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2968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02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86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870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81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96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805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46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55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5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88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72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553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87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774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345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855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159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59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Measure the unmeasurable and use that data to make management decisions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9239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84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10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48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26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 Culture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 Engagement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 the Sweet spot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aligning the two builds brand.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104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60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17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36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3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36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36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36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3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36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36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36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741150" y="1597825"/>
            <a:ext cx="7717200" cy="11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chemeClr val="dk2"/>
                </a:solidFill>
              </a:rPr>
              <a:t>Employer Branding 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A Mammoth Opportunity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4294967295"/>
          </p:nvPr>
        </p:nvSpPr>
        <p:spPr>
          <a:xfrm>
            <a:off x="3483300" y="32800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Recognition</a:t>
            </a:r>
            <a:endParaRPr sz="2100">
              <a:solidFill>
                <a:srgbClr val="FFFFFF"/>
              </a:solidFill>
            </a:endParaRPr>
          </a:p>
        </p:txBody>
      </p:sp>
      <p:cxnSp>
        <p:nvCxnSpPr>
          <p:cNvPr id="164" name="Shape 164"/>
          <p:cNvCxnSpPr/>
          <p:nvPr/>
        </p:nvCxnSpPr>
        <p:spPr>
          <a:xfrm>
            <a:off x="4436550" y="392532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Shape 165"/>
          <p:cNvSpPr txBox="1"/>
          <p:nvPr/>
        </p:nvSpPr>
        <p:spPr>
          <a:xfrm>
            <a:off x="340925" y="296450"/>
            <a:ext cx="47805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Employer Branding</a:t>
            </a:r>
            <a:endParaRPr sz="24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Brand Patterns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6" name="Shape 166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675" y="1126525"/>
            <a:ext cx="3717774" cy="31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3483300" y="32800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Recognition</a:t>
            </a:r>
            <a:endParaRPr sz="2100">
              <a:solidFill>
                <a:srgbClr val="FFFFFF"/>
              </a:solidFill>
            </a:endParaRPr>
          </a:p>
        </p:txBody>
      </p:sp>
      <p:cxnSp>
        <p:nvCxnSpPr>
          <p:cNvPr id="172" name="Shape 172"/>
          <p:cNvCxnSpPr/>
          <p:nvPr/>
        </p:nvCxnSpPr>
        <p:spPr>
          <a:xfrm>
            <a:off x="4436550" y="392532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Shape 173"/>
          <p:cNvSpPr txBox="1"/>
          <p:nvPr/>
        </p:nvSpPr>
        <p:spPr>
          <a:xfrm>
            <a:off x="340925" y="296450"/>
            <a:ext cx="47805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Employer Branding</a:t>
            </a:r>
            <a:endParaRPr sz="2400"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74" name="Shape 174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113" y="1690388"/>
            <a:ext cx="4983787" cy="17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4294967295"/>
          </p:nvPr>
        </p:nvSpPr>
        <p:spPr>
          <a:xfrm>
            <a:off x="3483300" y="32800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Recognition</a:t>
            </a:r>
            <a:endParaRPr sz="2100">
              <a:solidFill>
                <a:srgbClr val="FFFFFF"/>
              </a:solidFill>
            </a:endParaRPr>
          </a:p>
        </p:txBody>
      </p:sp>
      <p:cxnSp>
        <p:nvCxnSpPr>
          <p:cNvPr id="180" name="Shape 180"/>
          <p:cNvCxnSpPr/>
          <p:nvPr/>
        </p:nvCxnSpPr>
        <p:spPr>
          <a:xfrm>
            <a:off x="4436550" y="392532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Shape 181"/>
          <p:cNvSpPr txBox="1"/>
          <p:nvPr/>
        </p:nvSpPr>
        <p:spPr>
          <a:xfrm>
            <a:off x="340925" y="296450"/>
            <a:ext cx="47805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Employer Branding</a:t>
            </a:r>
            <a:endParaRPr sz="2400"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82" name="Shape 182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613" y="1152825"/>
            <a:ext cx="4168776" cy="25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33500" y="318700"/>
            <a:ext cx="6744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Intertwine your Brand with your Culture 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33625" y="1311825"/>
            <a:ext cx="6914700" cy="30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Your Brand Pattern already exists 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Create an environment that is conducive to growing a brand pattern that embellishes your corporate persona 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If you are deliberate and focused about your values and your behaviours then the embodiment of those values becomes a pattern in your organisation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If your employees are engaged with your culture then this pattern starts to resonate and build a strong internal/employer brand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Everyone who interacts with your brand has an idea of who you are, but how do you control/utilise this?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 idx="4294967295"/>
          </p:nvPr>
        </p:nvSpPr>
        <p:spPr>
          <a:xfrm>
            <a:off x="503100" y="3824250"/>
            <a:ext cx="62553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Strategic Steps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92900" y="4394950"/>
            <a:ext cx="32982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To Build a Better Employer Brand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33500" y="318700"/>
            <a:ext cx="6633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Steps to Building a Strong Employer Brand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592900" y="1178400"/>
            <a:ext cx="69072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C0000"/>
                </a:solidFill>
              </a:rPr>
              <a:t>Step One:</a:t>
            </a:r>
            <a:endParaRPr sz="2000">
              <a:solidFill>
                <a:srgbClr val="CC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Define Your Vision, Mission and Values</a:t>
            </a:r>
            <a:endParaRPr sz="20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Without direction your business cannot create an aligned identity 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A sense of purpose gives meaning to an employee role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A clear purpose gives employees something tangible to engage with emotionally</a:t>
            </a:r>
            <a:endParaRPr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333500" y="318700"/>
            <a:ext cx="6633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Steps to Building a Strong Employer Brand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592900" y="1178400"/>
            <a:ext cx="6907200" cy="3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C0000"/>
                </a:solidFill>
              </a:rPr>
              <a:t>Step Two:</a:t>
            </a:r>
            <a:endParaRPr sz="2000">
              <a:solidFill>
                <a:srgbClr val="CC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Engage Your People</a:t>
            </a:r>
            <a:endParaRPr sz="20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Involve your staff to create ownership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Your internal brand is about your people, defined by your and driven by your people so involve them it in creation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The best place to start is by measuring engagement metrics and listening to them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Understanding what matters to your staff and working on improving it together will engage them and if you can align this to your culture will grow your brand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33500" y="318700"/>
            <a:ext cx="6633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Steps to Building a Strong Employer Brand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592900" y="1178400"/>
            <a:ext cx="69072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C0000"/>
                </a:solidFill>
              </a:rPr>
              <a:t>Step Three:</a:t>
            </a:r>
            <a:endParaRPr sz="2000">
              <a:solidFill>
                <a:srgbClr val="CC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Give Your Internal Brand and Identity </a:t>
            </a:r>
            <a:endParaRPr sz="20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Your external brand has a logo, colours and its own tone - why not your internal branding too?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External brand and Internal brand should be closely linked and aligned </a:t>
            </a:r>
            <a:endParaRPr>
              <a:solidFill>
                <a:schemeClr val="dk2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Link your internal brand to your culture/company behaviours by championing embodied values 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333500" y="318700"/>
            <a:ext cx="6633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Steps to Building a Strong Employer Brand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592900" y="1178400"/>
            <a:ext cx="69072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C0000"/>
                </a:solidFill>
              </a:rPr>
              <a:t>Step Four:</a:t>
            </a:r>
            <a:endParaRPr sz="2000">
              <a:solidFill>
                <a:srgbClr val="CC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Communicate your strategy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>
                <a:solidFill>
                  <a:schemeClr val="dk2"/>
                </a:solidFill>
              </a:rPr>
              <a:t>Creating a emotional connection between your employees and your brand isn’t easy so it needs to be communicated well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Without successful communication to launch your internal brand you</a:t>
            </a: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Involve the staff and make it easy to understand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333500" y="318700"/>
            <a:ext cx="6633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Steps to Building a Strong Employer Brand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592900" y="1178400"/>
            <a:ext cx="69072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C0000"/>
                </a:solidFill>
              </a:rPr>
              <a:t>Step Five:</a:t>
            </a:r>
            <a:endParaRPr sz="2000">
              <a:solidFill>
                <a:srgbClr val="CC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Recognise and Reward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en">
                <a:solidFill>
                  <a:schemeClr val="dk2"/>
                </a:solidFill>
              </a:rPr>
              <a:t>If you want to create a great internal brand reward and recognise those who embody your values and those who behave in a way that promotes excellent culture</a:t>
            </a:r>
            <a:r>
              <a:rPr lang="en" sz="2000">
                <a:solidFill>
                  <a:schemeClr val="dk2"/>
                </a:solidFill>
              </a:rPr>
              <a:t> </a:t>
            </a:r>
            <a:endParaRPr sz="20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Recognition levels in Kenya are terrible!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 idx="4294967295"/>
          </p:nvPr>
        </p:nvSpPr>
        <p:spPr>
          <a:xfrm>
            <a:off x="506700" y="1839175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Edward Hough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700" y="1070838"/>
            <a:ext cx="4528500" cy="236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Can I Do?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This all may sound complicated but in reality it is easy. </a:t>
            </a:r>
            <a:endParaRPr sz="1600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Champion behaviors that increase engagement and are aligned to your culture to make start off a cycle of growth and alignment to your culture. </a:t>
            </a:r>
            <a:endParaRPr sz="1600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Follow the five steps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mtkenya.jpg"/>
          <p:cNvPicPr preferRelativeResize="0"/>
          <p:nvPr/>
        </p:nvPicPr>
        <p:blipFill rotWithShape="1">
          <a:blip r:embed="rId3">
            <a:alphaModFix/>
          </a:blip>
          <a:srcRect l="100" t="-285" r="-99" b="-1641"/>
          <a:stretch/>
        </p:blipFill>
        <p:spPr>
          <a:xfrm>
            <a:off x="0" y="0"/>
            <a:ext cx="9144003" cy="583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3028025" y="41225"/>
            <a:ext cx="2208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Recognition 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8" y="-11289"/>
            <a:ext cx="891338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133950" y="2008475"/>
            <a:ext cx="2208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Recognition 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4558975" y="443100"/>
            <a:ext cx="3873600" cy="380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4719700" y="844950"/>
            <a:ext cx="3552300" cy="30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yhjjytddswqerrfccvbgghyykloimhtgvbppolliiuuhtgaanvjjtesswwloidghnnsshyttgswioplmentsgbnbcctrwyuolooippnhsdnjjytddswqerrfccvbgghyykloimhtgvbppolliiuuhtgaanvjjtesswwloidghnnsshyttgswioplmentsgbnbcctrwyuolooippnhsdnuikjhtssddt</a:t>
            </a:r>
            <a:endParaRPr sz="2200" dirty="0"/>
          </a:p>
        </p:txBody>
      </p:sp>
      <p:sp>
        <p:nvSpPr>
          <p:cNvPr id="244" name="Shape 244"/>
          <p:cNvSpPr txBox="1"/>
          <p:nvPr/>
        </p:nvSpPr>
        <p:spPr>
          <a:xfrm>
            <a:off x="755975" y="2934875"/>
            <a:ext cx="35499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3 Conditions:</a:t>
            </a:r>
            <a:endParaRPr sz="1600">
              <a:solidFill>
                <a:schemeClr val="dk2"/>
              </a:solidFill>
            </a:endParaRP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Recognised</a:t>
            </a:r>
            <a:endParaRPr sz="1600">
              <a:solidFill>
                <a:schemeClr val="dk2"/>
              </a:solidFill>
            </a:endParaRP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Ignored</a:t>
            </a:r>
            <a:endParaRPr sz="1600">
              <a:solidFill>
                <a:schemeClr val="dk2"/>
              </a:solidFill>
            </a:endParaRP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Shredded</a:t>
            </a:r>
            <a:endParaRPr sz="16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875" y="75200"/>
            <a:ext cx="4279600" cy="47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793025" y="1993750"/>
            <a:ext cx="2208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Recognition </a:t>
            </a:r>
            <a:endParaRPr sz="3000">
              <a:solidFill>
                <a:schemeClr val="dk2"/>
              </a:solidFill>
            </a:endParaRPr>
          </a:p>
        </p:txBody>
      </p:sp>
      <p:cxnSp>
        <p:nvCxnSpPr>
          <p:cNvPr id="251" name="Shape 251"/>
          <p:cNvCxnSpPr/>
          <p:nvPr/>
        </p:nvCxnSpPr>
        <p:spPr>
          <a:xfrm>
            <a:off x="3639000" y="696675"/>
            <a:ext cx="0" cy="353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" name="Shape 252"/>
          <p:cNvSpPr txBox="1"/>
          <p:nvPr/>
        </p:nvSpPr>
        <p:spPr>
          <a:xfrm rot="-5400000">
            <a:off x="2527725" y="2015925"/>
            <a:ext cx="1838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Work</a:t>
            </a: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4172575" y="4565425"/>
            <a:ext cx="36909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Recognised	Ignored	Shredded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t="1409" b="1409"/>
          <a:stretch/>
        </p:blipFill>
        <p:spPr>
          <a:xfrm>
            <a:off x="3583875" y="75200"/>
            <a:ext cx="4279600" cy="47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800425" y="1993750"/>
            <a:ext cx="2208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Recognition 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4172575" y="4565425"/>
            <a:ext cx="36909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Recognised	Ignored	Shredded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t="69" b="59"/>
          <a:stretch/>
        </p:blipFill>
        <p:spPr>
          <a:xfrm>
            <a:off x="3583875" y="75200"/>
            <a:ext cx="4279600" cy="47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800425" y="1993750"/>
            <a:ext cx="22086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Recognition 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4172575" y="4565425"/>
            <a:ext cx="3690900" cy="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Recognised	Ignored	Shredded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2"/>
          </p:nvPr>
        </p:nvSpPr>
        <p:spPr>
          <a:xfrm>
            <a:off x="202200" y="2216125"/>
            <a:ext cx="4212600" cy="12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Measure your staffs engagement at your business and drive new and successful growth through an engaged culture that understands, owns and delivers your company vision. </a:t>
            </a: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265500" y="12655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750" y="126562"/>
            <a:ext cx="1889475" cy="25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025" y="122725"/>
            <a:ext cx="1889475" cy="25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550" y="2830350"/>
            <a:ext cx="4282002" cy="222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is Employer Branding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 sz="1400">
                <a:solidFill>
                  <a:schemeClr val="dk2"/>
                </a:solidFill>
              </a:rPr>
              <a:t>Employer Branding is all about creating a sense of place. </a:t>
            </a:r>
            <a:endParaRPr sz="1400">
              <a:solidFill>
                <a:schemeClr val="dk2"/>
              </a:solidFill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 sz="1400">
                <a:solidFill>
                  <a:schemeClr val="dk2"/>
                </a:solidFill>
              </a:rPr>
              <a:t>It is the practice of establishing the character or reputation of an organization as a place to work</a:t>
            </a:r>
            <a:endParaRPr sz="1400">
              <a:solidFill>
                <a:schemeClr val="dk2"/>
              </a:solidFill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 sz="1400">
                <a:solidFill>
                  <a:schemeClr val="dk2"/>
                </a:solidFill>
              </a:rPr>
              <a:t>Aligning recruiting and external HR practices with the ‘brand reputation’ of identity that the organization wants to have. </a:t>
            </a:r>
            <a:endParaRPr sz="1400">
              <a:solidFill>
                <a:schemeClr val="dk2"/>
              </a:solidFill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 sz="1400">
                <a:solidFill>
                  <a:schemeClr val="dk2"/>
                </a:solidFill>
              </a:rPr>
              <a:t>The idea is that you create a sense of ‘what it’s like to work here’ as a way to attract not only potential employees, but more specifically the kind of employees who will fit well within the organization</a:t>
            </a:r>
            <a:endParaRPr sz="1400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 sz="1400">
                <a:solidFill>
                  <a:schemeClr val="dk2"/>
                </a:solidFill>
              </a:rPr>
              <a:t>It is driven and embodied by your employees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Is Strong Culture Important for your business?</a:t>
            </a:r>
            <a:r>
              <a:rPr lang="en"/>
              <a:t>  </a:t>
            </a:r>
            <a:r>
              <a:rPr lang="en">
                <a:solidFill>
                  <a:schemeClr val="accent5"/>
                </a:solidFill>
              </a:rPr>
              <a:t>The Stats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50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90% of executives said keeping new hires is an issue in their organizations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Less that half of all people trust paid adverts by companies while 92% trust earned promotions (word of mouth and personal recommendations)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Employees who enjoy their work and feel aligned to company culture are 31% more productive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>
                <a:solidFill>
                  <a:schemeClr val="dk2"/>
                </a:solidFill>
              </a:rPr>
              <a:t>Less than 20% of businesses have an employer brand strategy 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105600" y="1605050"/>
            <a:ext cx="2631000" cy="2631000"/>
          </a:xfrm>
          <a:prstGeom prst="ellipse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405125" y="1653700"/>
            <a:ext cx="2631000" cy="2631000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2650050" y="3105325"/>
            <a:ext cx="1363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5151850" y="3105325"/>
            <a:ext cx="1363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Engagement</a:t>
            </a:r>
            <a:endParaRPr/>
          </a:p>
        </p:txBody>
      </p:sp>
      <p:cxnSp>
        <p:nvCxnSpPr>
          <p:cNvPr id="134" name="Shape 134"/>
          <p:cNvCxnSpPr/>
          <p:nvPr/>
        </p:nvCxnSpPr>
        <p:spPr>
          <a:xfrm flipH="1">
            <a:off x="4543175" y="904200"/>
            <a:ext cx="2334600" cy="1756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Shape 135"/>
          <p:cNvSpPr txBox="1"/>
          <p:nvPr/>
        </p:nvSpPr>
        <p:spPr>
          <a:xfrm>
            <a:off x="7033375" y="674450"/>
            <a:ext cx="1904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‘The Sweet Spot’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Employer Brand</a:t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266800" y="251975"/>
            <a:ext cx="61293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Creating an Employer Brand  </a:t>
            </a:r>
            <a:endParaRPr sz="24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Find the Sweet Spot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137" name="Shape 137"/>
          <p:cNvCxnSpPr/>
          <p:nvPr/>
        </p:nvCxnSpPr>
        <p:spPr>
          <a:xfrm>
            <a:off x="1993950" y="4511750"/>
            <a:ext cx="2019900" cy="0"/>
          </a:xfrm>
          <a:prstGeom prst="straightConnector1">
            <a:avLst/>
          </a:prstGeom>
          <a:noFill/>
          <a:ln w="38100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Shape 138"/>
          <p:cNvCxnSpPr/>
          <p:nvPr/>
        </p:nvCxnSpPr>
        <p:spPr>
          <a:xfrm flipH="1">
            <a:off x="4958325" y="4508000"/>
            <a:ext cx="2023200" cy="7500"/>
          </a:xfrm>
          <a:prstGeom prst="straightConnector1">
            <a:avLst/>
          </a:prstGeom>
          <a:noFill/>
          <a:ln w="38100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Shape 139"/>
          <p:cNvSpPr txBox="1"/>
          <p:nvPr/>
        </p:nvSpPr>
        <p:spPr>
          <a:xfrm>
            <a:off x="4046625" y="4261550"/>
            <a:ext cx="1296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Aligning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537875"/>
            <a:ext cx="2253000" cy="18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Culture = Behaviours</a:t>
            </a:r>
            <a:endParaRPr sz="1800" b="1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Engagement = Emotions </a:t>
            </a:r>
            <a:endParaRPr sz="1800" b="1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Brand = Behaviour + Emotions 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does this mean?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Culture  = Behaviour</a:t>
            </a:r>
            <a:endParaRPr sz="1800">
              <a:solidFill>
                <a:srgbClr val="B7B7B7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Engagement = Emotions </a:t>
            </a:r>
            <a:endParaRPr sz="1800">
              <a:solidFill>
                <a:srgbClr val="B7B7B7"/>
              </a:solidFill>
            </a:endParaRP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Brand = Behaviour + Emotions </a:t>
            </a:r>
            <a:endParaRPr sz="1800">
              <a:solidFill>
                <a:srgbClr val="B7B7B7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4513525" y="1437800"/>
            <a:ext cx="4276500" cy="3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So…..</a:t>
            </a:r>
            <a:endParaRPr sz="18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If emotions drive your behaviours….</a:t>
            </a:r>
            <a:endParaRPr sz="18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You must create engagement to drive excellent culture.</a:t>
            </a:r>
            <a:endParaRPr sz="18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Having an excellent culture that your staff are engaged in, and aligned to, will drive an excellent employer brand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07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Why Does This Matter?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92800" y="1178400"/>
            <a:ext cx="7159500" cy="3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Think about the difference between a marketing managers job and a HR managers job.</a:t>
            </a:r>
            <a:endParaRPr>
              <a:solidFill>
                <a:schemeClr val="dk2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Marketing Manager wants high quantities = Sales!!</a:t>
            </a:r>
            <a:endParaRPr>
              <a:solidFill>
                <a:schemeClr val="dk2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HR Manager wants quality </a:t>
            </a:r>
            <a:endParaRPr>
              <a:solidFill>
                <a:schemeClr val="dk2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Getting the right alignment of your staffs engagement, culture and therefore brand attracts and keeps the right people.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Anyone who is in your community, and customers especially, get a sense of you, and if you are doing it right that going to drive loyalty. </a:t>
            </a:r>
            <a:endParaRPr>
              <a:solidFill>
                <a:schemeClr val="dk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Once you hit the sweet spot it creates a cycle of growth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503100" y="3824250"/>
            <a:ext cx="62553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Employer Branding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On-screen Show (16:9)</PresentationFormat>
  <Paragraphs>142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Employer Branding </vt:lpstr>
      <vt:lpstr> Edward Hough</vt:lpstr>
      <vt:lpstr>PowerPoint Presentation</vt:lpstr>
      <vt:lpstr>What is Employer Branding </vt:lpstr>
      <vt:lpstr>What Is Strong Culture Important for your business?  The Stats</vt:lpstr>
      <vt:lpstr>PowerPoint Presentation</vt:lpstr>
      <vt:lpstr>What does this mean?</vt:lpstr>
      <vt:lpstr>Why Does This Matter?</vt:lpstr>
      <vt:lpstr>Employer Branding</vt:lpstr>
      <vt:lpstr>PowerPoint Presentation</vt:lpstr>
      <vt:lpstr>PowerPoint Presentation</vt:lpstr>
      <vt:lpstr>PowerPoint Presentation</vt:lpstr>
      <vt:lpstr>PowerPoint Presentation</vt:lpstr>
      <vt:lpstr>Strategic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Branding </dc:title>
  <dc:creator>Marketing</dc:creator>
  <cp:lastModifiedBy>Barbra</cp:lastModifiedBy>
  <cp:revision>1</cp:revision>
  <dcterms:modified xsi:type="dcterms:W3CDTF">2018-03-23T10:53:38Z</dcterms:modified>
</cp:coreProperties>
</file>