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6.jpg" ContentType="image/jpeg"/>
  <Override PartName="/ppt/media/image10.jpg" ContentType="image/jpeg"/>
  <Override PartName="/ppt/media/image11.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media/image13.jpg" ContentType="image/jpeg"/>
  <Override PartName="/ppt/notesSlides/notesSlide4.xml" ContentType="application/vnd.openxmlformats-officedocument.presentationml.notesSlide+xml"/>
  <Override PartName="/ppt/media/image14.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media/image16.jpg" ContentType="image/jpeg"/>
  <Override PartName="/ppt/notesSlides/notesSlide6.xml" ContentType="application/vnd.openxmlformats-officedocument.presentationml.notesSlide+xml"/>
  <Override PartName="/ppt/media/image17.jpg" ContentType="image/jpeg"/>
  <Override PartName="/ppt/media/image18.jpg" ContentType="image/jpeg"/>
  <Override PartName="/ppt/media/image19.jpg" ContentType="image/jpeg"/>
  <Override PartName="/ppt/media/image20.jpg" ContentType="image/jpeg"/>
  <Override PartName="/ppt/media/image21.jpg" ContentType="image/jpeg"/>
  <Override PartName="/ppt/media/image23.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88" r:id="rId1"/>
  </p:sldMasterIdLst>
  <p:notesMasterIdLst>
    <p:notesMasterId r:id="rId38"/>
  </p:notesMasterIdLst>
  <p:handoutMasterIdLst>
    <p:handoutMasterId r:id="rId39"/>
  </p:handoutMasterIdLst>
  <p:sldIdLst>
    <p:sldId id="390" r:id="rId2"/>
    <p:sldId id="385" r:id="rId3"/>
    <p:sldId id="417" r:id="rId4"/>
    <p:sldId id="418" r:id="rId5"/>
    <p:sldId id="420" r:id="rId6"/>
    <p:sldId id="421" r:id="rId7"/>
    <p:sldId id="422" r:id="rId8"/>
    <p:sldId id="438" r:id="rId9"/>
    <p:sldId id="439" r:id="rId10"/>
    <p:sldId id="400" r:id="rId11"/>
    <p:sldId id="423" r:id="rId12"/>
    <p:sldId id="397" r:id="rId13"/>
    <p:sldId id="393" r:id="rId14"/>
    <p:sldId id="410" r:id="rId15"/>
    <p:sldId id="424" r:id="rId16"/>
    <p:sldId id="416" r:id="rId17"/>
    <p:sldId id="415" r:id="rId18"/>
    <p:sldId id="391" r:id="rId19"/>
    <p:sldId id="407" r:id="rId20"/>
    <p:sldId id="428" r:id="rId21"/>
    <p:sldId id="402" r:id="rId22"/>
    <p:sldId id="412" r:id="rId23"/>
    <p:sldId id="430" r:id="rId24"/>
    <p:sldId id="411" r:id="rId25"/>
    <p:sldId id="429" r:id="rId26"/>
    <p:sldId id="406" r:id="rId27"/>
    <p:sldId id="433" r:id="rId28"/>
    <p:sldId id="436" r:id="rId29"/>
    <p:sldId id="431" r:id="rId30"/>
    <p:sldId id="432" r:id="rId31"/>
    <p:sldId id="437" r:id="rId32"/>
    <p:sldId id="414" r:id="rId33"/>
    <p:sldId id="404" r:id="rId34"/>
    <p:sldId id="435" r:id="rId35"/>
    <p:sldId id="381" r:id="rId36"/>
    <p:sldId id="261" r:id="rId37"/>
  </p:sldIdLst>
  <p:sldSz cx="9144000" cy="6858000" type="screen4x3"/>
  <p:notesSz cx="6797675" cy="9926638"/>
  <p:defaultTextStyle>
    <a:defPPr>
      <a:defRPr lang="en-GB"/>
    </a:defPPr>
    <a:lvl1pPr algn="l" rtl="0" fontAlgn="base">
      <a:spcBef>
        <a:spcPct val="0"/>
      </a:spcBef>
      <a:spcAft>
        <a:spcPct val="0"/>
      </a:spcAft>
      <a:defRPr kern="1200">
        <a:solidFill>
          <a:srgbClr val="475560"/>
        </a:solidFill>
        <a:latin typeface="Verdana" pitchFamily="34" charset="0"/>
        <a:ea typeface="MS PGothic" pitchFamily="34" charset="-128"/>
        <a:cs typeface="+mn-cs"/>
      </a:defRPr>
    </a:lvl1pPr>
    <a:lvl2pPr marL="457200" algn="l" rtl="0" fontAlgn="base">
      <a:spcBef>
        <a:spcPct val="0"/>
      </a:spcBef>
      <a:spcAft>
        <a:spcPct val="0"/>
      </a:spcAft>
      <a:defRPr kern="1200">
        <a:solidFill>
          <a:srgbClr val="475560"/>
        </a:solidFill>
        <a:latin typeface="Verdana" pitchFamily="34" charset="0"/>
        <a:ea typeface="MS PGothic" pitchFamily="34" charset="-128"/>
        <a:cs typeface="+mn-cs"/>
      </a:defRPr>
    </a:lvl2pPr>
    <a:lvl3pPr marL="914400" algn="l" rtl="0" fontAlgn="base">
      <a:spcBef>
        <a:spcPct val="0"/>
      </a:spcBef>
      <a:spcAft>
        <a:spcPct val="0"/>
      </a:spcAft>
      <a:defRPr kern="1200">
        <a:solidFill>
          <a:srgbClr val="475560"/>
        </a:solidFill>
        <a:latin typeface="Verdana" pitchFamily="34" charset="0"/>
        <a:ea typeface="MS PGothic" pitchFamily="34" charset="-128"/>
        <a:cs typeface="+mn-cs"/>
      </a:defRPr>
    </a:lvl3pPr>
    <a:lvl4pPr marL="1371600" algn="l" rtl="0" fontAlgn="base">
      <a:spcBef>
        <a:spcPct val="0"/>
      </a:spcBef>
      <a:spcAft>
        <a:spcPct val="0"/>
      </a:spcAft>
      <a:defRPr kern="1200">
        <a:solidFill>
          <a:srgbClr val="475560"/>
        </a:solidFill>
        <a:latin typeface="Verdana" pitchFamily="34" charset="0"/>
        <a:ea typeface="MS PGothic" pitchFamily="34" charset="-128"/>
        <a:cs typeface="+mn-cs"/>
      </a:defRPr>
    </a:lvl4pPr>
    <a:lvl5pPr marL="1828800" algn="l" rtl="0" fontAlgn="base">
      <a:spcBef>
        <a:spcPct val="0"/>
      </a:spcBef>
      <a:spcAft>
        <a:spcPct val="0"/>
      </a:spcAft>
      <a:defRPr kern="1200">
        <a:solidFill>
          <a:srgbClr val="475560"/>
        </a:solidFill>
        <a:latin typeface="Verdana" pitchFamily="34" charset="0"/>
        <a:ea typeface="MS PGothic" pitchFamily="34" charset="-128"/>
        <a:cs typeface="+mn-cs"/>
      </a:defRPr>
    </a:lvl5pPr>
    <a:lvl6pPr marL="2286000" algn="l" defTabSz="914400" rtl="0" eaLnBrk="1" latinLnBrk="0" hangingPunct="1">
      <a:defRPr kern="1200">
        <a:solidFill>
          <a:srgbClr val="475560"/>
        </a:solidFill>
        <a:latin typeface="Verdana" pitchFamily="34" charset="0"/>
        <a:ea typeface="MS PGothic" pitchFamily="34" charset="-128"/>
        <a:cs typeface="+mn-cs"/>
      </a:defRPr>
    </a:lvl6pPr>
    <a:lvl7pPr marL="2743200" algn="l" defTabSz="914400" rtl="0" eaLnBrk="1" latinLnBrk="0" hangingPunct="1">
      <a:defRPr kern="1200">
        <a:solidFill>
          <a:srgbClr val="475560"/>
        </a:solidFill>
        <a:latin typeface="Verdana" pitchFamily="34" charset="0"/>
        <a:ea typeface="MS PGothic" pitchFamily="34" charset="-128"/>
        <a:cs typeface="+mn-cs"/>
      </a:defRPr>
    </a:lvl7pPr>
    <a:lvl8pPr marL="3200400" algn="l" defTabSz="914400" rtl="0" eaLnBrk="1" latinLnBrk="0" hangingPunct="1">
      <a:defRPr kern="1200">
        <a:solidFill>
          <a:srgbClr val="475560"/>
        </a:solidFill>
        <a:latin typeface="Verdana" pitchFamily="34" charset="0"/>
        <a:ea typeface="MS PGothic" pitchFamily="34" charset="-128"/>
        <a:cs typeface="+mn-cs"/>
      </a:defRPr>
    </a:lvl8pPr>
    <a:lvl9pPr marL="3657600" algn="l" defTabSz="914400" rtl="0" eaLnBrk="1" latinLnBrk="0" hangingPunct="1">
      <a:defRPr kern="1200">
        <a:solidFill>
          <a:srgbClr val="475560"/>
        </a:solidFill>
        <a:latin typeface="Verdan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32D"/>
    <a:srgbClr val="A71930"/>
    <a:srgbClr val="58595B"/>
    <a:srgbClr val="414B56"/>
    <a:srgbClr val="C6C6BC"/>
    <a:srgbClr val="70C2C3"/>
    <a:srgbClr val="ECE6E6"/>
    <a:srgbClr val="ECE6DC"/>
    <a:srgbClr val="475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5" autoAdjust="0"/>
    <p:restoredTop sz="86655" autoAdjust="0"/>
  </p:normalViewPr>
  <p:slideViewPr>
    <p:cSldViewPr>
      <p:cViewPr>
        <p:scale>
          <a:sx n="90" d="100"/>
          <a:sy n="90" d="100"/>
        </p:scale>
        <p:origin x="-2244" y="-34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4770E-9F7F-423F-A3FE-AF4AAF40BC9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4590E06B-C4A1-4E7F-8C2D-B7D5FC07E56A}">
      <dgm:prSet phldrT="[Text]"/>
      <dgm:spPr/>
      <dgm:t>
        <a:bodyPr/>
        <a:lstStyle/>
        <a:p>
          <a:r>
            <a:rPr lang="en-GB" dirty="0" smtClean="0"/>
            <a:t>Identify &amp; Analyse needs</a:t>
          </a:r>
          <a:endParaRPr lang="en-GB" dirty="0"/>
        </a:p>
      </dgm:t>
    </dgm:pt>
    <dgm:pt modelId="{51FAAE49-EA94-429F-B955-9B9DD4ACD82C}" type="parTrans" cxnId="{0E89F688-446F-49D4-AA68-A84E885B1B99}">
      <dgm:prSet/>
      <dgm:spPr/>
      <dgm:t>
        <a:bodyPr/>
        <a:lstStyle/>
        <a:p>
          <a:endParaRPr lang="en-GB"/>
        </a:p>
      </dgm:t>
    </dgm:pt>
    <dgm:pt modelId="{DF139493-5DFA-4327-905E-6D669FAA5FA3}" type="sibTrans" cxnId="{0E89F688-446F-49D4-AA68-A84E885B1B99}">
      <dgm:prSet/>
      <dgm:spPr/>
      <dgm:t>
        <a:bodyPr/>
        <a:lstStyle/>
        <a:p>
          <a:endParaRPr lang="en-GB"/>
        </a:p>
      </dgm:t>
    </dgm:pt>
    <dgm:pt modelId="{34C03DDA-3E2D-46B1-9AFE-AD4AB017C76E}">
      <dgm:prSet phldrT="[Text]"/>
      <dgm:spPr/>
      <dgm:t>
        <a:bodyPr/>
        <a:lstStyle/>
        <a:p>
          <a:r>
            <a:rPr lang="en-GB" dirty="0" smtClean="0"/>
            <a:t>Determine &amp; Design Solution</a:t>
          </a:r>
          <a:endParaRPr lang="en-GB" dirty="0"/>
        </a:p>
      </dgm:t>
    </dgm:pt>
    <dgm:pt modelId="{86D1DD68-3B36-4AF6-9A9C-D5EF76182002}" type="parTrans" cxnId="{36013585-0E0D-495E-9602-98BAE9685358}">
      <dgm:prSet/>
      <dgm:spPr/>
      <dgm:t>
        <a:bodyPr/>
        <a:lstStyle/>
        <a:p>
          <a:endParaRPr lang="en-GB"/>
        </a:p>
      </dgm:t>
    </dgm:pt>
    <dgm:pt modelId="{585EA4C7-FFFE-43F2-B21C-2FBDC9A342E2}" type="sibTrans" cxnId="{36013585-0E0D-495E-9602-98BAE9685358}">
      <dgm:prSet/>
      <dgm:spPr/>
      <dgm:t>
        <a:bodyPr/>
        <a:lstStyle/>
        <a:p>
          <a:endParaRPr lang="en-GB"/>
        </a:p>
      </dgm:t>
    </dgm:pt>
    <dgm:pt modelId="{E763759C-BD3C-4320-A5F5-493978C02EFC}">
      <dgm:prSet phldrT="[Text]"/>
      <dgm:spPr/>
      <dgm:t>
        <a:bodyPr/>
        <a:lstStyle/>
        <a:p>
          <a:r>
            <a:rPr lang="en-GB" dirty="0" smtClean="0"/>
            <a:t>Deliver or Administer Learning activity</a:t>
          </a:r>
          <a:endParaRPr lang="en-GB" dirty="0"/>
        </a:p>
      </dgm:t>
    </dgm:pt>
    <dgm:pt modelId="{23F17FF8-BF60-4F3D-A314-E6E0AE838CEA}" type="parTrans" cxnId="{5CD5C1EF-3633-4455-B315-DFDC7FBE2E07}">
      <dgm:prSet/>
      <dgm:spPr/>
      <dgm:t>
        <a:bodyPr/>
        <a:lstStyle/>
        <a:p>
          <a:endParaRPr lang="en-GB"/>
        </a:p>
      </dgm:t>
    </dgm:pt>
    <dgm:pt modelId="{B0EAEF59-6857-4C92-85B1-62ABEEF5AA14}" type="sibTrans" cxnId="{5CD5C1EF-3633-4455-B315-DFDC7FBE2E07}">
      <dgm:prSet/>
      <dgm:spPr/>
      <dgm:t>
        <a:bodyPr/>
        <a:lstStyle/>
        <a:p>
          <a:endParaRPr lang="en-GB"/>
        </a:p>
      </dgm:t>
    </dgm:pt>
    <dgm:pt modelId="{6E11C0A5-9844-47C9-90F2-2AE671854F03}">
      <dgm:prSet phldrT="[Text]"/>
      <dgm:spPr/>
      <dgm:t>
        <a:bodyPr/>
        <a:lstStyle/>
        <a:p>
          <a:r>
            <a:rPr lang="en-GB" dirty="0" smtClean="0"/>
            <a:t>Review &amp; Evaluate</a:t>
          </a:r>
          <a:endParaRPr lang="en-GB" dirty="0"/>
        </a:p>
      </dgm:t>
    </dgm:pt>
    <dgm:pt modelId="{2A6990C3-A646-4732-98AA-E9706F661825}" type="parTrans" cxnId="{1FC3434E-98AC-4B70-AD33-FD2BBECCFB46}">
      <dgm:prSet/>
      <dgm:spPr/>
      <dgm:t>
        <a:bodyPr/>
        <a:lstStyle/>
        <a:p>
          <a:endParaRPr lang="en-GB"/>
        </a:p>
      </dgm:t>
    </dgm:pt>
    <dgm:pt modelId="{2889F7DD-9C6B-42DA-A4BE-DC0489CF9CAC}" type="sibTrans" cxnId="{1FC3434E-98AC-4B70-AD33-FD2BBECCFB46}">
      <dgm:prSet/>
      <dgm:spPr/>
      <dgm:t>
        <a:bodyPr/>
        <a:lstStyle/>
        <a:p>
          <a:endParaRPr lang="en-GB"/>
        </a:p>
      </dgm:t>
    </dgm:pt>
    <dgm:pt modelId="{DA10356E-CFC7-4104-847E-FD986294C639}" type="pres">
      <dgm:prSet presAssocID="{9234770E-9F7F-423F-A3FE-AF4AAF40BC90}" presName="cycle" presStyleCnt="0">
        <dgm:presLayoutVars>
          <dgm:dir/>
          <dgm:resizeHandles val="exact"/>
        </dgm:presLayoutVars>
      </dgm:prSet>
      <dgm:spPr/>
      <dgm:t>
        <a:bodyPr/>
        <a:lstStyle/>
        <a:p>
          <a:endParaRPr lang="en-GB"/>
        </a:p>
      </dgm:t>
    </dgm:pt>
    <dgm:pt modelId="{B36F2135-B269-46D9-9302-2B0CECBF8166}" type="pres">
      <dgm:prSet presAssocID="{4590E06B-C4A1-4E7F-8C2D-B7D5FC07E56A}" presName="node" presStyleLbl="node1" presStyleIdx="0" presStyleCnt="4">
        <dgm:presLayoutVars>
          <dgm:bulletEnabled val="1"/>
        </dgm:presLayoutVars>
      </dgm:prSet>
      <dgm:spPr/>
      <dgm:t>
        <a:bodyPr/>
        <a:lstStyle/>
        <a:p>
          <a:endParaRPr lang="en-GB"/>
        </a:p>
      </dgm:t>
    </dgm:pt>
    <dgm:pt modelId="{10F586A4-E8DC-41E6-9AA3-C06E31FB04B1}" type="pres">
      <dgm:prSet presAssocID="{DF139493-5DFA-4327-905E-6D669FAA5FA3}" presName="sibTrans" presStyleLbl="sibTrans2D1" presStyleIdx="0" presStyleCnt="4"/>
      <dgm:spPr/>
      <dgm:t>
        <a:bodyPr/>
        <a:lstStyle/>
        <a:p>
          <a:endParaRPr lang="en-GB"/>
        </a:p>
      </dgm:t>
    </dgm:pt>
    <dgm:pt modelId="{341BCD32-A995-474A-8476-3B3548C75A49}" type="pres">
      <dgm:prSet presAssocID="{DF139493-5DFA-4327-905E-6D669FAA5FA3}" presName="connectorText" presStyleLbl="sibTrans2D1" presStyleIdx="0" presStyleCnt="4"/>
      <dgm:spPr/>
      <dgm:t>
        <a:bodyPr/>
        <a:lstStyle/>
        <a:p>
          <a:endParaRPr lang="en-GB"/>
        </a:p>
      </dgm:t>
    </dgm:pt>
    <dgm:pt modelId="{5951548D-8B3C-4F2F-B230-74BDFE11D0C9}" type="pres">
      <dgm:prSet presAssocID="{34C03DDA-3E2D-46B1-9AFE-AD4AB017C76E}" presName="node" presStyleLbl="node1" presStyleIdx="1" presStyleCnt="4">
        <dgm:presLayoutVars>
          <dgm:bulletEnabled val="1"/>
        </dgm:presLayoutVars>
      </dgm:prSet>
      <dgm:spPr/>
      <dgm:t>
        <a:bodyPr/>
        <a:lstStyle/>
        <a:p>
          <a:endParaRPr lang="en-GB"/>
        </a:p>
      </dgm:t>
    </dgm:pt>
    <dgm:pt modelId="{1216C5D2-F4A8-48A0-85DC-501623F59966}" type="pres">
      <dgm:prSet presAssocID="{585EA4C7-FFFE-43F2-B21C-2FBDC9A342E2}" presName="sibTrans" presStyleLbl="sibTrans2D1" presStyleIdx="1" presStyleCnt="4"/>
      <dgm:spPr/>
      <dgm:t>
        <a:bodyPr/>
        <a:lstStyle/>
        <a:p>
          <a:endParaRPr lang="en-GB"/>
        </a:p>
      </dgm:t>
    </dgm:pt>
    <dgm:pt modelId="{DF76A58D-B717-4EC0-B4EE-961986832923}" type="pres">
      <dgm:prSet presAssocID="{585EA4C7-FFFE-43F2-B21C-2FBDC9A342E2}" presName="connectorText" presStyleLbl="sibTrans2D1" presStyleIdx="1" presStyleCnt="4"/>
      <dgm:spPr/>
      <dgm:t>
        <a:bodyPr/>
        <a:lstStyle/>
        <a:p>
          <a:endParaRPr lang="en-GB"/>
        </a:p>
      </dgm:t>
    </dgm:pt>
    <dgm:pt modelId="{643388C8-A8C9-4F39-9EB1-E1B1DE80A9E4}" type="pres">
      <dgm:prSet presAssocID="{E763759C-BD3C-4320-A5F5-493978C02EFC}" presName="node" presStyleLbl="node1" presStyleIdx="2" presStyleCnt="4">
        <dgm:presLayoutVars>
          <dgm:bulletEnabled val="1"/>
        </dgm:presLayoutVars>
      </dgm:prSet>
      <dgm:spPr/>
      <dgm:t>
        <a:bodyPr/>
        <a:lstStyle/>
        <a:p>
          <a:endParaRPr lang="en-GB"/>
        </a:p>
      </dgm:t>
    </dgm:pt>
    <dgm:pt modelId="{9A226E4B-C0EE-446A-88DA-6759591AEF91}" type="pres">
      <dgm:prSet presAssocID="{B0EAEF59-6857-4C92-85B1-62ABEEF5AA14}" presName="sibTrans" presStyleLbl="sibTrans2D1" presStyleIdx="2" presStyleCnt="4"/>
      <dgm:spPr/>
      <dgm:t>
        <a:bodyPr/>
        <a:lstStyle/>
        <a:p>
          <a:endParaRPr lang="en-GB"/>
        </a:p>
      </dgm:t>
    </dgm:pt>
    <dgm:pt modelId="{DDDEA2F9-9231-4B84-A7CE-481B71D9D6D6}" type="pres">
      <dgm:prSet presAssocID="{B0EAEF59-6857-4C92-85B1-62ABEEF5AA14}" presName="connectorText" presStyleLbl="sibTrans2D1" presStyleIdx="2" presStyleCnt="4"/>
      <dgm:spPr/>
      <dgm:t>
        <a:bodyPr/>
        <a:lstStyle/>
        <a:p>
          <a:endParaRPr lang="en-GB"/>
        </a:p>
      </dgm:t>
    </dgm:pt>
    <dgm:pt modelId="{D683EC51-30CD-4689-8DFA-0275669C3FDA}" type="pres">
      <dgm:prSet presAssocID="{6E11C0A5-9844-47C9-90F2-2AE671854F03}" presName="node" presStyleLbl="node1" presStyleIdx="3" presStyleCnt="4">
        <dgm:presLayoutVars>
          <dgm:bulletEnabled val="1"/>
        </dgm:presLayoutVars>
      </dgm:prSet>
      <dgm:spPr/>
      <dgm:t>
        <a:bodyPr/>
        <a:lstStyle/>
        <a:p>
          <a:endParaRPr lang="en-GB"/>
        </a:p>
      </dgm:t>
    </dgm:pt>
    <dgm:pt modelId="{8FBF8248-9D52-4A5E-BA0D-DAFB98D10A8C}" type="pres">
      <dgm:prSet presAssocID="{2889F7DD-9C6B-42DA-A4BE-DC0489CF9CAC}" presName="sibTrans" presStyleLbl="sibTrans2D1" presStyleIdx="3" presStyleCnt="4"/>
      <dgm:spPr/>
      <dgm:t>
        <a:bodyPr/>
        <a:lstStyle/>
        <a:p>
          <a:endParaRPr lang="en-GB"/>
        </a:p>
      </dgm:t>
    </dgm:pt>
    <dgm:pt modelId="{6D2FBF7B-7E0C-400B-99D8-9D67F6959E28}" type="pres">
      <dgm:prSet presAssocID="{2889F7DD-9C6B-42DA-A4BE-DC0489CF9CAC}" presName="connectorText" presStyleLbl="sibTrans2D1" presStyleIdx="3" presStyleCnt="4"/>
      <dgm:spPr/>
      <dgm:t>
        <a:bodyPr/>
        <a:lstStyle/>
        <a:p>
          <a:endParaRPr lang="en-GB"/>
        </a:p>
      </dgm:t>
    </dgm:pt>
  </dgm:ptLst>
  <dgm:cxnLst>
    <dgm:cxn modelId="{1FC3434E-98AC-4B70-AD33-FD2BBECCFB46}" srcId="{9234770E-9F7F-423F-A3FE-AF4AAF40BC90}" destId="{6E11C0A5-9844-47C9-90F2-2AE671854F03}" srcOrd="3" destOrd="0" parTransId="{2A6990C3-A646-4732-98AA-E9706F661825}" sibTransId="{2889F7DD-9C6B-42DA-A4BE-DC0489CF9CAC}"/>
    <dgm:cxn modelId="{22587E2F-F8B0-4E22-B33B-AB65428E48DB}" type="presOf" srcId="{E763759C-BD3C-4320-A5F5-493978C02EFC}" destId="{643388C8-A8C9-4F39-9EB1-E1B1DE80A9E4}" srcOrd="0" destOrd="0" presId="urn:microsoft.com/office/officeart/2005/8/layout/cycle2"/>
    <dgm:cxn modelId="{A45E5ADA-52C2-4C1E-A07E-23F9DFE14354}" type="presOf" srcId="{2889F7DD-9C6B-42DA-A4BE-DC0489CF9CAC}" destId="{8FBF8248-9D52-4A5E-BA0D-DAFB98D10A8C}" srcOrd="0" destOrd="0" presId="urn:microsoft.com/office/officeart/2005/8/layout/cycle2"/>
    <dgm:cxn modelId="{2D5E8252-5E21-4385-9FAE-009CBDD5A02E}" type="presOf" srcId="{B0EAEF59-6857-4C92-85B1-62ABEEF5AA14}" destId="{9A226E4B-C0EE-446A-88DA-6759591AEF91}" srcOrd="0" destOrd="0" presId="urn:microsoft.com/office/officeart/2005/8/layout/cycle2"/>
    <dgm:cxn modelId="{CE4CBB5E-29C5-4BAC-86EC-D8D61EAFA3D4}" type="presOf" srcId="{B0EAEF59-6857-4C92-85B1-62ABEEF5AA14}" destId="{DDDEA2F9-9231-4B84-A7CE-481B71D9D6D6}" srcOrd="1" destOrd="0" presId="urn:microsoft.com/office/officeart/2005/8/layout/cycle2"/>
    <dgm:cxn modelId="{5CD5C1EF-3633-4455-B315-DFDC7FBE2E07}" srcId="{9234770E-9F7F-423F-A3FE-AF4AAF40BC90}" destId="{E763759C-BD3C-4320-A5F5-493978C02EFC}" srcOrd="2" destOrd="0" parTransId="{23F17FF8-BF60-4F3D-A314-E6E0AE838CEA}" sibTransId="{B0EAEF59-6857-4C92-85B1-62ABEEF5AA14}"/>
    <dgm:cxn modelId="{C55917CC-43B5-424F-A420-14C488D17D7D}" type="presOf" srcId="{DF139493-5DFA-4327-905E-6D669FAA5FA3}" destId="{10F586A4-E8DC-41E6-9AA3-C06E31FB04B1}" srcOrd="0" destOrd="0" presId="urn:microsoft.com/office/officeart/2005/8/layout/cycle2"/>
    <dgm:cxn modelId="{7601D2D6-0462-4C5C-90D1-F347EE99FE2A}" type="presOf" srcId="{6E11C0A5-9844-47C9-90F2-2AE671854F03}" destId="{D683EC51-30CD-4689-8DFA-0275669C3FDA}" srcOrd="0" destOrd="0" presId="urn:microsoft.com/office/officeart/2005/8/layout/cycle2"/>
    <dgm:cxn modelId="{3F722DF0-2D7A-45F6-97AD-89A2457ECBF4}" type="presOf" srcId="{2889F7DD-9C6B-42DA-A4BE-DC0489CF9CAC}" destId="{6D2FBF7B-7E0C-400B-99D8-9D67F6959E28}" srcOrd="1" destOrd="0" presId="urn:microsoft.com/office/officeart/2005/8/layout/cycle2"/>
    <dgm:cxn modelId="{3761AF78-6836-43D0-91E6-6D178549B4A3}" type="presOf" srcId="{585EA4C7-FFFE-43F2-B21C-2FBDC9A342E2}" destId="{DF76A58D-B717-4EC0-B4EE-961986832923}" srcOrd="1" destOrd="0" presId="urn:microsoft.com/office/officeart/2005/8/layout/cycle2"/>
    <dgm:cxn modelId="{C1A6ECFF-DBBF-443B-9FCE-115152DE75FE}" type="presOf" srcId="{34C03DDA-3E2D-46B1-9AFE-AD4AB017C76E}" destId="{5951548D-8B3C-4F2F-B230-74BDFE11D0C9}" srcOrd="0" destOrd="0" presId="urn:microsoft.com/office/officeart/2005/8/layout/cycle2"/>
    <dgm:cxn modelId="{DD31B417-A3D7-4F98-A71E-31CB5593ED23}" type="presOf" srcId="{9234770E-9F7F-423F-A3FE-AF4AAF40BC90}" destId="{DA10356E-CFC7-4104-847E-FD986294C639}" srcOrd="0" destOrd="0" presId="urn:microsoft.com/office/officeart/2005/8/layout/cycle2"/>
    <dgm:cxn modelId="{57FCAAB8-D103-46CE-B5B8-1B48B0C6075A}" type="presOf" srcId="{585EA4C7-FFFE-43F2-B21C-2FBDC9A342E2}" destId="{1216C5D2-F4A8-48A0-85DC-501623F59966}" srcOrd="0" destOrd="0" presId="urn:microsoft.com/office/officeart/2005/8/layout/cycle2"/>
    <dgm:cxn modelId="{36013585-0E0D-495E-9602-98BAE9685358}" srcId="{9234770E-9F7F-423F-A3FE-AF4AAF40BC90}" destId="{34C03DDA-3E2D-46B1-9AFE-AD4AB017C76E}" srcOrd="1" destOrd="0" parTransId="{86D1DD68-3B36-4AF6-9A9C-D5EF76182002}" sibTransId="{585EA4C7-FFFE-43F2-B21C-2FBDC9A342E2}"/>
    <dgm:cxn modelId="{E2B1550B-CB8B-4D1E-8B9F-3FF06CAF2776}" type="presOf" srcId="{4590E06B-C4A1-4E7F-8C2D-B7D5FC07E56A}" destId="{B36F2135-B269-46D9-9302-2B0CECBF8166}" srcOrd="0" destOrd="0" presId="urn:microsoft.com/office/officeart/2005/8/layout/cycle2"/>
    <dgm:cxn modelId="{AE5A197F-EDC0-4829-997C-4DFA05FDDC82}" type="presOf" srcId="{DF139493-5DFA-4327-905E-6D669FAA5FA3}" destId="{341BCD32-A995-474A-8476-3B3548C75A49}" srcOrd="1" destOrd="0" presId="urn:microsoft.com/office/officeart/2005/8/layout/cycle2"/>
    <dgm:cxn modelId="{0E89F688-446F-49D4-AA68-A84E885B1B99}" srcId="{9234770E-9F7F-423F-A3FE-AF4AAF40BC90}" destId="{4590E06B-C4A1-4E7F-8C2D-B7D5FC07E56A}" srcOrd="0" destOrd="0" parTransId="{51FAAE49-EA94-429F-B955-9B9DD4ACD82C}" sibTransId="{DF139493-5DFA-4327-905E-6D669FAA5FA3}"/>
    <dgm:cxn modelId="{BF1A3DCA-62C3-4BE9-B700-6DE66C1A5BD1}" type="presParOf" srcId="{DA10356E-CFC7-4104-847E-FD986294C639}" destId="{B36F2135-B269-46D9-9302-2B0CECBF8166}" srcOrd="0" destOrd="0" presId="urn:microsoft.com/office/officeart/2005/8/layout/cycle2"/>
    <dgm:cxn modelId="{0C22ACC1-9201-4D24-842B-944913D1FFCE}" type="presParOf" srcId="{DA10356E-CFC7-4104-847E-FD986294C639}" destId="{10F586A4-E8DC-41E6-9AA3-C06E31FB04B1}" srcOrd="1" destOrd="0" presId="urn:microsoft.com/office/officeart/2005/8/layout/cycle2"/>
    <dgm:cxn modelId="{EE2F40AF-1E46-4AF0-A754-0D15C89C783A}" type="presParOf" srcId="{10F586A4-E8DC-41E6-9AA3-C06E31FB04B1}" destId="{341BCD32-A995-474A-8476-3B3548C75A49}" srcOrd="0" destOrd="0" presId="urn:microsoft.com/office/officeart/2005/8/layout/cycle2"/>
    <dgm:cxn modelId="{0D890B99-E5DD-44C8-B000-541E0123390A}" type="presParOf" srcId="{DA10356E-CFC7-4104-847E-FD986294C639}" destId="{5951548D-8B3C-4F2F-B230-74BDFE11D0C9}" srcOrd="2" destOrd="0" presId="urn:microsoft.com/office/officeart/2005/8/layout/cycle2"/>
    <dgm:cxn modelId="{D095A8BA-40A1-4ED0-9DE0-51C33B05FEFD}" type="presParOf" srcId="{DA10356E-CFC7-4104-847E-FD986294C639}" destId="{1216C5D2-F4A8-48A0-85DC-501623F59966}" srcOrd="3" destOrd="0" presId="urn:microsoft.com/office/officeart/2005/8/layout/cycle2"/>
    <dgm:cxn modelId="{9CB8FC33-540F-45B8-A704-89B55ACF39F1}" type="presParOf" srcId="{1216C5D2-F4A8-48A0-85DC-501623F59966}" destId="{DF76A58D-B717-4EC0-B4EE-961986832923}" srcOrd="0" destOrd="0" presId="urn:microsoft.com/office/officeart/2005/8/layout/cycle2"/>
    <dgm:cxn modelId="{B334D18E-9BDB-46CC-A5AA-B859BFF792E2}" type="presParOf" srcId="{DA10356E-CFC7-4104-847E-FD986294C639}" destId="{643388C8-A8C9-4F39-9EB1-E1B1DE80A9E4}" srcOrd="4" destOrd="0" presId="urn:microsoft.com/office/officeart/2005/8/layout/cycle2"/>
    <dgm:cxn modelId="{6922F415-E8E3-4815-ABC7-61B6D3705D92}" type="presParOf" srcId="{DA10356E-CFC7-4104-847E-FD986294C639}" destId="{9A226E4B-C0EE-446A-88DA-6759591AEF91}" srcOrd="5" destOrd="0" presId="urn:microsoft.com/office/officeart/2005/8/layout/cycle2"/>
    <dgm:cxn modelId="{6AAA9011-825C-49A4-8582-0B0F4482D9AE}" type="presParOf" srcId="{9A226E4B-C0EE-446A-88DA-6759591AEF91}" destId="{DDDEA2F9-9231-4B84-A7CE-481B71D9D6D6}" srcOrd="0" destOrd="0" presId="urn:microsoft.com/office/officeart/2005/8/layout/cycle2"/>
    <dgm:cxn modelId="{1C70C7DF-278F-49BD-B590-2D5A0396C7AC}" type="presParOf" srcId="{DA10356E-CFC7-4104-847E-FD986294C639}" destId="{D683EC51-30CD-4689-8DFA-0275669C3FDA}" srcOrd="6" destOrd="0" presId="urn:microsoft.com/office/officeart/2005/8/layout/cycle2"/>
    <dgm:cxn modelId="{02177398-1D04-48C7-8AFA-735B4025409A}" type="presParOf" srcId="{DA10356E-CFC7-4104-847E-FD986294C639}" destId="{8FBF8248-9D52-4A5E-BA0D-DAFB98D10A8C}" srcOrd="7" destOrd="0" presId="urn:microsoft.com/office/officeart/2005/8/layout/cycle2"/>
    <dgm:cxn modelId="{8BFF5619-E922-4252-A053-D9F3B4CB3F5F}" type="presParOf" srcId="{8FBF8248-9D52-4A5E-BA0D-DAFB98D10A8C}" destId="{6D2FBF7B-7E0C-400B-99D8-9D67F6959E2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158A4-0731-4D8F-892C-CED131C9F11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1370E515-89D7-4209-88D1-DDE0A2E8C73B}">
      <dgm:prSet phldrT="[Text]"/>
      <dgm:spPr/>
      <dgm:t>
        <a:bodyPr/>
        <a:lstStyle/>
        <a:p>
          <a:r>
            <a:rPr lang="en-GB" dirty="0" smtClean="0"/>
            <a:t>Performance appraisal</a:t>
          </a:r>
        </a:p>
        <a:p>
          <a:r>
            <a:rPr lang="en-GB" dirty="0" smtClean="0"/>
            <a:t>Personal Need identified</a:t>
          </a:r>
          <a:endParaRPr lang="en-GB" dirty="0"/>
        </a:p>
      </dgm:t>
    </dgm:pt>
    <dgm:pt modelId="{4BA5A9AE-F128-480F-802B-803005418E22}" type="parTrans" cxnId="{AD69FF72-AF38-4C28-A032-9FABD8ABBFC5}">
      <dgm:prSet/>
      <dgm:spPr/>
      <dgm:t>
        <a:bodyPr/>
        <a:lstStyle/>
        <a:p>
          <a:endParaRPr lang="en-GB"/>
        </a:p>
      </dgm:t>
    </dgm:pt>
    <dgm:pt modelId="{4DD14F88-7D0B-4489-9742-236D9049FEF4}" type="sibTrans" cxnId="{AD69FF72-AF38-4C28-A032-9FABD8ABBFC5}">
      <dgm:prSet/>
      <dgm:spPr/>
      <dgm:t>
        <a:bodyPr/>
        <a:lstStyle/>
        <a:p>
          <a:endParaRPr lang="en-GB"/>
        </a:p>
      </dgm:t>
    </dgm:pt>
    <dgm:pt modelId="{5A4C55F0-C878-416E-9DF3-E8F21FB280C0}">
      <dgm:prSet phldrT="[Text]"/>
      <dgm:spPr/>
      <dgm:t>
        <a:bodyPr/>
        <a:lstStyle/>
        <a:p>
          <a:r>
            <a:rPr lang="en-GB" dirty="0" smtClean="0"/>
            <a:t>Type of development identified</a:t>
          </a:r>
          <a:endParaRPr lang="en-GB" dirty="0"/>
        </a:p>
      </dgm:t>
    </dgm:pt>
    <dgm:pt modelId="{8DB9EF83-7C8E-41C0-87A0-FA7AC9009767}" type="parTrans" cxnId="{ACB95BD5-1406-4395-90B6-7B2BAA7B88B7}">
      <dgm:prSet/>
      <dgm:spPr/>
      <dgm:t>
        <a:bodyPr/>
        <a:lstStyle/>
        <a:p>
          <a:endParaRPr lang="en-GB"/>
        </a:p>
      </dgm:t>
    </dgm:pt>
    <dgm:pt modelId="{7ED4282A-CC32-4362-9E46-50D5589DC7FB}" type="sibTrans" cxnId="{ACB95BD5-1406-4395-90B6-7B2BAA7B88B7}">
      <dgm:prSet/>
      <dgm:spPr/>
      <dgm:t>
        <a:bodyPr/>
        <a:lstStyle/>
        <a:p>
          <a:endParaRPr lang="en-GB"/>
        </a:p>
      </dgm:t>
    </dgm:pt>
    <dgm:pt modelId="{3BFF4AAF-C566-4186-8705-3D3C2289859B}">
      <dgm:prSet phldrT="[Text]"/>
      <dgm:spPr/>
      <dgm:t>
        <a:bodyPr/>
        <a:lstStyle/>
        <a:p>
          <a:r>
            <a:rPr lang="en-GB" dirty="0" smtClean="0"/>
            <a:t>Ensure their supervisor is involved</a:t>
          </a:r>
          <a:endParaRPr lang="en-GB" dirty="0"/>
        </a:p>
      </dgm:t>
    </dgm:pt>
    <dgm:pt modelId="{85D48BA7-DFE7-48D7-83B4-1E9A0F61BB38}" type="parTrans" cxnId="{F85B1B8B-80F4-4ACE-B862-BBF6AA97E1E3}">
      <dgm:prSet/>
      <dgm:spPr/>
      <dgm:t>
        <a:bodyPr/>
        <a:lstStyle/>
        <a:p>
          <a:endParaRPr lang="en-GB"/>
        </a:p>
      </dgm:t>
    </dgm:pt>
    <dgm:pt modelId="{65E50C82-4D68-4EB8-9AC4-B433475D6936}" type="sibTrans" cxnId="{F85B1B8B-80F4-4ACE-B862-BBF6AA97E1E3}">
      <dgm:prSet/>
      <dgm:spPr/>
      <dgm:t>
        <a:bodyPr/>
        <a:lstStyle/>
        <a:p>
          <a:endParaRPr lang="en-GB"/>
        </a:p>
      </dgm:t>
    </dgm:pt>
    <dgm:pt modelId="{4C539507-3B10-46B0-B68E-3621F56BC7E8}">
      <dgm:prSet phldrT="[Text]"/>
      <dgm:spPr/>
      <dgm:t>
        <a:bodyPr/>
        <a:lstStyle/>
        <a:p>
          <a:r>
            <a:rPr lang="en-GB" dirty="0" smtClean="0"/>
            <a:t>Ensure Accountability for outcomes achieved</a:t>
          </a:r>
          <a:endParaRPr lang="en-GB" dirty="0"/>
        </a:p>
      </dgm:t>
    </dgm:pt>
    <dgm:pt modelId="{DBF8E727-A6DD-4EC3-9491-AEFC43AA30F6}" type="parTrans" cxnId="{27DD1378-4F66-4027-A7DB-CDDD11C0FF29}">
      <dgm:prSet/>
      <dgm:spPr/>
      <dgm:t>
        <a:bodyPr/>
        <a:lstStyle/>
        <a:p>
          <a:endParaRPr lang="en-GB"/>
        </a:p>
      </dgm:t>
    </dgm:pt>
    <dgm:pt modelId="{4CBE146A-1732-4B02-9111-C3B6D86AACAF}" type="sibTrans" cxnId="{27DD1378-4F66-4027-A7DB-CDDD11C0FF29}">
      <dgm:prSet/>
      <dgm:spPr/>
      <dgm:t>
        <a:bodyPr/>
        <a:lstStyle/>
        <a:p>
          <a:endParaRPr lang="en-GB"/>
        </a:p>
      </dgm:t>
    </dgm:pt>
    <dgm:pt modelId="{CBCFFE04-8FDC-4936-A5DD-A079E192B842}">
      <dgm:prSet phldrT="[Text]"/>
      <dgm:spPr/>
      <dgm:t>
        <a:bodyPr/>
        <a:lstStyle/>
        <a:p>
          <a:r>
            <a:rPr lang="en-GB" dirty="0" smtClean="0"/>
            <a:t>Give the person space to learn</a:t>
          </a:r>
          <a:endParaRPr lang="en-GB" dirty="0"/>
        </a:p>
      </dgm:t>
    </dgm:pt>
    <dgm:pt modelId="{7F1063F3-5380-4D4E-8EEB-42D3BD4AF585}" type="parTrans" cxnId="{E03E3600-AB2B-4C7F-B5BA-D4A767DD8794}">
      <dgm:prSet/>
      <dgm:spPr/>
      <dgm:t>
        <a:bodyPr/>
        <a:lstStyle/>
        <a:p>
          <a:endParaRPr lang="en-GB"/>
        </a:p>
      </dgm:t>
    </dgm:pt>
    <dgm:pt modelId="{A6E5D82C-B60C-4C2D-A9BE-5FC72773ABBF}" type="sibTrans" cxnId="{E03E3600-AB2B-4C7F-B5BA-D4A767DD8794}">
      <dgm:prSet/>
      <dgm:spPr/>
      <dgm:t>
        <a:bodyPr/>
        <a:lstStyle/>
        <a:p>
          <a:endParaRPr lang="en-GB"/>
        </a:p>
      </dgm:t>
    </dgm:pt>
    <dgm:pt modelId="{627AE774-5659-4C40-A3A0-124B8A147D25}" type="pres">
      <dgm:prSet presAssocID="{A1C158A4-0731-4D8F-892C-CED131C9F112}" presName="cycle" presStyleCnt="0">
        <dgm:presLayoutVars>
          <dgm:dir/>
          <dgm:resizeHandles val="exact"/>
        </dgm:presLayoutVars>
      </dgm:prSet>
      <dgm:spPr/>
      <dgm:t>
        <a:bodyPr/>
        <a:lstStyle/>
        <a:p>
          <a:endParaRPr lang="en-GB"/>
        </a:p>
      </dgm:t>
    </dgm:pt>
    <dgm:pt modelId="{79204ED9-C517-4793-AEA6-1F8C162CB865}" type="pres">
      <dgm:prSet presAssocID="{1370E515-89D7-4209-88D1-DDE0A2E8C73B}" presName="node" presStyleLbl="node1" presStyleIdx="0" presStyleCnt="5">
        <dgm:presLayoutVars>
          <dgm:bulletEnabled val="1"/>
        </dgm:presLayoutVars>
      </dgm:prSet>
      <dgm:spPr/>
      <dgm:t>
        <a:bodyPr/>
        <a:lstStyle/>
        <a:p>
          <a:endParaRPr lang="en-GB"/>
        </a:p>
      </dgm:t>
    </dgm:pt>
    <dgm:pt modelId="{F0254B41-63A0-45DE-92E0-673E1670A192}" type="pres">
      <dgm:prSet presAssocID="{4DD14F88-7D0B-4489-9742-236D9049FEF4}" presName="sibTrans" presStyleLbl="sibTrans2D1" presStyleIdx="0" presStyleCnt="5"/>
      <dgm:spPr/>
      <dgm:t>
        <a:bodyPr/>
        <a:lstStyle/>
        <a:p>
          <a:endParaRPr lang="en-GB"/>
        </a:p>
      </dgm:t>
    </dgm:pt>
    <dgm:pt modelId="{2676EC52-D71B-4E5B-9895-D075AD6146AF}" type="pres">
      <dgm:prSet presAssocID="{4DD14F88-7D0B-4489-9742-236D9049FEF4}" presName="connectorText" presStyleLbl="sibTrans2D1" presStyleIdx="0" presStyleCnt="5"/>
      <dgm:spPr/>
      <dgm:t>
        <a:bodyPr/>
        <a:lstStyle/>
        <a:p>
          <a:endParaRPr lang="en-GB"/>
        </a:p>
      </dgm:t>
    </dgm:pt>
    <dgm:pt modelId="{EE5E40C4-3081-4E2E-9130-C84861E769C3}" type="pres">
      <dgm:prSet presAssocID="{5A4C55F0-C878-416E-9DF3-E8F21FB280C0}" presName="node" presStyleLbl="node1" presStyleIdx="1" presStyleCnt="5" custRadScaleRad="103943" custRadScaleInc="-2593">
        <dgm:presLayoutVars>
          <dgm:bulletEnabled val="1"/>
        </dgm:presLayoutVars>
      </dgm:prSet>
      <dgm:spPr/>
      <dgm:t>
        <a:bodyPr/>
        <a:lstStyle/>
        <a:p>
          <a:endParaRPr lang="en-GB"/>
        </a:p>
      </dgm:t>
    </dgm:pt>
    <dgm:pt modelId="{3A1BF969-F58A-4854-9FC5-EDCF4ADC1B71}" type="pres">
      <dgm:prSet presAssocID="{7ED4282A-CC32-4362-9E46-50D5589DC7FB}" presName="sibTrans" presStyleLbl="sibTrans2D1" presStyleIdx="1" presStyleCnt="5"/>
      <dgm:spPr/>
      <dgm:t>
        <a:bodyPr/>
        <a:lstStyle/>
        <a:p>
          <a:endParaRPr lang="en-GB"/>
        </a:p>
      </dgm:t>
    </dgm:pt>
    <dgm:pt modelId="{ABFD6AC5-2B19-4A4A-B67E-0E505CCE031A}" type="pres">
      <dgm:prSet presAssocID="{7ED4282A-CC32-4362-9E46-50D5589DC7FB}" presName="connectorText" presStyleLbl="sibTrans2D1" presStyleIdx="1" presStyleCnt="5"/>
      <dgm:spPr/>
      <dgm:t>
        <a:bodyPr/>
        <a:lstStyle/>
        <a:p>
          <a:endParaRPr lang="en-GB"/>
        </a:p>
      </dgm:t>
    </dgm:pt>
    <dgm:pt modelId="{3C005F2E-CC8C-4C7C-9D76-E2A27B2DCE6A}" type="pres">
      <dgm:prSet presAssocID="{3BFF4AAF-C566-4186-8705-3D3C2289859B}" presName="node" presStyleLbl="node1" presStyleIdx="2" presStyleCnt="5">
        <dgm:presLayoutVars>
          <dgm:bulletEnabled val="1"/>
        </dgm:presLayoutVars>
      </dgm:prSet>
      <dgm:spPr/>
      <dgm:t>
        <a:bodyPr/>
        <a:lstStyle/>
        <a:p>
          <a:endParaRPr lang="en-GB"/>
        </a:p>
      </dgm:t>
    </dgm:pt>
    <dgm:pt modelId="{DF97371E-A6CE-42F7-AEF6-9A67AA62C918}" type="pres">
      <dgm:prSet presAssocID="{65E50C82-4D68-4EB8-9AC4-B433475D6936}" presName="sibTrans" presStyleLbl="sibTrans2D1" presStyleIdx="2" presStyleCnt="5"/>
      <dgm:spPr/>
      <dgm:t>
        <a:bodyPr/>
        <a:lstStyle/>
        <a:p>
          <a:endParaRPr lang="en-GB"/>
        </a:p>
      </dgm:t>
    </dgm:pt>
    <dgm:pt modelId="{7CFBB533-B012-42AC-9132-33CA012BBDC2}" type="pres">
      <dgm:prSet presAssocID="{65E50C82-4D68-4EB8-9AC4-B433475D6936}" presName="connectorText" presStyleLbl="sibTrans2D1" presStyleIdx="2" presStyleCnt="5"/>
      <dgm:spPr/>
      <dgm:t>
        <a:bodyPr/>
        <a:lstStyle/>
        <a:p>
          <a:endParaRPr lang="en-GB"/>
        </a:p>
      </dgm:t>
    </dgm:pt>
    <dgm:pt modelId="{46C30ED1-4274-4B35-BD1F-B49D76AEDA64}" type="pres">
      <dgm:prSet presAssocID="{CBCFFE04-8FDC-4936-A5DD-A079E192B842}" presName="node" presStyleLbl="node1" presStyleIdx="3" presStyleCnt="5">
        <dgm:presLayoutVars>
          <dgm:bulletEnabled val="1"/>
        </dgm:presLayoutVars>
      </dgm:prSet>
      <dgm:spPr/>
      <dgm:t>
        <a:bodyPr/>
        <a:lstStyle/>
        <a:p>
          <a:endParaRPr lang="en-GB"/>
        </a:p>
      </dgm:t>
    </dgm:pt>
    <dgm:pt modelId="{DA8E3F1B-CBD9-4983-8609-8139378E0C8A}" type="pres">
      <dgm:prSet presAssocID="{A6E5D82C-B60C-4C2D-A9BE-5FC72773ABBF}" presName="sibTrans" presStyleLbl="sibTrans2D1" presStyleIdx="3" presStyleCnt="5"/>
      <dgm:spPr/>
      <dgm:t>
        <a:bodyPr/>
        <a:lstStyle/>
        <a:p>
          <a:endParaRPr lang="en-GB"/>
        </a:p>
      </dgm:t>
    </dgm:pt>
    <dgm:pt modelId="{44EAB0EF-BA68-4F03-B246-7D16054380AE}" type="pres">
      <dgm:prSet presAssocID="{A6E5D82C-B60C-4C2D-A9BE-5FC72773ABBF}" presName="connectorText" presStyleLbl="sibTrans2D1" presStyleIdx="3" presStyleCnt="5"/>
      <dgm:spPr/>
      <dgm:t>
        <a:bodyPr/>
        <a:lstStyle/>
        <a:p>
          <a:endParaRPr lang="en-GB"/>
        </a:p>
      </dgm:t>
    </dgm:pt>
    <dgm:pt modelId="{1DD7A0B8-7E0F-47E5-BFB7-F99531040E20}" type="pres">
      <dgm:prSet presAssocID="{4C539507-3B10-46B0-B68E-3621F56BC7E8}" presName="node" presStyleLbl="node1" presStyleIdx="4" presStyleCnt="5">
        <dgm:presLayoutVars>
          <dgm:bulletEnabled val="1"/>
        </dgm:presLayoutVars>
      </dgm:prSet>
      <dgm:spPr/>
      <dgm:t>
        <a:bodyPr/>
        <a:lstStyle/>
        <a:p>
          <a:endParaRPr lang="en-GB"/>
        </a:p>
      </dgm:t>
    </dgm:pt>
    <dgm:pt modelId="{D157533A-AC2D-46CA-A01E-0F99B3D3F94D}" type="pres">
      <dgm:prSet presAssocID="{4CBE146A-1732-4B02-9111-C3B6D86AACAF}" presName="sibTrans" presStyleLbl="sibTrans2D1" presStyleIdx="4" presStyleCnt="5"/>
      <dgm:spPr/>
      <dgm:t>
        <a:bodyPr/>
        <a:lstStyle/>
        <a:p>
          <a:endParaRPr lang="en-GB"/>
        </a:p>
      </dgm:t>
    </dgm:pt>
    <dgm:pt modelId="{2D99FD10-E4BE-4536-AD36-835EC6322C3F}" type="pres">
      <dgm:prSet presAssocID="{4CBE146A-1732-4B02-9111-C3B6D86AACAF}" presName="connectorText" presStyleLbl="sibTrans2D1" presStyleIdx="4" presStyleCnt="5"/>
      <dgm:spPr/>
      <dgm:t>
        <a:bodyPr/>
        <a:lstStyle/>
        <a:p>
          <a:endParaRPr lang="en-GB"/>
        </a:p>
      </dgm:t>
    </dgm:pt>
  </dgm:ptLst>
  <dgm:cxnLst>
    <dgm:cxn modelId="{3FB99BF9-A004-486C-A1A0-35A6C975211E}" type="presOf" srcId="{4CBE146A-1732-4B02-9111-C3B6D86AACAF}" destId="{D157533A-AC2D-46CA-A01E-0F99B3D3F94D}" srcOrd="0" destOrd="0" presId="urn:microsoft.com/office/officeart/2005/8/layout/cycle2"/>
    <dgm:cxn modelId="{FE9EAF22-CCA6-4F5B-B0A1-2FD6A1CB6836}" type="presOf" srcId="{1370E515-89D7-4209-88D1-DDE0A2E8C73B}" destId="{79204ED9-C517-4793-AEA6-1F8C162CB865}" srcOrd="0" destOrd="0" presId="urn:microsoft.com/office/officeart/2005/8/layout/cycle2"/>
    <dgm:cxn modelId="{25CF6513-2D0D-4DFE-A095-18C021D6B099}" type="presOf" srcId="{65E50C82-4D68-4EB8-9AC4-B433475D6936}" destId="{7CFBB533-B012-42AC-9132-33CA012BBDC2}" srcOrd="1" destOrd="0" presId="urn:microsoft.com/office/officeart/2005/8/layout/cycle2"/>
    <dgm:cxn modelId="{865B4DB5-2505-4EF3-9987-E208C7443A27}" type="presOf" srcId="{7ED4282A-CC32-4362-9E46-50D5589DC7FB}" destId="{ABFD6AC5-2B19-4A4A-B67E-0E505CCE031A}" srcOrd="1" destOrd="0" presId="urn:microsoft.com/office/officeart/2005/8/layout/cycle2"/>
    <dgm:cxn modelId="{666452C9-0517-4235-952D-0F440399110B}" type="presOf" srcId="{5A4C55F0-C878-416E-9DF3-E8F21FB280C0}" destId="{EE5E40C4-3081-4E2E-9130-C84861E769C3}" srcOrd="0" destOrd="0" presId="urn:microsoft.com/office/officeart/2005/8/layout/cycle2"/>
    <dgm:cxn modelId="{27DD1378-4F66-4027-A7DB-CDDD11C0FF29}" srcId="{A1C158A4-0731-4D8F-892C-CED131C9F112}" destId="{4C539507-3B10-46B0-B68E-3621F56BC7E8}" srcOrd="4" destOrd="0" parTransId="{DBF8E727-A6DD-4EC3-9491-AEFC43AA30F6}" sibTransId="{4CBE146A-1732-4B02-9111-C3B6D86AACAF}"/>
    <dgm:cxn modelId="{4A287096-8BB1-480F-A365-268835472A27}" type="presOf" srcId="{4DD14F88-7D0B-4489-9742-236D9049FEF4}" destId="{F0254B41-63A0-45DE-92E0-673E1670A192}" srcOrd="0" destOrd="0" presId="urn:microsoft.com/office/officeart/2005/8/layout/cycle2"/>
    <dgm:cxn modelId="{9B6429CB-95B0-43FF-A1E6-D6FEAB2FB28C}" type="presOf" srcId="{CBCFFE04-8FDC-4936-A5DD-A079E192B842}" destId="{46C30ED1-4274-4B35-BD1F-B49D76AEDA64}" srcOrd="0" destOrd="0" presId="urn:microsoft.com/office/officeart/2005/8/layout/cycle2"/>
    <dgm:cxn modelId="{084C926B-DAB8-490C-B3F1-A89002BC1168}" type="presOf" srcId="{A6E5D82C-B60C-4C2D-A9BE-5FC72773ABBF}" destId="{DA8E3F1B-CBD9-4983-8609-8139378E0C8A}" srcOrd="0" destOrd="0" presId="urn:microsoft.com/office/officeart/2005/8/layout/cycle2"/>
    <dgm:cxn modelId="{E625BD13-A91C-45EC-86EC-6C61486ED49D}" type="presOf" srcId="{65E50C82-4D68-4EB8-9AC4-B433475D6936}" destId="{DF97371E-A6CE-42F7-AEF6-9A67AA62C918}" srcOrd="0" destOrd="0" presId="urn:microsoft.com/office/officeart/2005/8/layout/cycle2"/>
    <dgm:cxn modelId="{F85B1B8B-80F4-4ACE-B862-BBF6AA97E1E3}" srcId="{A1C158A4-0731-4D8F-892C-CED131C9F112}" destId="{3BFF4AAF-C566-4186-8705-3D3C2289859B}" srcOrd="2" destOrd="0" parTransId="{85D48BA7-DFE7-48D7-83B4-1E9A0F61BB38}" sibTransId="{65E50C82-4D68-4EB8-9AC4-B433475D6936}"/>
    <dgm:cxn modelId="{AD69FF72-AF38-4C28-A032-9FABD8ABBFC5}" srcId="{A1C158A4-0731-4D8F-892C-CED131C9F112}" destId="{1370E515-89D7-4209-88D1-DDE0A2E8C73B}" srcOrd="0" destOrd="0" parTransId="{4BA5A9AE-F128-480F-802B-803005418E22}" sibTransId="{4DD14F88-7D0B-4489-9742-236D9049FEF4}"/>
    <dgm:cxn modelId="{CC268A63-E54F-4BA1-9499-184BBA94C2A2}" type="presOf" srcId="{3BFF4AAF-C566-4186-8705-3D3C2289859B}" destId="{3C005F2E-CC8C-4C7C-9D76-E2A27B2DCE6A}" srcOrd="0" destOrd="0" presId="urn:microsoft.com/office/officeart/2005/8/layout/cycle2"/>
    <dgm:cxn modelId="{A9002A29-44AC-4309-9C51-0A00231091A7}" type="presOf" srcId="{A6E5D82C-B60C-4C2D-A9BE-5FC72773ABBF}" destId="{44EAB0EF-BA68-4F03-B246-7D16054380AE}" srcOrd="1" destOrd="0" presId="urn:microsoft.com/office/officeart/2005/8/layout/cycle2"/>
    <dgm:cxn modelId="{E03E3600-AB2B-4C7F-B5BA-D4A767DD8794}" srcId="{A1C158A4-0731-4D8F-892C-CED131C9F112}" destId="{CBCFFE04-8FDC-4936-A5DD-A079E192B842}" srcOrd="3" destOrd="0" parTransId="{7F1063F3-5380-4D4E-8EEB-42D3BD4AF585}" sibTransId="{A6E5D82C-B60C-4C2D-A9BE-5FC72773ABBF}"/>
    <dgm:cxn modelId="{E2918AC6-2FBB-4A36-9C64-583FFAE8285F}" type="presOf" srcId="{4C539507-3B10-46B0-B68E-3621F56BC7E8}" destId="{1DD7A0B8-7E0F-47E5-BFB7-F99531040E20}" srcOrd="0" destOrd="0" presId="urn:microsoft.com/office/officeart/2005/8/layout/cycle2"/>
    <dgm:cxn modelId="{6864AB9D-2A22-4281-A668-924E25C1C60F}" type="presOf" srcId="{A1C158A4-0731-4D8F-892C-CED131C9F112}" destId="{627AE774-5659-4C40-A3A0-124B8A147D25}" srcOrd="0" destOrd="0" presId="urn:microsoft.com/office/officeart/2005/8/layout/cycle2"/>
    <dgm:cxn modelId="{63BB7BE8-A896-4D30-9114-0589EE0AB074}" type="presOf" srcId="{4CBE146A-1732-4B02-9111-C3B6D86AACAF}" destId="{2D99FD10-E4BE-4536-AD36-835EC6322C3F}" srcOrd="1" destOrd="0" presId="urn:microsoft.com/office/officeart/2005/8/layout/cycle2"/>
    <dgm:cxn modelId="{C8E45D82-1909-45E9-82FC-DF1CD8CD72B7}" type="presOf" srcId="{4DD14F88-7D0B-4489-9742-236D9049FEF4}" destId="{2676EC52-D71B-4E5B-9895-D075AD6146AF}" srcOrd="1" destOrd="0" presId="urn:microsoft.com/office/officeart/2005/8/layout/cycle2"/>
    <dgm:cxn modelId="{2D614391-3470-40DF-96C3-1E44EB522A02}" type="presOf" srcId="{7ED4282A-CC32-4362-9E46-50D5589DC7FB}" destId="{3A1BF969-F58A-4854-9FC5-EDCF4ADC1B71}" srcOrd="0" destOrd="0" presId="urn:microsoft.com/office/officeart/2005/8/layout/cycle2"/>
    <dgm:cxn modelId="{ACB95BD5-1406-4395-90B6-7B2BAA7B88B7}" srcId="{A1C158A4-0731-4D8F-892C-CED131C9F112}" destId="{5A4C55F0-C878-416E-9DF3-E8F21FB280C0}" srcOrd="1" destOrd="0" parTransId="{8DB9EF83-7C8E-41C0-87A0-FA7AC9009767}" sibTransId="{7ED4282A-CC32-4362-9E46-50D5589DC7FB}"/>
    <dgm:cxn modelId="{E8924D4C-4983-4910-A86A-2A1FC2A3253F}" type="presParOf" srcId="{627AE774-5659-4C40-A3A0-124B8A147D25}" destId="{79204ED9-C517-4793-AEA6-1F8C162CB865}" srcOrd="0" destOrd="0" presId="urn:microsoft.com/office/officeart/2005/8/layout/cycle2"/>
    <dgm:cxn modelId="{A9E16B76-E1B4-4B5B-9F3E-0803EF7CD67C}" type="presParOf" srcId="{627AE774-5659-4C40-A3A0-124B8A147D25}" destId="{F0254B41-63A0-45DE-92E0-673E1670A192}" srcOrd="1" destOrd="0" presId="urn:microsoft.com/office/officeart/2005/8/layout/cycle2"/>
    <dgm:cxn modelId="{27673B13-F771-4CE2-985D-524B5E171A71}" type="presParOf" srcId="{F0254B41-63A0-45DE-92E0-673E1670A192}" destId="{2676EC52-D71B-4E5B-9895-D075AD6146AF}" srcOrd="0" destOrd="0" presId="urn:microsoft.com/office/officeart/2005/8/layout/cycle2"/>
    <dgm:cxn modelId="{7794A472-ECC9-4BAE-80A7-73257A37FA39}" type="presParOf" srcId="{627AE774-5659-4C40-A3A0-124B8A147D25}" destId="{EE5E40C4-3081-4E2E-9130-C84861E769C3}" srcOrd="2" destOrd="0" presId="urn:microsoft.com/office/officeart/2005/8/layout/cycle2"/>
    <dgm:cxn modelId="{40BE4607-9AF2-4D7B-AF97-D983AB1D9438}" type="presParOf" srcId="{627AE774-5659-4C40-A3A0-124B8A147D25}" destId="{3A1BF969-F58A-4854-9FC5-EDCF4ADC1B71}" srcOrd="3" destOrd="0" presId="urn:microsoft.com/office/officeart/2005/8/layout/cycle2"/>
    <dgm:cxn modelId="{627A36B5-06E6-4EBD-95B3-666AD5DF971E}" type="presParOf" srcId="{3A1BF969-F58A-4854-9FC5-EDCF4ADC1B71}" destId="{ABFD6AC5-2B19-4A4A-B67E-0E505CCE031A}" srcOrd="0" destOrd="0" presId="urn:microsoft.com/office/officeart/2005/8/layout/cycle2"/>
    <dgm:cxn modelId="{83D415EA-E70F-4847-A318-74FBDBAF534B}" type="presParOf" srcId="{627AE774-5659-4C40-A3A0-124B8A147D25}" destId="{3C005F2E-CC8C-4C7C-9D76-E2A27B2DCE6A}" srcOrd="4" destOrd="0" presId="urn:microsoft.com/office/officeart/2005/8/layout/cycle2"/>
    <dgm:cxn modelId="{0A1D34A3-A398-4D9F-8847-D63FDA1CB60E}" type="presParOf" srcId="{627AE774-5659-4C40-A3A0-124B8A147D25}" destId="{DF97371E-A6CE-42F7-AEF6-9A67AA62C918}" srcOrd="5" destOrd="0" presId="urn:microsoft.com/office/officeart/2005/8/layout/cycle2"/>
    <dgm:cxn modelId="{A5B069F5-98E1-4B91-802E-7F3D3611A369}" type="presParOf" srcId="{DF97371E-A6CE-42F7-AEF6-9A67AA62C918}" destId="{7CFBB533-B012-42AC-9132-33CA012BBDC2}" srcOrd="0" destOrd="0" presId="urn:microsoft.com/office/officeart/2005/8/layout/cycle2"/>
    <dgm:cxn modelId="{21E2F817-2197-448B-8547-2E9E319E50EC}" type="presParOf" srcId="{627AE774-5659-4C40-A3A0-124B8A147D25}" destId="{46C30ED1-4274-4B35-BD1F-B49D76AEDA64}" srcOrd="6" destOrd="0" presId="urn:microsoft.com/office/officeart/2005/8/layout/cycle2"/>
    <dgm:cxn modelId="{DBB1304E-7357-428A-845F-709B71F2430A}" type="presParOf" srcId="{627AE774-5659-4C40-A3A0-124B8A147D25}" destId="{DA8E3F1B-CBD9-4983-8609-8139378E0C8A}" srcOrd="7" destOrd="0" presId="urn:microsoft.com/office/officeart/2005/8/layout/cycle2"/>
    <dgm:cxn modelId="{D0A91ECF-EA90-4132-88A2-592271747D0D}" type="presParOf" srcId="{DA8E3F1B-CBD9-4983-8609-8139378E0C8A}" destId="{44EAB0EF-BA68-4F03-B246-7D16054380AE}" srcOrd="0" destOrd="0" presId="urn:microsoft.com/office/officeart/2005/8/layout/cycle2"/>
    <dgm:cxn modelId="{94FABDE0-2FB1-43BD-9D89-8D8CC0C1362A}" type="presParOf" srcId="{627AE774-5659-4C40-A3A0-124B8A147D25}" destId="{1DD7A0B8-7E0F-47E5-BFB7-F99531040E20}" srcOrd="8" destOrd="0" presId="urn:microsoft.com/office/officeart/2005/8/layout/cycle2"/>
    <dgm:cxn modelId="{B088008C-65C5-4003-AB2D-7C8B28D93A05}" type="presParOf" srcId="{627AE774-5659-4C40-A3A0-124B8A147D25}" destId="{D157533A-AC2D-46CA-A01E-0F99B3D3F94D}" srcOrd="9" destOrd="0" presId="urn:microsoft.com/office/officeart/2005/8/layout/cycle2"/>
    <dgm:cxn modelId="{FEDE1C88-1915-4D4D-83D5-C4574DE27850}" type="presParOf" srcId="{D157533A-AC2D-46CA-A01E-0F99B3D3F94D}" destId="{2D99FD10-E4BE-4536-AD36-835EC6322C3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F2135-B269-46D9-9302-2B0CECBF8166}">
      <dsp:nvSpPr>
        <dsp:cNvPr id="0" name=""/>
        <dsp:cNvSpPr/>
      </dsp:nvSpPr>
      <dsp:spPr>
        <a:xfrm>
          <a:off x="2397621" y="1081"/>
          <a:ext cx="1300757" cy="13007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Identify &amp; Analyse needs</a:t>
          </a:r>
          <a:endParaRPr lang="en-GB" sz="1600" kern="1200" dirty="0"/>
        </a:p>
      </dsp:txBody>
      <dsp:txXfrm>
        <a:off x="2588112" y="191572"/>
        <a:ext cx="919775" cy="919775"/>
      </dsp:txXfrm>
    </dsp:sp>
    <dsp:sp modelId="{10F586A4-E8DC-41E6-9AA3-C06E31FB04B1}">
      <dsp:nvSpPr>
        <dsp:cNvPr id="0" name=""/>
        <dsp:cNvSpPr/>
      </dsp:nvSpPr>
      <dsp:spPr>
        <a:xfrm rot="2700000">
          <a:off x="3558679" y="1115315"/>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3573852" y="1166485"/>
        <a:ext cx="241751" cy="263403"/>
      </dsp:txXfrm>
    </dsp:sp>
    <dsp:sp modelId="{5951548D-8B3C-4F2F-B230-74BDFE11D0C9}">
      <dsp:nvSpPr>
        <dsp:cNvPr id="0" name=""/>
        <dsp:cNvSpPr/>
      </dsp:nvSpPr>
      <dsp:spPr>
        <a:xfrm>
          <a:off x="3778160" y="1381621"/>
          <a:ext cx="1300757" cy="13007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Determine &amp; Design Solution</a:t>
          </a:r>
          <a:endParaRPr lang="en-GB" sz="1600" kern="1200" dirty="0"/>
        </a:p>
      </dsp:txBody>
      <dsp:txXfrm>
        <a:off x="3968651" y="1572112"/>
        <a:ext cx="919775" cy="919775"/>
      </dsp:txXfrm>
    </dsp:sp>
    <dsp:sp modelId="{1216C5D2-F4A8-48A0-85DC-501623F59966}">
      <dsp:nvSpPr>
        <dsp:cNvPr id="0" name=""/>
        <dsp:cNvSpPr/>
      </dsp:nvSpPr>
      <dsp:spPr>
        <a:xfrm rot="8100000">
          <a:off x="3572501" y="2495855"/>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3660935" y="2547025"/>
        <a:ext cx="241751" cy="263403"/>
      </dsp:txXfrm>
    </dsp:sp>
    <dsp:sp modelId="{643388C8-A8C9-4F39-9EB1-E1B1DE80A9E4}">
      <dsp:nvSpPr>
        <dsp:cNvPr id="0" name=""/>
        <dsp:cNvSpPr/>
      </dsp:nvSpPr>
      <dsp:spPr>
        <a:xfrm>
          <a:off x="2397621" y="2762160"/>
          <a:ext cx="1300757" cy="13007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Deliver or Administer Learning activity</a:t>
          </a:r>
          <a:endParaRPr lang="en-GB" sz="1600" kern="1200" dirty="0"/>
        </a:p>
      </dsp:txBody>
      <dsp:txXfrm>
        <a:off x="2588112" y="2952651"/>
        <a:ext cx="919775" cy="919775"/>
      </dsp:txXfrm>
    </dsp:sp>
    <dsp:sp modelId="{9A226E4B-C0EE-446A-88DA-6759591AEF91}">
      <dsp:nvSpPr>
        <dsp:cNvPr id="0" name=""/>
        <dsp:cNvSpPr/>
      </dsp:nvSpPr>
      <dsp:spPr>
        <a:xfrm rot="13500000">
          <a:off x="2191962" y="2509678"/>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2280396" y="2634110"/>
        <a:ext cx="241751" cy="263403"/>
      </dsp:txXfrm>
    </dsp:sp>
    <dsp:sp modelId="{D683EC51-30CD-4689-8DFA-0275669C3FDA}">
      <dsp:nvSpPr>
        <dsp:cNvPr id="0" name=""/>
        <dsp:cNvSpPr/>
      </dsp:nvSpPr>
      <dsp:spPr>
        <a:xfrm>
          <a:off x="1017081" y="1381621"/>
          <a:ext cx="1300757" cy="13007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Review &amp; Evaluate</a:t>
          </a:r>
          <a:endParaRPr lang="en-GB" sz="1600" kern="1200" dirty="0"/>
        </a:p>
      </dsp:txBody>
      <dsp:txXfrm>
        <a:off x="1207572" y="1572112"/>
        <a:ext cx="919775" cy="919775"/>
      </dsp:txXfrm>
    </dsp:sp>
    <dsp:sp modelId="{8FBF8248-9D52-4A5E-BA0D-DAFB98D10A8C}">
      <dsp:nvSpPr>
        <dsp:cNvPr id="0" name=""/>
        <dsp:cNvSpPr/>
      </dsp:nvSpPr>
      <dsp:spPr>
        <a:xfrm rot="18900000">
          <a:off x="2178139" y="1129138"/>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2193312" y="1253570"/>
        <a:ext cx="241751" cy="263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04ED9-C517-4793-AEA6-1F8C162CB865}">
      <dsp:nvSpPr>
        <dsp:cNvPr id="0" name=""/>
        <dsp:cNvSpPr/>
      </dsp:nvSpPr>
      <dsp:spPr>
        <a:xfrm>
          <a:off x="3582413" y="714"/>
          <a:ext cx="1448947" cy="144894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Performance appraisal</a:t>
          </a:r>
        </a:p>
        <a:p>
          <a:pPr lvl="0" algn="ctr" defTabSz="622300">
            <a:lnSpc>
              <a:spcPct val="90000"/>
            </a:lnSpc>
            <a:spcBef>
              <a:spcPct val="0"/>
            </a:spcBef>
            <a:spcAft>
              <a:spcPct val="35000"/>
            </a:spcAft>
          </a:pPr>
          <a:r>
            <a:rPr lang="en-GB" sz="1400" kern="1200" dirty="0" smtClean="0"/>
            <a:t>Personal Need identified</a:t>
          </a:r>
          <a:endParaRPr lang="en-GB" sz="1400" kern="1200" dirty="0"/>
        </a:p>
      </dsp:txBody>
      <dsp:txXfrm>
        <a:off x="3794606" y="212907"/>
        <a:ext cx="1024561" cy="1024561"/>
      </dsp:txXfrm>
    </dsp:sp>
    <dsp:sp modelId="{F0254B41-63A0-45DE-92E0-673E1670A192}">
      <dsp:nvSpPr>
        <dsp:cNvPr id="0" name=""/>
        <dsp:cNvSpPr/>
      </dsp:nvSpPr>
      <dsp:spPr>
        <a:xfrm rot="2038952">
          <a:off x="5010079" y="1088095"/>
          <a:ext cx="395867" cy="489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5020221" y="1152709"/>
        <a:ext cx="277107" cy="293411"/>
      </dsp:txXfrm>
    </dsp:sp>
    <dsp:sp modelId="{EE5E40C4-3081-4E2E-9130-C84861E769C3}">
      <dsp:nvSpPr>
        <dsp:cNvPr id="0" name=""/>
        <dsp:cNvSpPr/>
      </dsp:nvSpPr>
      <dsp:spPr>
        <a:xfrm>
          <a:off x="5403245" y="1228073"/>
          <a:ext cx="1448947" cy="144894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Type of development identified</a:t>
          </a:r>
          <a:endParaRPr lang="en-GB" sz="1400" kern="1200" dirty="0"/>
        </a:p>
      </dsp:txBody>
      <dsp:txXfrm>
        <a:off x="5615438" y="1440266"/>
        <a:ext cx="1024561" cy="1024561"/>
      </dsp:txXfrm>
    </dsp:sp>
    <dsp:sp modelId="{3A1BF969-F58A-4854-9FC5-EDCF4ADC1B71}">
      <dsp:nvSpPr>
        <dsp:cNvPr id="0" name=""/>
        <dsp:cNvSpPr/>
      </dsp:nvSpPr>
      <dsp:spPr>
        <a:xfrm rot="6541906">
          <a:off x="5554360" y="2758172"/>
          <a:ext cx="422233" cy="489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5638348" y="2796103"/>
        <a:ext cx="295563" cy="293411"/>
      </dsp:txXfrm>
    </dsp:sp>
    <dsp:sp modelId="{3C005F2E-CC8C-4C7C-9D76-E2A27B2DCE6A}">
      <dsp:nvSpPr>
        <dsp:cNvPr id="0" name=""/>
        <dsp:cNvSpPr/>
      </dsp:nvSpPr>
      <dsp:spPr>
        <a:xfrm>
          <a:off x="4670967" y="3350937"/>
          <a:ext cx="1448947" cy="144894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Ensure their supervisor is involved</a:t>
          </a:r>
          <a:endParaRPr lang="en-GB" sz="1400" kern="1200" dirty="0"/>
        </a:p>
      </dsp:txBody>
      <dsp:txXfrm>
        <a:off x="4883160" y="3563130"/>
        <a:ext cx="1024561" cy="1024561"/>
      </dsp:txXfrm>
    </dsp:sp>
    <dsp:sp modelId="{DF97371E-A6CE-42F7-AEF6-9A67AA62C918}">
      <dsp:nvSpPr>
        <dsp:cNvPr id="0" name=""/>
        <dsp:cNvSpPr/>
      </dsp:nvSpPr>
      <dsp:spPr>
        <a:xfrm rot="10800000">
          <a:off x="4124847" y="3830901"/>
          <a:ext cx="385924" cy="489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4240624" y="3928705"/>
        <a:ext cx="270147" cy="293411"/>
      </dsp:txXfrm>
    </dsp:sp>
    <dsp:sp modelId="{46C30ED1-4274-4B35-BD1F-B49D76AEDA64}">
      <dsp:nvSpPr>
        <dsp:cNvPr id="0" name=""/>
        <dsp:cNvSpPr/>
      </dsp:nvSpPr>
      <dsp:spPr>
        <a:xfrm>
          <a:off x="2493859" y="3350937"/>
          <a:ext cx="1448947" cy="144894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Give the person space to learn</a:t>
          </a:r>
          <a:endParaRPr lang="en-GB" sz="1400" kern="1200" dirty="0"/>
        </a:p>
      </dsp:txBody>
      <dsp:txXfrm>
        <a:off x="2706052" y="3563130"/>
        <a:ext cx="1024561" cy="1024561"/>
      </dsp:txXfrm>
    </dsp:sp>
    <dsp:sp modelId="{DA8E3F1B-CBD9-4983-8609-8139378E0C8A}">
      <dsp:nvSpPr>
        <dsp:cNvPr id="0" name=""/>
        <dsp:cNvSpPr/>
      </dsp:nvSpPr>
      <dsp:spPr>
        <a:xfrm rot="15120000">
          <a:off x="2692365" y="2806013"/>
          <a:ext cx="385924" cy="489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2768142" y="2958872"/>
        <a:ext cx="270147" cy="293411"/>
      </dsp:txXfrm>
    </dsp:sp>
    <dsp:sp modelId="{1DD7A0B8-7E0F-47E5-BFB7-F99531040E20}">
      <dsp:nvSpPr>
        <dsp:cNvPr id="0" name=""/>
        <dsp:cNvSpPr/>
      </dsp:nvSpPr>
      <dsp:spPr>
        <a:xfrm>
          <a:off x="1821096" y="1280385"/>
          <a:ext cx="1448947" cy="144894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Ensure Accountability for outcomes achieved</a:t>
          </a:r>
          <a:endParaRPr lang="en-GB" sz="1400" kern="1200" dirty="0"/>
        </a:p>
      </dsp:txBody>
      <dsp:txXfrm>
        <a:off x="2033289" y="1492578"/>
        <a:ext cx="1024561" cy="1024561"/>
      </dsp:txXfrm>
    </dsp:sp>
    <dsp:sp modelId="{D157533A-AC2D-46CA-A01E-0F99B3D3F94D}">
      <dsp:nvSpPr>
        <dsp:cNvPr id="0" name=""/>
        <dsp:cNvSpPr/>
      </dsp:nvSpPr>
      <dsp:spPr>
        <a:xfrm rot="19440000">
          <a:off x="3224430" y="1126933"/>
          <a:ext cx="385924" cy="489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3235486" y="1258763"/>
        <a:ext cx="270147" cy="29341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671"/>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Date Placeholder 2"/>
          <p:cNvSpPr>
            <a:spLocks noGrp="1"/>
          </p:cNvSpPr>
          <p:nvPr>
            <p:ph type="dt" sz="quarter" idx="1"/>
          </p:nvPr>
        </p:nvSpPr>
        <p:spPr>
          <a:xfrm>
            <a:off x="3849862" y="0"/>
            <a:ext cx="2946275" cy="496671"/>
          </a:xfrm>
          <a:prstGeom prst="rect">
            <a:avLst/>
          </a:prstGeom>
        </p:spPr>
        <p:txBody>
          <a:bodyPr vert="horz" lIns="91440" tIns="45720" rIns="91440" bIns="45720" rtlCol="0"/>
          <a:lstStyle>
            <a:lvl1pPr algn="r">
              <a:defRPr sz="1200">
                <a:cs typeface="+mn-cs"/>
              </a:defRPr>
            </a:lvl1pPr>
          </a:lstStyle>
          <a:p>
            <a:pPr>
              <a:defRPr/>
            </a:pPr>
            <a:fld id="{096D619C-4DF4-49C3-A6FC-C340187FB2EA}" type="datetimeFigureOut">
              <a:rPr lang="en-GB"/>
              <a:pPr>
                <a:defRPr/>
              </a:pPr>
              <a:t>19/03/2018</a:t>
            </a:fld>
            <a:endParaRPr lang="en-GB"/>
          </a:p>
        </p:txBody>
      </p:sp>
      <p:sp>
        <p:nvSpPr>
          <p:cNvPr id="4" name="Footer Placeholder 3"/>
          <p:cNvSpPr>
            <a:spLocks noGrp="1"/>
          </p:cNvSpPr>
          <p:nvPr>
            <p:ph type="ftr" sz="quarter" idx="2"/>
          </p:nvPr>
        </p:nvSpPr>
        <p:spPr>
          <a:xfrm>
            <a:off x="0" y="9428272"/>
            <a:ext cx="2946275" cy="496671"/>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5" name="Slide Number Placeholder 4"/>
          <p:cNvSpPr>
            <a:spLocks noGrp="1"/>
          </p:cNvSpPr>
          <p:nvPr>
            <p:ph type="sldNum" sz="quarter" idx="3"/>
          </p:nvPr>
        </p:nvSpPr>
        <p:spPr>
          <a:xfrm>
            <a:off x="3849862" y="9428272"/>
            <a:ext cx="2946275" cy="496671"/>
          </a:xfrm>
          <a:prstGeom prst="rect">
            <a:avLst/>
          </a:prstGeom>
        </p:spPr>
        <p:txBody>
          <a:bodyPr vert="horz" lIns="91440" tIns="45720" rIns="91440" bIns="45720" rtlCol="0" anchor="b"/>
          <a:lstStyle>
            <a:lvl1pPr algn="r">
              <a:defRPr sz="1200">
                <a:cs typeface="+mn-cs"/>
              </a:defRPr>
            </a:lvl1pPr>
          </a:lstStyle>
          <a:p>
            <a:pPr>
              <a:defRPr/>
            </a:pPr>
            <a:fld id="{42A95E37-4463-4F6D-8E21-5ED497E67085}" type="slidenum">
              <a:rPr lang="en-GB"/>
              <a:pPr>
                <a:defRPr/>
              </a:pPr>
              <a:t>‹#›</a:t>
            </a:fld>
            <a:endParaRPr lang="en-GB"/>
          </a:p>
        </p:txBody>
      </p:sp>
    </p:spTree>
    <p:extLst>
      <p:ext uri="{BB962C8B-B14F-4D97-AF65-F5344CB8AC3E}">
        <p14:creationId xmlns:p14="http://schemas.microsoft.com/office/powerpoint/2010/main" val="2116151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275" cy="496671"/>
          </a:xfrm>
          <a:prstGeom prst="rect">
            <a:avLst/>
          </a:prstGeom>
          <a:noFill/>
          <a:ln>
            <a:noFill/>
          </a:ln>
          <a:effectLst/>
          <a:extLst>
            <a:ext uri="{FAA26D3D-D897-4be2-8F04-BA451C77F1D7}"/>
          </a:extLst>
        </p:spPr>
        <p:txBody>
          <a:bodyPr vert="horz" wrap="square" lIns="93177" tIns="46589" rIns="93177" bIns="46589" numCol="1" anchor="t" anchorCtr="0" compatLnSpc="1">
            <a:prstTxWarp prst="textNoShape">
              <a:avLst/>
            </a:prstTxWarp>
          </a:bodyPr>
          <a:lstStyle>
            <a:lvl1pPr>
              <a:defRPr sz="1200">
                <a:solidFill>
                  <a:schemeClr val="tx1"/>
                </a:solidFill>
                <a:latin typeface="Arial" charset="0"/>
                <a:ea typeface="ＭＳ Ｐゴシック" charset="0"/>
                <a:cs typeface="+mn-cs"/>
              </a:defRPr>
            </a:lvl1pPr>
          </a:lstStyle>
          <a:p>
            <a:pPr>
              <a:defRPr/>
            </a:pPr>
            <a:endParaRPr lang="en-GB"/>
          </a:p>
        </p:txBody>
      </p:sp>
      <p:sp>
        <p:nvSpPr>
          <p:cNvPr id="3075" name="Rectangle 3"/>
          <p:cNvSpPr>
            <a:spLocks noGrp="1" noChangeArrowheads="1"/>
          </p:cNvSpPr>
          <p:nvPr>
            <p:ph type="dt" idx="1"/>
          </p:nvPr>
        </p:nvSpPr>
        <p:spPr bwMode="auto">
          <a:xfrm>
            <a:off x="3849862" y="0"/>
            <a:ext cx="2946275" cy="496671"/>
          </a:xfrm>
          <a:prstGeom prst="rect">
            <a:avLst/>
          </a:prstGeom>
          <a:noFill/>
          <a:ln>
            <a:noFill/>
          </a:ln>
          <a:effectLst/>
          <a:extLst>
            <a:ext uri="{FAA26D3D-D897-4be2-8F04-BA451C77F1D7}"/>
          </a:extLst>
        </p:spPr>
        <p:txBody>
          <a:bodyPr vert="horz" wrap="square" lIns="93177" tIns="46589" rIns="93177" bIns="46589" numCol="1" anchor="t" anchorCtr="0" compatLnSpc="1">
            <a:prstTxWarp prst="textNoShape">
              <a:avLst/>
            </a:prstTxWarp>
          </a:bodyPr>
          <a:lstStyle>
            <a:lvl1pPr algn="r">
              <a:defRPr sz="1200">
                <a:solidFill>
                  <a:schemeClr val="tx1"/>
                </a:solidFill>
                <a:latin typeface="Arial" charset="0"/>
                <a:ea typeface="ＭＳ Ｐゴシック" charset="0"/>
                <a:cs typeface="+mn-cs"/>
              </a:defRPr>
            </a:lvl1pPr>
          </a:lstStyle>
          <a:p>
            <a:pPr>
              <a:defRPr/>
            </a:pPr>
            <a:endParaRPr lang="en-GB"/>
          </a:p>
        </p:txBody>
      </p:sp>
      <p:sp>
        <p:nvSpPr>
          <p:cNvPr id="583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0383" y="4715831"/>
            <a:ext cx="5436909" cy="4466649"/>
          </a:xfrm>
          <a:prstGeom prst="rect">
            <a:avLst/>
          </a:prstGeom>
          <a:noFill/>
          <a:ln>
            <a:noFill/>
          </a:ln>
          <a:effectLst/>
          <a:extLst>
            <a:ext uri="{FAA26D3D-D897-4be2-8F04-BA451C77F1D7}"/>
          </a:ex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8272"/>
            <a:ext cx="2946275" cy="496671"/>
          </a:xfrm>
          <a:prstGeom prst="rect">
            <a:avLst/>
          </a:prstGeom>
          <a:noFill/>
          <a:ln>
            <a:noFill/>
          </a:ln>
          <a:effectLst/>
          <a:extLst>
            <a:ext uri="{FAA26D3D-D897-4be2-8F04-BA451C77F1D7}"/>
          </a:extLst>
        </p:spPr>
        <p:txBody>
          <a:bodyPr vert="horz" wrap="square" lIns="93177" tIns="46589" rIns="93177" bIns="46589" numCol="1" anchor="b" anchorCtr="0" compatLnSpc="1">
            <a:prstTxWarp prst="textNoShape">
              <a:avLst/>
            </a:prstTxWarp>
          </a:bodyPr>
          <a:lstStyle>
            <a:lvl1pPr>
              <a:defRPr sz="1200">
                <a:solidFill>
                  <a:schemeClr val="tx1"/>
                </a:solidFill>
                <a:latin typeface="Arial" charset="0"/>
                <a:ea typeface="ＭＳ Ｐゴシック" charset="0"/>
                <a:cs typeface="+mn-cs"/>
              </a:defRPr>
            </a:lvl1pPr>
          </a:lstStyle>
          <a:p>
            <a:pPr>
              <a:defRPr/>
            </a:pPr>
            <a:endParaRPr lang="en-GB"/>
          </a:p>
        </p:txBody>
      </p:sp>
      <p:sp>
        <p:nvSpPr>
          <p:cNvPr id="3079" name="Rectangle 7"/>
          <p:cNvSpPr>
            <a:spLocks noGrp="1" noChangeArrowheads="1"/>
          </p:cNvSpPr>
          <p:nvPr>
            <p:ph type="sldNum" sz="quarter" idx="5"/>
          </p:nvPr>
        </p:nvSpPr>
        <p:spPr bwMode="auto">
          <a:xfrm>
            <a:off x="3849862" y="9428272"/>
            <a:ext cx="2946275" cy="496671"/>
          </a:xfrm>
          <a:prstGeom prst="rect">
            <a:avLst/>
          </a:prstGeom>
          <a:noFill/>
          <a:ln>
            <a:noFill/>
          </a:ln>
          <a:effectLst/>
          <a:extLst>
            <a:ext uri="{FAA26D3D-D897-4be2-8F04-BA451C77F1D7}"/>
          </a:extLst>
        </p:spPr>
        <p:txBody>
          <a:bodyPr vert="horz" wrap="square" lIns="93177" tIns="46589" rIns="93177" bIns="46589" numCol="1" anchor="b" anchorCtr="0" compatLnSpc="1">
            <a:prstTxWarp prst="textNoShape">
              <a:avLst/>
            </a:prstTxWarp>
          </a:bodyPr>
          <a:lstStyle>
            <a:lvl1pPr algn="r">
              <a:defRPr sz="1200">
                <a:solidFill>
                  <a:schemeClr val="tx1"/>
                </a:solidFill>
                <a:latin typeface="Arial" pitchFamily="34" charset="0"/>
                <a:cs typeface="+mn-cs"/>
              </a:defRPr>
            </a:lvl1pPr>
          </a:lstStyle>
          <a:p>
            <a:pPr>
              <a:defRPr/>
            </a:pPr>
            <a:fld id="{E277052F-EFA3-4BDE-B631-E86C39FBA39A}" type="slidenum">
              <a:rPr lang="en-GB"/>
              <a:pPr>
                <a:defRPr/>
              </a:pPr>
              <a:t>‹#›</a:t>
            </a:fld>
            <a:endParaRPr lang="en-GB" dirty="0"/>
          </a:p>
        </p:txBody>
      </p:sp>
    </p:spTree>
    <p:extLst>
      <p:ext uri="{BB962C8B-B14F-4D97-AF65-F5344CB8AC3E}">
        <p14:creationId xmlns:p14="http://schemas.microsoft.com/office/powerpoint/2010/main" val="2223215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77052F-EFA3-4BDE-B631-E86C39FBA39A}" type="slidenum">
              <a:rPr lang="en-GB" smtClean="0"/>
              <a:pPr>
                <a:defRPr/>
              </a:pPr>
              <a:t>1</a:t>
            </a:fld>
            <a:endParaRPr lang="en-GB" dirty="0"/>
          </a:p>
        </p:txBody>
      </p:sp>
    </p:spTree>
    <p:extLst>
      <p:ext uri="{BB962C8B-B14F-4D97-AF65-F5344CB8AC3E}">
        <p14:creationId xmlns:p14="http://schemas.microsoft.com/office/powerpoint/2010/main" val="323089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277052F-EFA3-4BDE-B631-E86C39FBA39A}" type="slidenum">
              <a:rPr lang="en-GB" smtClean="0"/>
              <a:pPr>
                <a:defRPr/>
              </a:pPr>
              <a:t>2</a:t>
            </a:fld>
            <a:endParaRPr lang="en-GB" dirty="0"/>
          </a:p>
        </p:txBody>
      </p:sp>
    </p:spTree>
    <p:extLst>
      <p:ext uri="{BB962C8B-B14F-4D97-AF65-F5344CB8AC3E}">
        <p14:creationId xmlns:p14="http://schemas.microsoft.com/office/powerpoint/2010/main" val="70820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Employee retention</a:t>
            </a:r>
            <a:r>
              <a:rPr lang="en-GB" baseline="0" dirty="0" smtClean="0"/>
              <a:t> is a function of a lot of issues – we will hear more of this from the other speakers – but if you did a survey of what keeps people at firms you would get a long way down the list before you get to training.  </a:t>
            </a:r>
            <a:endParaRPr lang="en-GB" dirty="0"/>
          </a:p>
        </p:txBody>
      </p:sp>
      <p:sp>
        <p:nvSpPr>
          <p:cNvPr id="4" name="Slide Number Placeholder 3"/>
          <p:cNvSpPr>
            <a:spLocks noGrp="1"/>
          </p:cNvSpPr>
          <p:nvPr>
            <p:ph type="sldNum" sz="quarter" idx="10"/>
          </p:nvPr>
        </p:nvSpPr>
        <p:spPr/>
        <p:txBody>
          <a:bodyPr/>
          <a:lstStyle/>
          <a:p>
            <a:pPr>
              <a:defRPr/>
            </a:pPr>
            <a:fld id="{E277052F-EFA3-4BDE-B631-E86C39FBA39A}" type="slidenum">
              <a:rPr lang="en-GB" smtClean="0"/>
              <a:pPr>
                <a:defRPr/>
              </a:pPr>
              <a:t>12</a:t>
            </a:fld>
            <a:endParaRPr lang="en-GB" dirty="0"/>
          </a:p>
        </p:txBody>
      </p:sp>
    </p:spTree>
    <p:extLst>
      <p:ext uri="{BB962C8B-B14F-4D97-AF65-F5344CB8AC3E}">
        <p14:creationId xmlns:p14="http://schemas.microsoft.com/office/powerpoint/2010/main" val="211832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 does training/personal</a:t>
            </a:r>
            <a:r>
              <a:rPr lang="en-GB" baseline="0" dirty="0" smtClean="0"/>
              <a:t> development fit in?</a:t>
            </a:r>
          </a:p>
          <a:p>
            <a:endParaRPr lang="en-GB" baseline="0" dirty="0" smtClean="0"/>
          </a:p>
          <a:p>
            <a:r>
              <a:rPr lang="en-GB" baseline="0" dirty="0" smtClean="0"/>
              <a:t>Either Esteem or Self actualisation.</a:t>
            </a:r>
          </a:p>
          <a:p>
            <a:endParaRPr lang="en-GB" baseline="0" dirty="0" smtClean="0"/>
          </a:p>
          <a:p>
            <a:r>
              <a:rPr lang="en-GB" baseline="0" dirty="0" smtClean="0"/>
              <a:t>Point of this slide is that there is no point in having a super development and training regime if you haven’t got the foundations of employee comfort and satisfaction established.</a:t>
            </a:r>
          </a:p>
          <a:p>
            <a:endParaRPr lang="en-GB" baseline="0" dirty="0" smtClean="0"/>
          </a:p>
          <a:p>
            <a:r>
              <a:rPr lang="en-GB" baseline="0" dirty="0" smtClean="0"/>
              <a:t>Need to pay them enough, provide them a good workplace, get them involved </a:t>
            </a:r>
            <a:r>
              <a:rPr lang="en-GB" baseline="0" dirty="0" err="1" smtClean="0"/>
              <a:t>etc</a:t>
            </a:r>
            <a:r>
              <a:rPr lang="en-GB" baseline="0" dirty="0" smtClean="0"/>
              <a:t> </a:t>
            </a:r>
            <a:r>
              <a:rPr lang="en-GB" baseline="0" dirty="0" err="1" smtClean="0"/>
              <a:t>etc</a:t>
            </a: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277052F-EFA3-4BDE-B631-E86C39FBA39A}" type="slidenum">
              <a:rPr lang="en-GB" smtClean="0"/>
              <a:pPr>
                <a:defRPr/>
              </a:pPr>
              <a:t>13</a:t>
            </a:fld>
            <a:endParaRPr lang="en-GB" dirty="0"/>
          </a:p>
        </p:txBody>
      </p:sp>
    </p:spTree>
    <p:extLst>
      <p:ext uri="{BB962C8B-B14F-4D97-AF65-F5344CB8AC3E}">
        <p14:creationId xmlns:p14="http://schemas.microsoft.com/office/powerpoint/2010/main" val="70820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Keep this in mind for the discussion</a:t>
            </a:r>
            <a:r>
              <a:rPr lang="en-GB" baseline="0" dirty="0" smtClean="0"/>
              <a:t> of the virtuous training cycle.  The steps in the cycle are meant to overcome this issue.</a:t>
            </a:r>
            <a:endParaRPr lang="en-GB" dirty="0"/>
          </a:p>
        </p:txBody>
      </p:sp>
      <p:sp>
        <p:nvSpPr>
          <p:cNvPr id="4" name="Slide Number Placeholder 3"/>
          <p:cNvSpPr>
            <a:spLocks noGrp="1"/>
          </p:cNvSpPr>
          <p:nvPr>
            <p:ph type="sldNum" sz="quarter" idx="10"/>
          </p:nvPr>
        </p:nvSpPr>
        <p:spPr/>
        <p:txBody>
          <a:bodyPr/>
          <a:lstStyle/>
          <a:p>
            <a:pPr>
              <a:defRPr/>
            </a:pPr>
            <a:fld id="{E277052F-EFA3-4BDE-B631-E86C39FBA39A}" type="slidenum">
              <a:rPr lang="en-GB" smtClean="0"/>
              <a:pPr>
                <a:defRPr/>
              </a:pPr>
              <a:t>18</a:t>
            </a:fld>
            <a:endParaRPr lang="en-GB" dirty="0"/>
          </a:p>
        </p:txBody>
      </p:sp>
    </p:spTree>
    <p:extLst>
      <p:ext uri="{BB962C8B-B14F-4D97-AF65-F5344CB8AC3E}">
        <p14:creationId xmlns:p14="http://schemas.microsoft.com/office/powerpoint/2010/main" val="708203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For people to change behaviour they need to accept that they need to change.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If all you are doing is training their current skill needs you will be the equivalent of the generals who are well prepared to fight the last war.  They always lose to the people ready to fight the current wage.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E277052F-EFA3-4BDE-B631-E86C39FBA39A}" type="slidenum">
              <a:rPr lang="en-GB" smtClean="0"/>
              <a:pPr>
                <a:defRPr/>
              </a:pPr>
              <a:t>21</a:t>
            </a:fld>
            <a:endParaRPr lang="en-GB" dirty="0"/>
          </a:p>
        </p:txBody>
      </p:sp>
    </p:spTree>
    <p:extLst>
      <p:ext uri="{BB962C8B-B14F-4D97-AF65-F5344CB8AC3E}">
        <p14:creationId xmlns:p14="http://schemas.microsoft.com/office/powerpoint/2010/main" val="680044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277052F-EFA3-4BDE-B631-E86C39FBA39A}" type="slidenum">
              <a:rPr lang="en-GB" smtClean="0"/>
              <a:pPr>
                <a:defRPr/>
              </a:pPr>
              <a:t>35</a:t>
            </a:fld>
            <a:endParaRPr lang="en-GB" dirty="0"/>
          </a:p>
        </p:txBody>
      </p:sp>
    </p:spTree>
    <p:extLst>
      <p:ext uri="{BB962C8B-B14F-4D97-AF65-F5344CB8AC3E}">
        <p14:creationId xmlns:p14="http://schemas.microsoft.com/office/powerpoint/2010/main" val="1996538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7052F-EFA3-4BDE-B631-E86C39FBA39A}" type="slidenum">
              <a:rPr lang="en-GB" smtClean="0"/>
              <a:pPr>
                <a:defRPr/>
              </a:pPr>
              <a:t>36</a:t>
            </a:fld>
            <a:endParaRPr lang="en-GB" dirty="0"/>
          </a:p>
        </p:txBody>
      </p:sp>
    </p:spTree>
    <p:extLst>
      <p:ext uri="{BB962C8B-B14F-4D97-AF65-F5344CB8AC3E}">
        <p14:creationId xmlns:p14="http://schemas.microsoft.com/office/powerpoint/2010/main" val="284162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sp>
        <p:nvSpPr>
          <p:cNvPr id="3" name="Rectangle 2"/>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Rectangle 3"/>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7"/>
          <p:cNvSpPr>
            <a:spLocks noChangeArrowheads="1"/>
          </p:cNvSpPr>
          <p:nvPr/>
        </p:nvSpPr>
        <p:spPr bwMode="auto">
          <a:xfrm>
            <a:off x="4024313" y="2814638"/>
            <a:ext cx="9144000" cy="0"/>
          </a:xfrm>
          <a:prstGeom prst="rect">
            <a:avLst/>
          </a:prstGeom>
          <a:noFill/>
          <a:ln w="12700" cap="sq">
            <a:noFill/>
            <a:miter lim="800000"/>
            <a:headEnd type="none" w="sm" len="sm"/>
            <a:tailEnd type="none" w="sm" len="sm"/>
          </a:ln>
        </p:spPr>
        <p:txBody>
          <a:bodyPr>
            <a:spAutoFit/>
          </a:bodyPr>
          <a:lstStyle/>
          <a:p>
            <a:pPr>
              <a:defRPr/>
            </a:pPr>
            <a:endParaRPr lang="en-US">
              <a:cs typeface="Arial" charset="0"/>
            </a:endParaRPr>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subtitle/author</a:t>
            </a:r>
            <a:endParaRPr lang="en-US" dirty="0"/>
          </a:p>
        </p:txBody>
      </p:sp>
      <p:sp>
        <p:nvSpPr>
          <p:cNvPr id="8" name="Subtitle 8"/>
          <p:cNvSpPr txBox="1">
            <a:spLocks/>
          </p:cNvSpPr>
          <p:nvPr userDrawn="1"/>
        </p:nvSpPr>
        <p:spPr bwMode="auto">
          <a:xfrm>
            <a:off x="152400" y="6066631"/>
            <a:ext cx="208756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0" indent="0" algn="l" rtl="0" eaLnBrk="0" fontAlgn="base" hangingPunct="0">
              <a:spcBef>
                <a:spcPts val="700"/>
              </a:spcBef>
              <a:spcAft>
                <a:spcPct val="0"/>
              </a:spcAft>
              <a:buClr>
                <a:schemeClr val="accent2"/>
              </a:buClr>
              <a:buSzPct val="60000"/>
              <a:buFont typeface="Wingdings" pitchFamily="2" charset="2"/>
              <a:buNone/>
              <a:defRPr sz="2600" kern="1200">
                <a:solidFill>
                  <a:srgbClr val="FFFFFF"/>
                </a:solidFill>
                <a:latin typeface="+mn-lt"/>
                <a:ea typeface="+mn-ea"/>
                <a:cs typeface="+mn-cs"/>
              </a:defRPr>
            </a:lvl1pPr>
            <a:lvl2pPr marL="457200" indent="0" algn="ctr" rtl="0" eaLnBrk="0" fontAlgn="base" hangingPunct="0">
              <a:spcBef>
                <a:spcPts val="550"/>
              </a:spcBef>
              <a:spcAft>
                <a:spcPct val="0"/>
              </a:spcAft>
              <a:buClr>
                <a:schemeClr val="accent1"/>
              </a:buClr>
              <a:buSzPct val="70000"/>
              <a:buFont typeface="Wingdings 2" pitchFamily="18" charset="2"/>
              <a:buNone/>
              <a:defRPr sz="2600" kern="1200">
                <a:solidFill>
                  <a:schemeClr val="tx1"/>
                </a:solidFill>
                <a:latin typeface="+mn-lt"/>
                <a:ea typeface="+mn-ea"/>
                <a:cs typeface="+mn-cs"/>
              </a:defRPr>
            </a:lvl2pPr>
            <a:lvl3pPr marL="914400" indent="0" algn="ctr" rtl="0" eaLnBrk="0" fontAlgn="base" hangingPunct="0">
              <a:spcBef>
                <a:spcPts val="500"/>
              </a:spcBef>
              <a:spcAft>
                <a:spcPct val="0"/>
              </a:spcAft>
              <a:buClr>
                <a:schemeClr val="accent2"/>
              </a:buClr>
              <a:buSzPct val="75000"/>
              <a:buFont typeface="Wingdings" pitchFamily="2" charset="2"/>
              <a:buNone/>
              <a:defRPr sz="2300" kern="1200">
                <a:solidFill>
                  <a:schemeClr val="tx1"/>
                </a:solidFill>
                <a:latin typeface="+mn-lt"/>
                <a:ea typeface="+mn-ea"/>
                <a:cs typeface="+mn-cs"/>
              </a:defRPr>
            </a:lvl3pPr>
            <a:lvl4pPr marL="1371600" indent="0" algn="ctr" rtl="0" eaLnBrk="0" fontAlgn="base" hangingPunct="0">
              <a:spcBef>
                <a:spcPts val="400"/>
              </a:spcBef>
              <a:spcAft>
                <a:spcPct val="0"/>
              </a:spcAft>
              <a:buClr>
                <a:srgbClr val="FFFFFF"/>
              </a:buClr>
              <a:buSzPct val="75000"/>
              <a:buFont typeface="Wingdings" pitchFamily="2" charset="2"/>
              <a:buNone/>
              <a:defRPr sz="2000" kern="1200">
                <a:solidFill>
                  <a:schemeClr val="tx1"/>
                </a:solidFill>
                <a:latin typeface="+mn-lt"/>
                <a:ea typeface="+mn-ea"/>
                <a:cs typeface="+mn-cs"/>
              </a:defRPr>
            </a:lvl4pPr>
            <a:lvl5pPr marL="1828800" indent="0" algn="ctr" rtl="0" eaLnBrk="0" fontAlgn="base" hangingPunct="0">
              <a:spcBef>
                <a:spcPts val="400"/>
              </a:spcBef>
              <a:spcAft>
                <a:spcPct val="0"/>
              </a:spcAft>
              <a:buClr>
                <a:srgbClr val="58595B"/>
              </a:buClr>
              <a:buSzPct val="65000"/>
              <a:buFont typeface="Wingdings" pitchFamily="2"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smtClean="0">
                <a:solidFill>
                  <a:srgbClr val="414B56"/>
                </a:solidFill>
              </a:rPr>
              <a:t>Date</a:t>
            </a:r>
            <a:endParaRPr lang="en-US" dirty="0">
              <a:solidFill>
                <a:srgbClr val="414B56"/>
              </a:solidFill>
            </a:endParaRPr>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0B4E67CB-6E4C-40F3-BBC7-3626E66DA6A3}" type="slidenum">
              <a:rPr lang="en-GB"/>
              <a:pPr>
                <a:defRPr/>
              </a:pPr>
              <a:t>‹#›</a:t>
            </a:fld>
            <a:endParaRPr lang="en-GB"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pic>
        <p:nvPicPr>
          <p:cNvPr id="13" name="Picture 2" descr="C:\Users\jnw\AppData\Local\Microsoft\Windows\Temporary Internet Files\Content.Outlook\V6J7T5RV\AK (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5200" y="5890200"/>
            <a:ext cx="1566000" cy="10440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59967E-7F6E-4937-803A-29BAE0CBC395}" type="slidenum">
              <a:rPr lang="en-GB"/>
              <a:pPr>
                <a:defRPr/>
              </a:pPr>
              <a:t>‹#›</a:t>
            </a:fld>
            <a:endParaRPr lang="en-GB" dirty="0"/>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85E1B026-CB1E-411B-9113-B8A4FC933368}" type="slidenum">
              <a:rPr lang="en-GB"/>
              <a:pPr>
                <a:defRPr/>
              </a:pPr>
              <a:t>‹#›</a:t>
            </a:fld>
            <a:endParaRPr lang="en-GB" dirty="0"/>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76200" y="3962400"/>
            <a:ext cx="6477000" cy="1828800"/>
          </a:xfrm>
        </p:spPr>
        <p:txBody>
          <a:bodyPr anchor="b"/>
          <a:lstStyle>
            <a:lvl1pPr>
              <a:defRPr cap="all" baseline="0"/>
            </a:lvl1pPr>
          </a:lstStyle>
          <a:p>
            <a:r>
              <a:rPr lang="en-US" dirty="0" smtClean="0"/>
              <a:t>Click to edit Master title style</a:t>
            </a:r>
            <a:endParaRPr lang="en-US" dirty="0"/>
          </a:p>
        </p:txBody>
      </p:sp>
      <p:sp>
        <p:nvSpPr>
          <p:cNvPr id="9" name="Subtitle 8"/>
          <p:cNvSpPr>
            <a:spLocks noGrp="1"/>
          </p:cNvSpPr>
          <p:nvPr>
            <p:ph type="subTitle" idx="1" hasCustomPrompt="1"/>
          </p:nvPr>
        </p:nvSpPr>
        <p:spPr>
          <a:xfrm>
            <a:off x="2362200" y="6050037"/>
            <a:ext cx="6781800" cy="685800"/>
          </a:xfrm>
        </p:spPr>
        <p:txBody>
          <a:bodyPr anchor="ctr">
            <a:normAutofit/>
          </a:bodyPr>
          <a:lstStyle>
            <a:lvl1pPr marL="0" indent="0" algn="l">
              <a:buNone/>
              <a:defRPr sz="26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add subtitle / author</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414B56"/>
                </a:solidFill>
              </a:defRPr>
            </a:lvl1pPr>
          </a:lstStyle>
          <a:p>
            <a:pPr>
              <a:defRPr/>
            </a:pPr>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s ">
    <p:spTree>
      <p:nvGrpSpPr>
        <p:cNvPr id="1" name=""/>
        <p:cNvGrpSpPr/>
        <p:nvPr/>
      </p:nvGrpSpPr>
      <p:grpSpPr>
        <a:xfrm>
          <a:off x="0" y="0"/>
          <a:ext cx="0" cy="0"/>
          <a:chOff x="0" y="0"/>
          <a:chExt cx="0" cy="0"/>
        </a:xfrm>
      </p:grpSpPr>
      <p:sp>
        <p:nvSpPr>
          <p:cNvPr id="12" name="Rectangle 11"/>
          <p:cNvSpPr/>
          <p:nvPr userDrawn="1"/>
        </p:nvSpPr>
        <p:spPr bwMode="auto">
          <a:xfrm>
            <a:off x="0" y="0"/>
            <a:ext cx="9144000" cy="6858000"/>
          </a:xfrm>
          <a:prstGeom prst="rect">
            <a:avLst/>
          </a:prstGeom>
          <a:solidFill>
            <a:srgbClr val="AE132D"/>
          </a:solidFill>
          <a:ln w="9525" cap="flat" cmpd="sng" algn="ctr">
            <a:noFill/>
            <a:prstDash val="solid"/>
            <a:round/>
            <a:headEnd type="none" w="med" len="med"/>
            <a:tailEnd type="none" w="med" len="med"/>
          </a:ln>
          <a:effectLst/>
          <a:extLst/>
        </p:spPr>
        <p:txBody>
          <a:bodyPr/>
          <a:lstStyle/>
          <a:p>
            <a:pPr>
              <a:defRPr/>
            </a:pPr>
            <a:endParaRPr lang="en-US" dirty="0">
              <a:solidFill>
                <a:schemeClr val="bg1">
                  <a:lumMod val="75000"/>
                </a:schemeClr>
              </a:solidFill>
              <a:latin typeface="Verdana" charset="0"/>
              <a:ea typeface="ＭＳ Ｐゴシック" charset="0"/>
              <a:cs typeface="ＭＳ Ｐゴシック" charset="0"/>
            </a:endParaRPr>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72498" t="27875" r="6504" b="44251"/>
          <a:stretch/>
        </p:blipFill>
        <p:spPr>
          <a:xfrm>
            <a:off x="4572000" y="78137"/>
            <a:ext cx="4686300" cy="4147413"/>
          </a:xfrm>
          <a:prstGeom prst="rect">
            <a:avLst/>
          </a:prstGeom>
        </p:spPr>
      </p:pic>
    </p:spTree>
    <p:extLst>
      <p:ext uri="{BB962C8B-B14F-4D97-AF65-F5344CB8AC3E}">
        <p14:creationId xmlns:p14="http://schemas.microsoft.com/office/powerpoint/2010/main" val="9559894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600200"/>
            <a:ext cx="8153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5" name="Slide Number Placeholder 22"/>
          <p:cNvSpPr>
            <a:spLocks noGrp="1"/>
          </p:cNvSpPr>
          <p:nvPr>
            <p:ph type="sldNum" sz="quarter" idx="12"/>
          </p:nvPr>
        </p:nvSpPr>
        <p:spPr>
          <a:xfrm>
            <a:off x="0" y="1271588"/>
            <a:ext cx="533400" cy="244475"/>
          </a:xfrm>
        </p:spPr>
        <p:txBody>
          <a:bodyPr/>
          <a:lstStyle>
            <a:lvl1pPr>
              <a:defRPr/>
            </a:lvl1pPr>
          </a:lstStyle>
          <a:p>
            <a:pPr>
              <a:defRPr/>
            </a:pPr>
            <a:fld id="{DEB5F740-9100-40DA-93F3-664612432928}" type="slidenum">
              <a:rPr lang="en-US"/>
              <a:pPr>
                <a:defRPr/>
              </a:pPr>
              <a:t>‹#›</a:t>
            </a:fld>
            <a:endParaRPr lang="en-US" dirty="0"/>
          </a:p>
        </p:txBody>
      </p:sp>
    </p:spTree>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EB5F740-9100-40DA-93F3-664612432928}" type="slidenum">
              <a:rPr lang="en-US"/>
              <a:pPr>
                <a:defRPr/>
              </a:pPr>
              <a:t>‹#›</a:t>
            </a:fld>
            <a:endParaRPr lang="en-US" dirty="0"/>
          </a:p>
        </p:txBody>
      </p:sp>
    </p:spTree>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49492C77-C093-425C-9699-0281A70760DF}" type="slidenum">
              <a:rPr lang="en-GB"/>
              <a:pPr>
                <a:defRPr/>
              </a:pPr>
              <a:t>‹#›</a:t>
            </a:fld>
            <a:endParaRPr lang="en-GB"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pic>
        <p:nvPicPr>
          <p:cNvPr id="14" name="Picture 2" descr="C:\Users\jnw\AppData\Local\Microsoft\Windows\Temporary Internet Files\Content.Outlook\V6J7T5RV\AK (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5200" y="5890200"/>
            <a:ext cx="1566000" cy="10440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8FD61B6A-0338-4684-BD57-D930E151A976}" type="slidenum">
              <a:rPr lang="en-GB"/>
              <a:pPr>
                <a:defRPr/>
              </a:pPr>
              <a:t>‹#›</a:t>
            </a:fld>
            <a:endParaRPr lang="en-GB" dirty="0"/>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dirty="0"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D4BEEE3C-AB2C-43AD-BE73-5389307CB436}" type="slidenum">
              <a:rPr lang="en-GB"/>
              <a:pPr>
                <a:defRPr/>
              </a:pPr>
              <a:t>‹#›</a:t>
            </a:fld>
            <a:endParaRPr lang="en-GB" dirty="0"/>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609601" y="6248400"/>
            <a:ext cx="3581400" cy="365125"/>
          </a:xfr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FD39812A-24FD-428A-BD90-99BC17D98E5D}" type="slidenum">
              <a:rPr lang="en-GB"/>
              <a:pPr>
                <a:defRPr/>
              </a:pPr>
              <a:t>‹#›</a:t>
            </a:fld>
            <a:endParaRPr lang="en-GB"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2EE791CA-4090-4945-B1F8-1B35B00DCFB0}" type="slidenum">
              <a:rPr lang="en-GB"/>
              <a:pPr>
                <a:defRPr/>
              </a:pPr>
              <a:t>‹#›</a:t>
            </a:fld>
            <a:endParaRPr lang="en-GB" dirty="0"/>
          </a:p>
        </p:txBody>
      </p:sp>
      <p:pic>
        <p:nvPicPr>
          <p:cNvPr id="6" name="Picture 2" descr="C:\Users\jnw\AppData\Local\Microsoft\Windows\Temporary Internet Files\Content.Outlook\V6J7T5RV\AK (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5200" y="5890200"/>
            <a:ext cx="1566000" cy="104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baseline="0"/>
            </a:lvl1pPr>
          </a:lstStyle>
          <a:p>
            <a:r>
              <a:rPr lang="en-US" dirty="0" smtClean="0"/>
              <a:t>Click to edit Master title style</a:t>
            </a:r>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5AB1D007-4175-4DE3-97F5-AECAC69BA917}" type="slidenum">
              <a:rPr lang="en-GB"/>
              <a:pPr>
                <a:defRPr/>
              </a:pPr>
              <a:t>‹#›</a:t>
            </a:fld>
            <a:endParaRPr lang="en-GB"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dirty="0">
                <a:solidFill>
                  <a:schemeClr val="tx2"/>
                </a:solidFill>
                <a:cs typeface="Arial" charset="0"/>
              </a:defRPr>
            </a:lvl1pPr>
          </a:lstStyle>
          <a:p>
            <a:pPr>
              <a:defRPr/>
            </a:pPr>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dirty="0">
                <a:solidFill>
                  <a:schemeClr val="tx2"/>
                </a:solidFill>
                <a:cs typeface="Arial"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cs typeface="Arial" charset="0"/>
              </a:defRPr>
            </a:lvl1pPr>
          </a:lstStyle>
          <a:p>
            <a:pPr>
              <a:defRPr/>
            </a:pPr>
            <a:fld id="{F257911F-D6B5-4FF4-A342-A6BA794FC2C3}" type="slidenum">
              <a:rPr lang="en-US"/>
              <a:pPr>
                <a:defRPr/>
              </a:pPr>
              <a:t>‹#›</a:t>
            </a:fld>
            <a:endParaRPr lang="en-US" dirty="0"/>
          </a:p>
        </p:txBody>
      </p:sp>
      <p:sp>
        <p:nvSpPr>
          <p:cNvPr id="2058" name="Rectangle 7"/>
          <p:cNvSpPr>
            <a:spLocks noChangeArrowheads="1"/>
          </p:cNvSpPr>
          <p:nvPr/>
        </p:nvSpPr>
        <p:spPr bwMode="auto">
          <a:xfrm>
            <a:off x="4024313" y="2814638"/>
            <a:ext cx="9144000" cy="0"/>
          </a:xfrm>
          <a:prstGeom prst="rect">
            <a:avLst/>
          </a:prstGeom>
          <a:noFill/>
          <a:ln w="12700" cap="sq">
            <a:noFill/>
            <a:miter lim="800000"/>
            <a:headEnd type="none" w="sm" len="sm"/>
            <a:tailEnd type="none" w="sm" len="sm"/>
          </a:ln>
        </p:spPr>
        <p:txBody>
          <a:bodyPr>
            <a:spAutoFit/>
          </a:bodyPr>
          <a:lstStyle/>
          <a:p>
            <a:pPr>
              <a:defRPr/>
            </a:pPr>
            <a:endParaRPr lang="en-US" dirty="0">
              <a:cs typeface="Arial" charset="0"/>
            </a:endParaRPr>
          </a:p>
        </p:txBody>
      </p:sp>
      <p:sp>
        <p:nvSpPr>
          <p:cNvPr id="2059" name="Rectangle 8"/>
          <p:cNvSpPr>
            <a:spLocks noChangeArrowheads="1"/>
          </p:cNvSpPr>
          <p:nvPr/>
        </p:nvSpPr>
        <p:spPr bwMode="auto">
          <a:xfrm>
            <a:off x="4024313" y="2814638"/>
            <a:ext cx="9144000" cy="0"/>
          </a:xfrm>
          <a:prstGeom prst="rect">
            <a:avLst/>
          </a:prstGeom>
          <a:noFill/>
          <a:ln w="12700" cap="sq">
            <a:noFill/>
            <a:miter lim="800000"/>
            <a:headEnd type="none" w="sm" len="sm"/>
            <a:tailEnd type="none" w="sm" len="sm"/>
          </a:ln>
        </p:spPr>
        <p:txBody>
          <a:bodyPr>
            <a:spAutoFit/>
          </a:bodyPr>
          <a:lstStyle/>
          <a:p>
            <a:pPr>
              <a:defRPr/>
            </a:pPr>
            <a:endParaRPr lang="en-US" dirty="0">
              <a:cs typeface="Arial" charset="0"/>
            </a:endParaRPr>
          </a:p>
        </p:txBody>
      </p:sp>
      <p:sp>
        <p:nvSpPr>
          <p:cNvPr id="2060" name="Rectangle 7"/>
          <p:cNvSpPr>
            <a:spLocks noChangeArrowheads="1"/>
          </p:cNvSpPr>
          <p:nvPr/>
        </p:nvSpPr>
        <p:spPr bwMode="auto">
          <a:xfrm>
            <a:off x="4024313" y="2814638"/>
            <a:ext cx="9144000" cy="0"/>
          </a:xfrm>
          <a:prstGeom prst="rect">
            <a:avLst/>
          </a:prstGeom>
          <a:noFill/>
          <a:ln w="12700" cap="sq">
            <a:noFill/>
            <a:miter lim="800000"/>
            <a:headEnd type="none" w="sm" len="sm"/>
            <a:tailEnd type="none" w="sm" len="sm"/>
          </a:ln>
        </p:spPr>
        <p:txBody>
          <a:bodyPr>
            <a:spAutoFit/>
          </a:bodyPr>
          <a:lstStyle/>
          <a:p>
            <a:pPr>
              <a:defRPr/>
            </a:pPr>
            <a:endParaRPr lang="en-US" dirty="0">
              <a:cs typeface="Arial" charset="0"/>
            </a:endParaRPr>
          </a:p>
        </p:txBody>
      </p:sp>
      <p:sp>
        <p:nvSpPr>
          <p:cNvPr id="2061" name="Rectangle 8"/>
          <p:cNvSpPr>
            <a:spLocks noChangeArrowheads="1"/>
          </p:cNvSpPr>
          <p:nvPr/>
        </p:nvSpPr>
        <p:spPr bwMode="auto">
          <a:xfrm>
            <a:off x="4024313" y="2814638"/>
            <a:ext cx="9144000" cy="0"/>
          </a:xfrm>
          <a:prstGeom prst="rect">
            <a:avLst/>
          </a:prstGeom>
          <a:noFill/>
          <a:ln w="12700" cap="sq">
            <a:noFill/>
            <a:miter lim="800000"/>
            <a:headEnd type="none" w="sm" len="sm"/>
            <a:tailEnd type="none" w="sm" len="sm"/>
          </a:ln>
        </p:spPr>
        <p:txBody>
          <a:bodyPr>
            <a:spAutoFit/>
          </a:bodyPr>
          <a:lstStyle/>
          <a:p>
            <a:pPr>
              <a:defRPr/>
            </a:pPr>
            <a:endParaRPr lang="en-US" dirty="0">
              <a:cs typeface="Arial" charset="0"/>
            </a:endParaRPr>
          </a:p>
        </p:txBody>
      </p:sp>
      <p:pic>
        <p:nvPicPr>
          <p:cNvPr id="16" name="Picture 2" descr="C:\Users\jnw\AppData\Local\Microsoft\Windows\Temporary Internet Files\Content.Outlook\V6J7T5RV\AK (3).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315200" y="5890200"/>
            <a:ext cx="1566000" cy="1044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207" r:id="rId1"/>
    <p:sldLayoutId id="2147484208" r:id="rId2"/>
    <p:sldLayoutId id="2147484113"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 id="2147484218" r:id="rId13"/>
    <p:sldLayoutId id="2147484219" r:id="rId14"/>
  </p:sldLayoutIdLst>
  <p:transition spd="slow"/>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FFFFFF"/>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58595B"/>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Developing Talent in the work place</a:t>
            </a:r>
            <a:endParaRPr lang="en-GB" dirty="0"/>
          </a:p>
        </p:txBody>
      </p:sp>
      <p:sp>
        <p:nvSpPr>
          <p:cNvPr id="20" name="Subtitle 19"/>
          <p:cNvSpPr>
            <a:spLocks noGrp="1"/>
          </p:cNvSpPr>
          <p:nvPr>
            <p:ph type="subTitle" idx="1"/>
          </p:nvPr>
        </p:nvSpPr>
        <p:spPr/>
        <p:txBody>
          <a:bodyPr>
            <a:normAutofit fontScale="92500"/>
          </a:bodyPr>
          <a:lstStyle/>
          <a:p>
            <a:r>
              <a:rPr lang="en-GB" dirty="0" smtClean="0"/>
              <a:t>Sean Massingham, Head of Knowledge Management</a:t>
            </a:r>
            <a:endParaRPr lang="en-GB" dirty="0"/>
          </a:p>
        </p:txBody>
      </p:sp>
      <p:sp>
        <p:nvSpPr>
          <p:cNvPr id="19" name="Date Placeholder 27"/>
          <p:cNvSpPr>
            <a:spLocks noGrp="1"/>
          </p:cNvSpPr>
          <p:nvPr>
            <p:ph type="dt" sz="half" idx="10"/>
          </p:nvPr>
        </p:nvSpPr>
        <p:spPr/>
        <p:txBody>
          <a:bodyPr/>
          <a:lstStyle>
            <a:lvl1pPr algn="ctr">
              <a:defRPr sz="2000">
                <a:solidFill>
                  <a:srgbClr val="414B56"/>
                </a:solidFill>
              </a:defRPr>
            </a:lvl1pPr>
          </a:lstStyle>
          <a:p>
            <a:pPr algn="l"/>
            <a:r>
              <a:rPr lang="en-US" dirty="0" smtClean="0"/>
              <a:t>23/03/2018</a:t>
            </a:r>
            <a:endParaRPr lang="en-US" dirty="0"/>
          </a:p>
        </p:txBody>
      </p:sp>
      <p:pic>
        <p:nvPicPr>
          <p:cNvPr id="7" name="Picture 2" descr="C:\Users\jnw\AppData\Local\Microsoft\Windows\Temporary Internet Files\Content.Outlook\V6J7T5RV\A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3657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599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dirty="0" smtClean="0"/>
              <a:t>Development &amp; Retention </a:t>
            </a:r>
            <a:endParaRPr lang="en-GB" sz="3600" dirty="0"/>
          </a:p>
        </p:txBody>
      </p:sp>
      <p:sp>
        <p:nvSpPr>
          <p:cNvPr id="4" name="Slide Number Placeholder 3"/>
          <p:cNvSpPr>
            <a:spLocks noGrp="1"/>
          </p:cNvSpPr>
          <p:nvPr>
            <p:ph type="sldNum" sz="quarter" idx="11"/>
          </p:nvPr>
        </p:nvSpPr>
        <p:spPr/>
        <p:txBody>
          <a:bodyPr/>
          <a:lstStyle/>
          <a:p>
            <a:pPr>
              <a:defRPr/>
            </a:pPr>
            <a:fld id="{49492C77-C093-425C-9699-0281A70760DF}" type="slidenum">
              <a:rPr lang="en-GB" smtClean="0"/>
              <a:pPr>
                <a:defRPr/>
              </a:pPr>
              <a:t>10</a:t>
            </a:fld>
            <a:endParaRPr lang="en-GB" dirty="0"/>
          </a:p>
        </p:txBody>
      </p:sp>
    </p:spTree>
    <p:extLst>
      <p:ext uri="{BB962C8B-B14F-4D97-AF65-F5344CB8AC3E}">
        <p14:creationId xmlns:p14="http://schemas.microsoft.com/office/powerpoint/2010/main" val="380781775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marL="0" indent="0">
              <a:buNone/>
            </a:pPr>
            <a:r>
              <a:rPr lang="en-GB" sz="2800" dirty="0" smtClean="0"/>
              <a:t>“The pay was lousy….”</a:t>
            </a:r>
          </a:p>
          <a:p>
            <a:pPr marL="0" indent="0">
              <a:buNone/>
            </a:pPr>
            <a:endParaRPr lang="en-GB" sz="2800" dirty="0" smtClean="0"/>
          </a:p>
          <a:p>
            <a:pPr marL="366713" lvl="1" indent="0">
              <a:buNone/>
            </a:pPr>
            <a:r>
              <a:rPr lang="en-GB" dirty="0" smtClean="0"/>
              <a:t>“My boss was a micromanaging slave driver….”</a:t>
            </a:r>
          </a:p>
          <a:p>
            <a:pPr marL="366713" lvl="1" indent="0">
              <a:buNone/>
            </a:pPr>
            <a:endParaRPr lang="en-GB" dirty="0" smtClean="0"/>
          </a:p>
          <a:p>
            <a:pPr marL="366713" lvl="1" indent="0">
              <a:buNone/>
            </a:pPr>
            <a:r>
              <a:rPr lang="en-GB" dirty="0" smtClean="0"/>
              <a:t>	“The company’s mission didn’t align with my personal 	values….”</a:t>
            </a:r>
          </a:p>
          <a:p>
            <a:pPr marL="366713" lvl="1" indent="0">
              <a:buNone/>
            </a:pPr>
            <a:endParaRPr lang="en-GB" dirty="0" smtClean="0"/>
          </a:p>
          <a:p>
            <a:pPr marL="366713" lvl="1" indent="0">
              <a:buNone/>
            </a:pPr>
            <a:r>
              <a:rPr lang="en-GB" dirty="0" smtClean="0"/>
              <a:t>		“The job was boring….”</a:t>
            </a:r>
          </a:p>
          <a:p>
            <a:pPr marL="366713" lvl="1" indent="0">
              <a:buNone/>
            </a:pPr>
            <a:endParaRPr lang="en-GB" dirty="0"/>
          </a:p>
          <a:p>
            <a:pPr marL="366713" lvl="1" indent="0">
              <a:buNone/>
            </a:pPr>
            <a:r>
              <a:rPr lang="en-GB" b="1" dirty="0" smtClean="0"/>
              <a:t>“…..</a:t>
            </a:r>
            <a:r>
              <a:rPr lang="en-GB" b="1" dirty="0"/>
              <a:t>b</a:t>
            </a:r>
            <a:r>
              <a:rPr lang="en-GB" b="1" dirty="0" smtClean="0"/>
              <a:t>ut I stayed because of the training?”</a:t>
            </a:r>
            <a:endParaRPr lang="en-GB" b="1" dirty="0"/>
          </a:p>
        </p:txBody>
      </p:sp>
      <p:sp>
        <p:nvSpPr>
          <p:cNvPr id="3" name="Title 2"/>
          <p:cNvSpPr>
            <a:spLocks noGrp="1"/>
          </p:cNvSpPr>
          <p:nvPr>
            <p:ph type="title"/>
          </p:nvPr>
        </p:nvSpPr>
        <p:spPr/>
        <p:txBody>
          <a:bodyPr/>
          <a:lstStyle/>
          <a:p>
            <a:r>
              <a:rPr lang="en-GB" dirty="0" smtClean="0"/>
              <a:t>Ever heard anyone say this?</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11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024" y="152400"/>
            <a:ext cx="2085975" cy="2200275"/>
          </a:xfrm>
          <a:prstGeom prst="rect">
            <a:avLst/>
          </a:prstGeom>
        </p:spPr>
      </p:pic>
    </p:spTree>
    <p:extLst>
      <p:ext uri="{BB962C8B-B14F-4D97-AF65-F5344CB8AC3E}">
        <p14:creationId xmlns:p14="http://schemas.microsoft.com/office/powerpoint/2010/main" val="22938855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12</a:t>
            </a:fld>
            <a:endParaRPr lang="en-US" dirty="0"/>
          </a:p>
        </p:txBody>
      </p:sp>
      <p:sp>
        <p:nvSpPr>
          <p:cNvPr id="5" name="Title 4"/>
          <p:cNvSpPr>
            <a:spLocks noGrp="1"/>
          </p:cNvSpPr>
          <p:nvPr>
            <p:ph type="title"/>
          </p:nvPr>
        </p:nvSpPr>
        <p:spPr/>
        <p:txBody>
          <a:bodyPr/>
          <a:lstStyle/>
          <a:p>
            <a:r>
              <a:rPr lang="en-GB" dirty="0" smtClean="0"/>
              <a:t>Employee Retention</a:t>
            </a:r>
            <a:endParaRPr lang="en-GB" dirty="0"/>
          </a:p>
        </p:txBody>
      </p:sp>
      <p:pic>
        <p:nvPicPr>
          <p:cNvPr id="3" name="Content Placeholder 2"/>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11609" b="12973"/>
          <a:stretch/>
        </p:blipFill>
        <p:spPr>
          <a:xfrm>
            <a:off x="533400" y="1752600"/>
            <a:ext cx="8482900" cy="4267200"/>
          </a:xfrm>
        </p:spPr>
      </p:pic>
    </p:spTree>
    <p:extLst>
      <p:ext uri="{BB962C8B-B14F-4D97-AF65-F5344CB8AC3E}">
        <p14:creationId xmlns:p14="http://schemas.microsoft.com/office/powerpoint/2010/main" val="428337545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Maslow's hierarchy of needs</a:t>
            </a:r>
            <a:endParaRPr lang="en-GB" dirty="0"/>
          </a:p>
        </p:txBody>
      </p:sp>
      <p:sp>
        <p:nvSpPr>
          <p:cNvPr id="11" name="Slide Number Placeholder 3"/>
          <p:cNvSpPr>
            <a:spLocks noGrp="1"/>
          </p:cNvSpPr>
          <p:nvPr>
            <p:ph type="sldNum" sz="quarter" idx="12"/>
          </p:nvPr>
        </p:nvSpPr>
        <p:spPr>
          <a:xfrm>
            <a:off x="0" y="1271588"/>
            <a:ext cx="533400" cy="244475"/>
          </a:xfrm>
        </p:spPr>
        <p:txBody>
          <a:bodyPr>
            <a:normAutofit fontScale="85000" lnSpcReduction="20000"/>
          </a:bodyPr>
          <a:lstStyle/>
          <a:p>
            <a:pPr>
              <a:defRPr/>
            </a:pPr>
            <a:fld id="{49492C77-C093-425C-9699-0281A70760DF}" type="slidenum">
              <a:rPr lang="en-GB" smtClean="0"/>
              <a:pPr>
                <a:defRPr/>
              </a:pPr>
              <a:t>13</a:t>
            </a:fld>
            <a:endParaRPr lang="en-GB" dirty="0"/>
          </a:p>
        </p:txBody>
      </p:sp>
      <p:pic>
        <p:nvPicPr>
          <p:cNvPr id="3" name="Content Placeholder 2"/>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447800" y="1600200"/>
            <a:ext cx="6327775" cy="4509928"/>
          </a:xfrm>
        </p:spPr>
      </p:pic>
    </p:spTree>
    <p:extLst>
      <p:ext uri="{BB962C8B-B14F-4D97-AF65-F5344CB8AC3E}">
        <p14:creationId xmlns:p14="http://schemas.microsoft.com/office/powerpoint/2010/main" val="8190126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114800" y="1600200"/>
            <a:ext cx="4651248" cy="4495800"/>
          </a:xfrm>
        </p:spPr>
        <p:txBody>
          <a:bodyPr/>
          <a:lstStyle/>
          <a:p>
            <a:r>
              <a:rPr lang="en-GB" sz="2800" dirty="0" smtClean="0"/>
              <a:t>A focus on development can, done poorly, actually result in negative retention outcomes and create team instability.</a:t>
            </a:r>
          </a:p>
        </p:txBody>
      </p:sp>
      <p:sp>
        <p:nvSpPr>
          <p:cNvPr id="3" name="Title 2"/>
          <p:cNvSpPr>
            <a:spLocks noGrp="1"/>
          </p:cNvSpPr>
          <p:nvPr>
            <p:ph type="title"/>
          </p:nvPr>
        </p:nvSpPr>
        <p:spPr/>
        <p:txBody>
          <a:bodyPr/>
          <a:lstStyle/>
          <a:p>
            <a:r>
              <a:rPr lang="en-GB" dirty="0" smtClean="0"/>
              <a:t>Development a destabilising force?</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14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28800"/>
            <a:ext cx="3820513" cy="3820513"/>
          </a:xfrm>
          <a:prstGeom prst="rect">
            <a:avLst/>
          </a:prstGeom>
        </p:spPr>
      </p:pic>
    </p:spTree>
    <p:extLst>
      <p:ext uri="{BB962C8B-B14F-4D97-AF65-F5344CB8AC3E}">
        <p14:creationId xmlns:p14="http://schemas.microsoft.com/office/powerpoint/2010/main" val="211317742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GB" sz="3200" dirty="0"/>
              <a:t>Pitfalls</a:t>
            </a:r>
          </a:p>
          <a:p>
            <a:pPr lvl="1"/>
            <a:r>
              <a:rPr lang="en-GB" sz="2800" dirty="0"/>
              <a:t>Lack of communication leads to the appearance of arbitrary allocations of resources</a:t>
            </a:r>
          </a:p>
          <a:p>
            <a:pPr lvl="1"/>
            <a:r>
              <a:rPr lang="en-GB" sz="2800" dirty="0" smtClean="0"/>
              <a:t>No clear guidelines leads to jealousy </a:t>
            </a:r>
            <a:r>
              <a:rPr lang="en-GB" sz="2800" dirty="0"/>
              <a:t>of people not given </a:t>
            </a:r>
            <a:r>
              <a:rPr lang="en-GB" sz="2800" dirty="0" smtClean="0"/>
              <a:t>opportunities.</a:t>
            </a:r>
          </a:p>
          <a:p>
            <a:pPr lvl="1"/>
            <a:r>
              <a:rPr lang="en-GB" sz="2800" dirty="0" smtClean="0"/>
              <a:t>That’s unfair!</a:t>
            </a:r>
            <a:endParaRPr lang="en-GB" sz="2800" dirty="0"/>
          </a:p>
          <a:p>
            <a:endParaRPr lang="en-GB" dirty="0" smtClean="0"/>
          </a:p>
          <a:p>
            <a:endParaRPr lang="en-GB" dirty="0"/>
          </a:p>
        </p:txBody>
      </p:sp>
      <p:sp>
        <p:nvSpPr>
          <p:cNvPr id="3" name="Title 2"/>
          <p:cNvSpPr>
            <a:spLocks noGrp="1"/>
          </p:cNvSpPr>
          <p:nvPr>
            <p:ph type="title"/>
          </p:nvPr>
        </p:nvSpPr>
        <p:spPr/>
        <p:txBody>
          <a:bodyPr/>
          <a:lstStyle/>
          <a:p>
            <a:r>
              <a:rPr lang="en-GB" dirty="0" smtClean="0"/>
              <a:t>Really?</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15</a:t>
            </a:fld>
            <a:endParaRPr lang="en-US" dirty="0"/>
          </a:p>
        </p:txBody>
      </p:sp>
    </p:spTree>
    <p:extLst>
      <p:ext uri="{BB962C8B-B14F-4D97-AF65-F5344CB8AC3E}">
        <p14:creationId xmlns:p14="http://schemas.microsoft.com/office/powerpoint/2010/main" val="239407104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Virtuous Training Cycle</a:t>
            </a:r>
            <a:endParaRPr lang="en-GB" dirty="0"/>
          </a:p>
        </p:txBody>
      </p:sp>
      <p:sp>
        <p:nvSpPr>
          <p:cNvPr id="4" name="Slide Number Placeholder 3"/>
          <p:cNvSpPr>
            <a:spLocks noGrp="1"/>
          </p:cNvSpPr>
          <p:nvPr>
            <p:ph type="sldNum" sz="quarter" idx="11"/>
          </p:nvPr>
        </p:nvSpPr>
        <p:spPr/>
        <p:txBody>
          <a:bodyPr/>
          <a:lstStyle/>
          <a:p>
            <a:pPr>
              <a:defRPr/>
            </a:pPr>
            <a:fld id="{49492C77-C093-425C-9699-0281A70760DF}" type="slidenum">
              <a:rPr lang="en-GB" smtClean="0"/>
              <a:pPr>
                <a:defRPr/>
              </a:pPr>
              <a:t>16</a:t>
            </a:fld>
            <a:endParaRPr lang="en-GB" dirty="0"/>
          </a:p>
        </p:txBody>
      </p:sp>
    </p:spTree>
    <p:extLst>
      <p:ext uri="{BB962C8B-B14F-4D97-AF65-F5344CB8AC3E}">
        <p14:creationId xmlns:p14="http://schemas.microsoft.com/office/powerpoint/2010/main" val="232233853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2087887654"/>
              </p:ext>
            </p:extLst>
          </p:nvPr>
        </p:nvGraphicFramePr>
        <p:xfrm>
          <a:off x="152400" y="1600200"/>
          <a:ext cx="861377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The virtuous training circle</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17</a:t>
            </a:fld>
            <a:endParaRPr lang="en-US" dirty="0"/>
          </a:p>
        </p:txBody>
      </p:sp>
    </p:spTree>
    <p:extLst>
      <p:ext uri="{BB962C8B-B14F-4D97-AF65-F5344CB8AC3E}">
        <p14:creationId xmlns:p14="http://schemas.microsoft.com/office/powerpoint/2010/main" val="74197059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3730752" cy="4495800"/>
          </a:xfrm>
        </p:spPr>
        <p:txBody>
          <a:bodyPr/>
          <a:lstStyle/>
          <a:p>
            <a:r>
              <a:rPr lang="en-GB" dirty="0" smtClean="0"/>
              <a:t>Lots of training is done that is then ignored or forgotten</a:t>
            </a:r>
          </a:p>
          <a:p>
            <a:r>
              <a:rPr lang="en-GB" dirty="0" smtClean="0"/>
              <a:t>Why?</a:t>
            </a:r>
          </a:p>
          <a:p>
            <a:endParaRPr lang="en-GB" dirty="0" smtClean="0"/>
          </a:p>
          <a:p>
            <a:r>
              <a:rPr lang="en-GB" dirty="0" smtClean="0"/>
              <a:t>The recipient doesn’t accept the need for change or improvement</a:t>
            </a:r>
          </a:p>
          <a:p>
            <a:endParaRPr lang="en-GB" dirty="0"/>
          </a:p>
          <a:p>
            <a:endParaRPr lang="en-GB" dirty="0" smtClean="0"/>
          </a:p>
          <a:p>
            <a:endParaRPr lang="en-GB" dirty="0" smtClean="0"/>
          </a:p>
          <a:p>
            <a:endParaRPr lang="en-GB" dirty="0"/>
          </a:p>
        </p:txBody>
      </p:sp>
      <p:sp>
        <p:nvSpPr>
          <p:cNvPr id="9" name="Title 8"/>
          <p:cNvSpPr>
            <a:spLocks noGrp="1"/>
          </p:cNvSpPr>
          <p:nvPr>
            <p:ph type="title"/>
          </p:nvPr>
        </p:nvSpPr>
        <p:spPr/>
        <p:txBody>
          <a:bodyPr/>
          <a:lstStyle/>
          <a:p>
            <a:r>
              <a:rPr lang="en-GB" dirty="0" smtClean="0"/>
              <a:t>Wasted training?</a:t>
            </a:r>
            <a:endParaRPr lang="en-GB" dirty="0"/>
          </a:p>
        </p:txBody>
      </p:sp>
      <p:sp>
        <p:nvSpPr>
          <p:cNvPr id="11" name="Slide Number Placeholder 3"/>
          <p:cNvSpPr>
            <a:spLocks noGrp="1"/>
          </p:cNvSpPr>
          <p:nvPr>
            <p:ph type="sldNum" sz="quarter" idx="12"/>
          </p:nvPr>
        </p:nvSpPr>
        <p:spPr>
          <a:xfrm>
            <a:off x="0" y="1271588"/>
            <a:ext cx="533400" cy="244475"/>
          </a:xfrm>
        </p:spPr>
        <p:txBody>
          <a:bodyPr>
            <a:normAutofit fontScale="85000" lnSpcReduction="20000"/>
          </a:bodyPr>
          <a:lstStyle/>
          <a:p>
            <a:pPr>
              <a:defRPr/>
            </a:pPr>
            <a:fld id="{49492C77-C093-425C-9699-0281A70760DF}" type="slidenum">
              <a:rPr lang="en-GB" smtClean="0"/>
              <a:pPr>
                <a:defRPr/>
              </a:pPr>
              <a:t>18</a:t>
            </a:fld>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848134"/>
            <a:ext cx="3886200" cy="3886200"/>
          </a:xfrm>
          <a:prstGeom prst="rect">
            <a:avLst/>
          </a:prstGeom>
        </p:spPr>
      </p:pic>
    </p:spTree>
    <p:extLst>
      <p:ext uri="{BB962C8B-B14F-4D97-AF65-F5344CB8AC3E}">
        <p14:creationId xmlns:p14="http://schemas.microsoft.com/office/powerpoint/2010/main" val="24282838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000" dirty="0" smtClean="0"/>
              <a:t>Identify the Development </a:t>
            </a:r>
            <a:r>
              <a:rPr lang="en-GB" sz="4000" dirty="0"/>
              <a:t>N</a:t>
            </a:r>
            <a:r>
              <a:rPr lang="en-GB" sz="4000" dirty="0" smtClean="0"/>
              <a:t>eeds</a:t>
            </a:r>
            <a:endParaRPr lang="en-GB" sz="4000" dirty="0"/>
          </a:p>
        </p:txBody>
      </p:sp>
      <p:sp>
        <p:nvSpPr>
          <p:cNvPr id="4" name="Slide Number Placeholder 3"/>
          <p:cNvSpPr>
            <a:spLocks noGrp="1"/>
          </p:cNvSpPr>
          <p:nvPr>
            <p:ph type="sldNum" sz="quarter" idx="11"/>
          </p:nvPr>
        </p:nvSpPr>
        <p:spPr/>
        <p:txBody>
          <a:bodyPr/>
          <a:lstStyle/>
          <a:p>
            <a:pPr>
              <a:defRPr/>
            </a:pPr>
            <a:fld id="{49492C77-C093-425C-9699-0281A70760DF}" type="slidenum">
              <a:rPr lang="en-GB" smtClean="0"/>
              <a:pPr>
                <a:defRPr/>
              </a:pPr>
              <a:t>19</a:t>
            </a:fld>
            <a:endParaRPr lang="en-GB" dirty="0"/>
          </a:p>
        </p:txBody>
      </p:sp>
    </p:spTree>
    <p:extLst>
      <p:ext uri="{BB962C8B-B14F-4D97-AF65-F5344CB8AC3E}">
        <p14:creationId xmlns:p14="http://schemas.microsoft.com/office/powerpoint/2010/main" val="28312643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07848" y="1600200"/>
            <a:ext cx="5026152" cy="4495800"/>
          </a:xfrm>
        </p:spPr>
        <p:txBody>
          <a:bodyPr/>
          <a:lstStyle/>
          <a:p>
            <a:pPr lvl="0"/>
            <a:r>
              <a:rPr lang="en-US" sz="3200" dirty="0" smtClean="0">
                <a:solidFill>
                  <a:srgbClr val="414B56"/>
                </a:solidFill>
              </a:rPr>
              <a:t>About  A&amp;K</a:t>
            </a:r>
          </a:p>
          <a:p>
            <a:pPr lvl="0"/>
            <a:r>
              <a:rPr lang="en-US" sz="3200" dirty="0" smtClean="0">
                <a:solidFill>
                  <a:srgbClr val="414B56"/>
                </a:solidFill>
              </a:rPr>
              <a:t>Takeaways</a:t>
            </a:r>
          </a:p>
          <a:p>
            <a:pPr lvl="0"/>
            <a:r>
              <a:rPr lang="en-US" sz="3200" dirty="0" smtClean="0">
                <a:solidFill>
                  <a:srgbClr val="414B56"/>
                </a:solidFill>
              </a:rPr>
              <a:t>Development as a retention strategy? </a:t>
            </a:r>
          </a:p>
          <a:p>
            <a:pPr lvl="0"/>
            <a:r>
              <a:rPr lang="en-US" sz="3200" dirty="0" smtClean="0">
                <a:solidFill>
                  <a:srgbClr val="414B56"/>
                </a:solidFill>
              </a:rPr>
              <a:t>The Virtuous </a:t>
            </a:r>
            <a:r>
              <a:rPr lang="en-US" sz="3200" dirty="0">
                <a:solidFill>
                  <a:srgbClr val="414B56"/>
                </a:solidFill>
              </a:rPr>
              <a:t>T</a:t>
            </a:r>
            <a:r>
              <a:rPr lang="en-US" sz="3200" dirty="0" smtClean="0">
                <a:solidFill>
                  <a:srgbClr val="414B56"/>
                </a:solidFill>
              </a:rPr>
              <a:t>raining Cycle</a:t>
            </a:r>
            <a:endParaRPr lang="en-GB" sz="3200" dirty="0"/>
          </a:p>
        </p:txBody>
      </p:sp>
      <p:sp>
        <p:nvSpPr>
          <p:cNvPr id="9" name="Title 8"/>
          <p:cNvSpPr>
            <a:spLocks noGrp="1"/>
          </p:cNvSpPr>
          <p:nvPr>
            <p:ph type="title"/>
          </p:nvPr>
        </p:nvSpPr>
        <p:spPr/>
        <p:txBody>
          <a:bodyPr/>
          <a:lstStyle/>
          <a:p>
            <a:r>
              <a:rPr lang="en-GB" dirty="0" smtClean="0"/>
              <a:t>Agenda</a:t>
            </a:r>
            <a:endParaRPr lang="en-GB" dirty="0"/>
          </a:p>
        </p:txBody>
      </p:sp>
      <p:sp>
        <p:nvSpPr>
          <p:cNvPr id="11" name="Slide Number Placeholder 3"/>
          <p:cNvSpPr>
            <a:spLocks noGrp="1"/>
          </p:cNvSpPr>
          <p:nvPr>
            <p:ph type="sldNum" sz="quarter" idx="12"/>
          </p:nvPr>
        </p:nvSpPr>
        <p:spPr>
          <a:xfrm>
            <a:off x="0" y="1271588"/>
            <a:ext cx="533400" cy="244475"/>
          </a:xfrm>
        </p:spPr>
        <p:txBody>
          <a:bodyPr>
            <a:normAutofit fontScale="85000" lnSpcReduction="20000"/>
          </a:bodyPr>
          <a:lstStyle/>
          <a:p>
            <a:pPr>
              <a:defRPr/>
            </a:pPr>
            <a:fld id="{49492C77-C093-425C-9699-0281A70760DF}" type="slidenum">
              <a:rPr lang="en-GB" smtClean="0"/>
              <a:pPr>
                <a:defRPr/>
              </a:pPr>
              <a:t>2</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854" y="3429000"/>
            <a:ext cx="3657600" cy="2057400"/>
          </a:xfrm>
          <a:prstGeom prst="rect">
            <a:avLst/>
          </a:prstGeom>
        </p:spPr>
      </p:pic>
    </p:spTree>
    <p:extLst>
      <p:ext uri="{BB962C8B-B14F-4D97-AF65-F5344CB8AC3E}">
        <p14:creationId xmlns:p14="http://schemas.microsoft.com/office/powerpoint/2010/main" val="341331879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GB" dirty="0" smtClean="0"/>
              <a:t>Create a process to obtain this information</a:t>
            </a:r>
          </a:p>
          <a:p>
            <a:pPr lvl="1"/>
            <a:r>
              <a:rPr lang="en-GB" dirty="0" smtClean="0"/>
              <a:t>Appraisals</a:t>
            </a:r>
          </a:p>
          <a:p>
            <a:pPr lvl="1"/>
            <a:r>
              <a:rPr lang="en-GB" dirty="0" smtClean="0"/>
              <a:t>360’s</a:t>
            </a:r>
          </a:p>
          <a:p>
            <a:pPr lvl="1"/>
            <a:r>
              <a:rPr lang="en-GB" dirty="0" smtClean="0"/>
              <a:t>Surveys of co-workers</a:t>
            </a:r>
          </a:p>
          <a:p>
            <a:endParaRPr lang="en-GB" dirty="0" smtClean="0"/>
          </a:p>
          <a:p>
            <a:r>
              <a:rPr lang="en-GB" dirty="0" smtClean="0"/>
              <a:t>As HR/L&amp;D look for patterns, gaps, special needs</a:t>
            </a:r>
          </a:p>
          <a:p>
            <a:endParaRPr lang="en-GB" dirty="0"/>
          </a:p>
          <a:p>
            <a:pPr marL="0" indent="0" algn="ctr">
              <a:buNone/>
            </a:pPr>
            <a:r>
              <a:rPr lang="en-GB" sz="3600" b="1" dirty="0" smtClean="0"/>
              <a:t>Ask the person!</a:t>
            </a:r>
          </a:p>
          <a:p>
            <a:endParaRPr lang="en-GB" dirty="0"/>
          </a:p>
          <a:p>
            <a:endParaRPr lang="en-GB" dirty="0"/>
          </a:p>
        </p:txBody>
      </p:sp>
      <p:sp>
        <p:nvSpPr>
          <p:cNvPr id="3" name="Title 2"/>
          <p:cNvSpPr>
            <a:spLocks noGrp="1"/>
          </p:cNvSpPr>
          <p:nvPr>
            <p:ph type="title"/>
          </p:nvPr>
        </p:nvSpPr>
        <p:spPr/>
        <p:txBody>
          <a:bodyPr/>
          <a:lstStyle/>
          <a:p>
            <a:r>
              <a:rPr lang="en-GB" dirty="0" smtClean="0"/>
              <a:t>How?</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20</a:t>
            </a:fld>
            <a:endParaRPr lang="en-US" dirty="0"/>
          </a:p>
        </p:txBody>
      </p:sp>
    </p:spTree>
    <p:extLst>
      <p:ext uri="{BB962C8B-B14F-4D97-AF65-F5344CB8AC3E}">
        <p14:creationId xmlns:p14="http://schemas.microsoft.com/office/powerpoint/2010/main" val="2156440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191000" y="1524000"/>
            <a:ext cx="4498848" cy="4495800"/>
          </a:xfrm>
        </p:spPr>
        <p:txBody>
          <a:bodyPr/>
          <a:lstStyle/>
          <a:p>
            <a:r>
              <a:rPr lang="en-GB" sz="2400" dirty="0" smtClean="0"/>
              <a:t>Development </a:t>
            </a:r>
            <a:r>
              <a:rPr lang="en-GB" sz="2400" dirty="0"/>
              <a:t>of people must be linked to specific needs – either theirs or the </a:t>
            </a:r>
            <a:r>
              <a:rPr lang="en-GB" sz="2400" dirty="0" smtClean="0"/>
              <a:t>organisations.</a:t>
            </a:r>
          </a:p>
          <a:p>
            <a:r>
              <a:rPr lang="en-GB" sz="2400" dirty="0" smtClean="0"/>
              <a:t>The needs of their current job is important but only part of the full story.  </a:t>
            </a:r>
          </a:p>
          <a:p>
            <a:r>
              <a:rPr lang="en-GB" sz="2400" dirty="0" smtClean="0"/>
              <a:t>The organisation should also have goals for its influencing its employee’s behaviour and expectations</a:t>
            </a:r>
            <a:endParaRPr lang="en-GB" sz="2400" dirty="0"/>
          </a:p>
        </p:txBody>
      </p:sp>
      <p:sp>
        <p:nvSpPr>
          <p:cNvPr id="3" name="Title 2"/>
          <p:cNvSpPr>
            <a:spLocks noGrp="1"/>
          </p:cNvSpPr>
          <p:nvPr>
            <p:ph type="title"/>
          </p:nvPr>
        </p:nvSpPr>
        <p:spPr/>
        <p:txBody>
          <a:bodyPr/>
          <a:lstStyle/>
          <a:p>
            <a:r>
              <a:rPr lang="en-GB" dirty="0" smtClean="0"/>
              <a:t>Needs </a:t>
            </a:r>
            <a:r>
              <a:rPr lang="en-GB" dirty="0" err="1" smtClean="0"/>
              <a:t>vs</a:t>
            </a:r>
            <a:r>
              <a:rPr lang="en-GB" dirty="0" smtClean="0"/>
              <a:t> Wants</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21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81200"/>
            <a:ext cx="3810000" cy="3657600"/>
          </a:xfrm>
          <a:prstGeom prst="rect">
            <a:avLst/>
          </a:prstGeom>
        </p:spPr>
      </p:pic>
    </p:spTree>
    <p:extLst>
      <p:ext uri="{BB962C8B-B14F-4D97-AF65-F5344CB8AC3E}">
        <p14:creationId xmlns:p14="http://schemas.microsoft.com/office/powerpoint/2010/main" val="61234102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Develop the plan</a:t>
            </a:r>
            <a:endParaRPr lang="en-GB" dirty="0"/>
          </a:p>
        </p:txBody>
      </p:sp>
      <p:sp>
        <p:nvSpPr>
          <p:cNvPr id="4" name="Slide Number Placeholder 3"/>
          <p:cNvSpPr>
            <a:spLocks noGrp="1"/>
          </p:cNvSpPr>
          <p:nvPr>
            <p:ph type="sldNum" sz="quarter" idx="11"/>
          </p:nvPr>
        </p:nvSpPr>
        <p:spPr/>
        <p:txBody>
          <a:bodyPr/>
          <a:lstStyle/>
          <a:p>
            <a:pPr>
              <a:defRPr/>
            </a:pPr>
            <a:fld id="{49492C77-C093-425C-9699-0281A70760DF}" type="slidenum">
              <a:rPr lang="en-GB" smtClean="0"/>
              <a:pPr>
                <a:defRPr/>
              </a:pPr>
              <a:t>22</a:t>
            </a:fld>
            <a:endParaRPr lang="en-GB" dirty="0"/>
          </a:p>
        </p:txBody>
      </p:sp>
    </p:spTree>
    <p:extLst>
      <p:ext uri="{BB962C8B-B14F-4D97-AF65-F5344CB8AC3E}">
        <p14:creationId xmlns:p14="http://schemas.microsoft.com/office/powerpoint/2010/main" val="278441299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GB" dirty="0" smtClean="0"/>
              <a:t>Pick relevant topics</a:t>
            </a:r>
          </a:p>
          <a:p>
            <a:r>
              <a:rPr lang="en-GB" dirty="0" smtClean="0"/>
              <a:t>Use great trainers – internal or external</a:t>
            </a:r>
          </a:p>
          <a:p>
            <a:r>
              <a:rPr lang="en-GB" dirty="0" smtClean="0"/>
              <a:t>Make the development an ‘experience’</a:t>
            </a:r>
          </a:p>
          <a:p>
            <a:r>
              <a:rPr lang="en-GB" dirty="0" smtClean="0"/>
              <a:t>Give people the incentive to attend – try not to make it mandatory</a:t>
            </a:r>
            <a:endParaRPr lang="en-GB" dirty="0"/>
          </a:p>
        </p:txBody>
      </p:sp>
      <p:sp>
        <p:nvSpPr>
          <p:cNvPr id="3" name="Title 2"/>
          <p:cNvSpPr>
            <a:spLocks noGrp="1"/>
          </p:cNvSpPr>
          <p:nvPr>
            <p:ph type="title"/>
          </p:nvPr>
        </p:nvSpPr>
        <p:spPr/>
        <p:txBody>
          <a:bodyPr/>
          <a:lstStyle/>
          <a:p>
            <a:r>
              <a:rPr lang="en-GB" dirty="0" smtClean="0"/>
              <a:t>Create a logical structure</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23</a:t>
            </a:fld>
            <a:endParaRPr lang="en-US" dirty="0"/>
          </a:p>
        </p:txBody>
      </p:sp>
    </p:spTree>
    <p:extLst>
      <p:ext uri="{BB962C8B-B14F-4D97-AF65-F5344CB8AC3E}">
        <p14:creationId xmlns:p14="http://schemas.microsoft.com/office/powerpoint/2010/main" val="404432162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52400" y="1600200"/>
            <a:ext cx="4495800" cy="4495800"/>
          </a:xfrm>
        </p:spPr>
        <p:txBody>
          <a:bodyPr/>
          <a:lstStyle/>
          <a:p>
            <a:r>
              <a:rPr lang="en-GB" sz="2400" dirty="0"/>
              <a:t>Identify your high potential employees (while avoiding </a:t>
            </a:r>
            <a:r>
              <a:rPr lang="en-GB" sz="2400" dirty="0" smtClean="0"/>
              <a:t>the jealousy </a:t>
            </a:r>
            <a:r>
              <a:rPr lang="en-GB" sz="2400" dirty="0"/>
              <a:t>pitfalls I mentioned earlier) and train them to rise to the next </a:t>
            </a:r>
            <a:r>
              <a:rPr lang="en-GB" sz="2400" dirty="0" smtClean="0"/>
              <a:t>level</a:t>
            </a:r>
          </a:p>
          <a:p>
            <a:endParaRPr lang="en-GB" sz="2400" dirty="0" smtClean="0"/>
          </a:p>
          <a:p>
            <a:r>
              <a:rPr lang="en-GB" sz="2400" dirty="0" smtClean="0"/>
              <a:t>Look at the skills your people will need in the future and start to develop those skills now</a:t>
            </a:r>
          </a:p>
          <a:p>
            <a:endParaRPr lang="en-GB" dirty="0"/>
          </a:p>
          <a:p>
            <a:endParaRPr lang="en-GB" dirty="0"/>
          </a:p>
        </p:txBody>
      </p:sp>
      <p:sp>
        <p:nvSpPr>
          <p:cNvPr id="3" name="Title 2"/>
          <p:cNvSpPr>
            <a:spLocks noGrp="1"/>
          </p:cNvSpPr>
          <p:nvPr>
            <p:ph type="title"/>
          </p:nvPr>
        </p:nvSpPr>
        <p:spPr/>
        <p:txBody>
          <a:bodyPr/>
          <a:lstStyle/>
          <a:p>
            <a:r>
              <a:rPr lang="en-GB" dirty="0" smtClean="0"/>
              <a:t>Focus on the Future</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24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8601" y="2667000"/>
            <a:ext cx="4665399" cy="3048000"/>
          </a:xfrm>
          <a:prstGeom prst="rect">
            <a:avLst/>
          </a:prstGeom>
        </p:spPr>
      </p:pic>
    </p:spTree>
    <p:extLst>
      <p:ext uri="{BB962C8B-B14F-4D97-AF65-F5344CB8AC3E}">
        <p14:creationId xmlns:p14="http://schemas.microsoft.com/office/powerpoint/2010/main" val="152949055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Include </a:t>
            </a:r>
            <a:r>
              <a:rPr lang="en-GB" dirty="0" smtClean="0"/>
              <a:t>the chain of command</a:t>
            </a:r>
            <a:endParaRPr lang="en-GB" dirty="0"/>
          </a:p>
        </p:txBody>
      </p:sp>
      <p:sp>
        <p:nvSpPr>
          <p:cNvPr id="4" name="Slide Number Placeholder 3"/>
          <p:cNvSpPr>
            <a:spLocks noGrp="1"/>
          </p:cNvSpPr>
          <p:nvPr>
            <p:ph type="sldNum" sz="quarter" idx="11"/>
          </p:nvPr>
        </p:nvSpPr>
        <p:spPr/>
        <p:txBody>
          <a:bodyPr/>
          <a:lstStyle/>
          <a:p>
            <a:pPr>
              <a:defRPr/>
            </a:pPr>
            <a:fld id="{49492C77-C093-425C-9699-0281A70760DF}" type="slidenum">
              <a:rPr lang="en-GB" smtClean="0"/>
              <a:pPr>
                <a:defRPr/>
              </a:pPr>
              <a:t>25</a:t>
            </a:fld>
            <a:endParaRPr lang="en-GB" dirty="0"/>
          </a:p>
        </p:txBody>
      </p:sp>
    </p:spTree>
    <p:extLst>
      <p:ext uri="{BB962C8B-B14F-4D97-AF65-F5344CB8AC3E}">
        <p14:creationId xmlns:p14="http://schemas.microsoft.com/office/powerpoint/2010/main" val="182751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3654552" cy="4495800"/>
          </a:xfrm>
        </p:spPr>
        <p:txBody>
          <a:bodyPr/>
          <a:lstStyle/>
          <a:p>
            <a:r>
              <a:rPr lang="en-GB" sz="2800" dirty="0" smtClean="0"/>
              <a:t>Ensure all supervisors understand that development of their people is a priority</a:t>
            </a:r>
          </a:p>
          <a:p>
            <a:endParaRPr lang="en-GB" sz="2800" dirty="0" smtClean="0"/>
          </a:p>
          <a:p>
            <a:r>
              <a:rPr lang="en-GB" sz="2800" dirty="0" smtClean="0"/>
              <a:t>Hopefully this is already their priority!</a:t>
            </a:r>
            <a:br>
              <a:rPr lang="en-GB" sz="2800" dirty="0" smtClean="0"/>
            </a:br>
            <a:endParaRPr lang="en-GB" sz="2800" dirty="0" smtClean="0"/>
          </a:p>
          <a:p>
            <a:pPr marL="0" indent="0">
              <a:buNone/>
            </a:pPr>
            <a:endParaRPr lang="en-GB" dirty="0" smtClean="0"/>
          </a:p>
          <a:p>
            <a:endParaRPr lang="en-GB" dirty="0"/>
          </a:p>
        </p:txBody>
      </p:sp>
      <p:sp>
        <p:nvSpPr>
          <p:cNvPr id="3" name="Title 2"/>
          <p:cNvSpPr>
            <a:spLocks noGrp="1"/>
          </p:cNvSpPr>
          <p:nvPr>
            <p:ph type="title"/>
          </p:nvPr>
        </p:nvSpPr>
        <p:spPr/>
        <p:txBody>
          <a:bodyPr/>
          <a:lstStyle/>
          <a:p>
            <a:r>
              <a:rPr lang="en-GB" dirty="0" smtClean="0"/>
              <a:t>Involve</a:t>
            </a:r>
            <a:r>
              <a:rPr lang="en-GB" dirty="0" smtClean="0"/>
              <a:t> employee’s supervisor</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26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981200"/>
            <a:ext cx="4712176" cy="3270250"/>
          </a:xfrm>
          <a:prstGeom prst="rect">
            <a:avLst/>
          </a:prstGeom>
        </p:spPr>
      </p:pic>
    </p:spTree>
    <p:extLst>
      <p:ext uri="{BB962C8B-B14F-4D97-AF65-F5344CB8AC3E}">
        <p14:creationId xmlns:p14="http://schemas.microsoft.com/office/powerpoint/2010/main" val="10340020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0" y="1524000"/>
            <a:ext cx="4554278" cy="4495800"/>
          </a:xfrm>
        </p:spPr>
        <p:txBody>
          <a:bodyPr/>
          <a:lstStyle/>
          <a:p>
            <a:r>
              <a:rPr lang="en-GB" sz="2800" dirty="0" smtClean="0"/>
              <a:t>Make the expectation of positive change and development explicit on attendees</a:t>
            </a:r>
          </a:p>
          <a:p>
            <a:r>
              <a:rPr lang="en-GB" sz="2800" dirty="0" smtClean="0"/>
              <a:t>Ensure the supervisor understands what the training is meant to achieve so they can focus and reinforce the messages</a:t>
            </a:r>
          </a:p>
        </p:txBody>
      </p:sp>
      <p:sp>
        <p:nvSpPr>
          <p:cNvPr id="3" name="Title 2"/>
          <p:cNvSpPr>
            <a:spLocks noGrp="1"/>
          </p:cNvSpPr>
          <p:nvPr>
            <p:ph type="title"/>
          </p:nvPr>
        </p:nvSpPr>
        <p:spPr/>
        <p:txBody>
          <a:bodyPr/>
          <a:lstStyle/>
          <a:p>
            <a:r>
              <a:rPr lang="en-GB" dirty="0" smtClean="0"/>
              <a:t>Set Clear Expectations</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27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74" y="3429000"/>
            <a:ext cx="4410740" cy="2205370"/>
          </a:xfrm>
          <a:prstGeom prst="rect">
            <a:avLst/>
          </a:prstGeom>
        </p:spPr>
      </p:pic>
    </p:spTree>
    <p:extLst>
      <p:ext uri="{BB962C8B-B14F-4D97-AF65-F5344CB8AC3E}">
        <p14:creationId xmlns:p14="http://schemas.microsoft.com/office/powerpoint/2010/main" val="2420672177"/>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GB" sz="2800" dirty="0" smtClean="0"/>
              <a:t>Senior people often believe training is </a:t>
            </a:r>
            <a:r>
              <a:rPr lang="en-GB" sz="2800" dirty="0" smtClean="0"/>
              <a:t>something their team needs – not themselves</a:t>
            </a:r>
            <a:endParaRPr lang="en-GB" sz="2800" dirty="0" smtClean="0"/>
          </a:p>
          <a:p>
            <a:endParaRPr lang="en-GB" sz="2800" dirty="0"/>
          </a:p>
          <a:p>
            <a:r>
              <a:rPr lang="en-GB" sz="2800" dirty="0" smtClean="0"/>
              <a:t>Convince the supervisor that they need growth and development too!</a:t>
            </a:r>
          </a:p>
          <a:p>
            <a:endParaRPr lang="en-GB" sz="2800" dirty="0"/>
          </a:p>
          <a:p>
            <a:r>
              <a:rPr lang="en-GB" sz="2800" dirty="0" smtClean="0"/>
              <a:t>People seeing their boss acknowledging the need to change and grow is very powerful</a:t>
            </a:r>
            <a:endParaRPr lang="en-GB" sz="2800" dirty="0"/>
          </a:p>
        </p:txBody>
      </p:sp>
      <p:sp>
        <p:nvSpPr>
          <p:cNvPr id="3" name="Title 2"/>
          <p:cNvSpPr>
            <a:spLocks noGrp="1"/>
          </p:cNvSpPr>
          <p:nvPr>
            <p:ph type="title"/>
          </p:nvPr>
        </p:nvSpPr>
        <p:spPr/>
        <p:txBody>
          <a:bodyPr/>
          <a:lstStyle/>
          <a:p>
            <a:r>
              <a:rPr lang="en-GB" dirty="0" smtClean="0"/>
              <a:t>Train the leaders</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28</a:t>
            </a:fld>
            <a:endParaRPr lang="en-US" dirty="0"/>
          </a:p>
        </p:txBody>
      </p:sp>
    </p:spTree>
    <p:extLst>
      <p:ext uri="{BB962C8B-B14F-4D97-AF65-F5344CB8AC3E}">
        <p14:creationId xmlns:p14="http://schemas.microsoft.com/office/powerpoint/2010/main" val="64143153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a:p>
        </p:txBody>
      </p:sp>
      <p:sp>
        <p:nvSpPr>
          <p:cNvPr id="3" name="Title 2"/>
          <p:cNvSpPr>
            <a:spLocks noGrp="1"/>
          </p:cNvSpPr>
          <p:nvPr>
            <p:ph type="title"/>
          </p:nvPr>
        </p:nvSpPr>
        <p:spPr/>
        <p:txBody>
          <a:bodyPr/>
          <a:lstStyle/>
          <a:p>
            <a:r>
              <a:rPr lang="en-GB" dirty="0" smtClean="0"/>
              <a:t>Give the person space</a:t>
            </a:r>
            <a:endParaRPr lang="en-GB" dirty="0"/>
          </a:p>
        </p:txBody>
      </p:sp>
      <p:sp>
        <p:nvSpPr>
          <p:cNvPr id="4" name="Slide Number Placeholder 3"/>
          <p:cNvSpPr>
            <a:spLocks noGrp="1"/>
          </p:cNvSpPr>
          <p:nvPr>
            <p:ph type="sldNum" sz="quarter" idx="11"/>
          </p:nvPr>
        </p:nvSpPr>
        <p:spPr/>
        <p:txBody>
          <a:bodyPr/>
          <a:lstStyle/>
          <a:p>
            <a:pPr>
              <a:defRPr/>
            </a:pPr>
            <a:fld id="{49492C77-C093-425C-9699-0281A70760DF}" type="slidenum">
              <a:rPr lang="en-GB" smtClean="0"/>
              <a:pPr>
                <a:defRPr/>
              </a:pPr>
              <a:t>29</a:t>
            </a:fld>
            <a:endParaRPr lang="en-GB" dirty="0"/>
          </a:p>
        </p:txBody>
      </p:sp>
    </p:spTree>
    <p:extLst>
      <p:ext uri="{BB962C8B-B14F-4D97-AF65-F5344CB8AC3E}">
        <p14:creationId xmlns:p14="http://schemas.microsoft.com/office/powerpoint/2010/main" val="46659485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dirty="0" smtClean="0"/>
              <a:t>About A&amp;K</a:t>
            </a:r>
            <a:endParaRPr lang="en-GB" sz="3600" dirty="0"/>
          </a:p>
        </p:txBody>
      </p:sp>
      <p:sp>
        <p:nvSpPr>
          <p:cNvPr id="4" name="Slide Number Placeholder 3"/>
          <p:cNvSpPr>
            <a:spLocks noGrp="1"/>
          </p:cNvSpPr>
          <p:nvPr>
            <p:ph type="sldNum" sz="quarter" idx="11"/>
          </p:nvPr>
        </p:nvSpPr>
        <p:spPr/>
        <p:txBody>
          <a:bodyPr/>
          <a:lstStyle/>
          <a:p>
            <a:pPr>
              <a:defRPr/>
            </a:pPr>
            <a:fld id="{49492C77-C093-425C-9699-0281A70760DF}" type="slidenum">
              <a:rPr lang="en-GB" smtClean="0"/>
              <a:pPr>
                <a:defRPr/>
              </a:pPr>
              <a:t>3</a:t>
            </a:fld>
            <a:endParaRPr lang="en-GB" dirty="0"/>
          </a:p>
        </p:txBody>
      </p:sp>
    </p:spTree>
    <p:extLst>
      <p:ext uri="{BB962C8B-B14F-4D97-AF65-F5344CB8AC3E}">
        <p14:creationId xmlns:p14="http://schemas.microsoft.com/office/powerpoint/2010/main" val="2179536737"/>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GB" dirty="0"/>
              <a:t>Give the attendee space to be present</a:t>
            </a:r>
          </a:p>
          <a:p>
            <a:pPr lvl="1"/>
            <a:r>
              <a:rPr lang="en-GB" dirty="0"/>
              <a:t>No work requirements hanging over their </a:t>
            </a:r>
            <a:r>
              <a:rPr lang="en-GB" dirty="0" smtClean="0"/>
              <a:t>head – treat this like holidays</a:t>
            </a:r>
            <a:endParaRPr lang="en-GB" dirty="0"/>
          </a:p>
          <a:p>
            <a:pPr lvl="1"/>
            <a:r>
              <a:rPr lang="en-GB" dirty="0"/>
              <a:t>No technology – remove laptops </a:t>
            </a:r>
            <a:r>
              <a:rPr lang="en-GB" dirty="0" smtClean="0"/>
              <a:t>(and </a:t>
            </a:r>
            <a:r>
              <a:rPr lang="en-GB" dirty="0"/>
              <a:t>maybe even </a:t>
            </a:r>
            <a:r>
              <a:rPr lang="en-GB" dirty="0" smtClean="0"/>
              <a:t>phones) </a:t>
            </a:r>
            <a:r>
              <a:rPr lang="en-GB" dirty="0"/>
              <a:t>from people when entering the room</a:t>
            </a:r>
          </a:p>
          <a:p>
            <a:r>
              <a:rPr lang="en-GB" dirty="0"/>
              <a:t>Determine whether in office or out of office – each has its benefits</a:t>
            </a:r>
          </a:p>
          <a:p>
            <a:endParaRPr lang="en-GB" dirty="0"/>
          </a:p>
          <a:p>
            <a:endParaRPr lang="en-GB" dirty="0"/>
          </a:p>
        </p:txBody>
      </p:sp>
      <p:sp>
        <p:nvSpPr>
          <p:cNvPr id="3" name="Title 2"/>
          <p:cNvSpPr>
            <a:spLocks noGrp="1"/>
          </p:cNvSpPr>
          <p:nvPr>
            <p:ph type="title"/>
          </p:nvPr>
        </p:nvSpPr>
        <p:spPr/>
        <p:txBody>
          <a:bodyPr/>
          <a:lstStyle/>
          <a:p>
            <a:r>
              <a:rPr lang="en-GB" dirty="0" smtClean="0"/>
              <a:t>Get them focussed</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30</a:t>
            </a:fld>
            <a:endParaRPr lang="en-US" dirty="0"/>
          </a:p>
        </p:txBody>
      </p:sp>
    </p:spTree>
    <p:extLst>
      <p:ext uri="{BB962C8B-B14F-4D97-AF65-F5344CB8AC3E}">
        <p14:creationId xmlns:p14="http://schemas.microsoft.com/office/powerpoint/2010/main" val="1895731961"/>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4035552" cy="4495800"/>
          </a:xfrm>
        </p:spPr>
        <p:txBody>
          <a:bodyPr/>
          <a:lstStyle/>
          <a:p>
            <a:r>
              <a:rPr lang="en-GB" sz="2800" dirty="0" smtClean="0"/>
              <a:t>Give </a:t>
            </a:r>
            <a:r>
              <a:rPr lang="en-GB" sz="2800" dirty="0"/>
              <a:t>the attendees the challenge to manifest evidence of </a:t>
            </a:r>
            <a:r>
              <a:rPr lang="en-GB" sz="2800" dirty="0" smtClean="0"/>
              <a:t>their </a:t>
            </a:r>
            <a:r>
              <a:rPr lang="en-GB" sz="2800" dirty="0"/>
              <a:t>development </a:t>
            </a:r>
            <a:r>
              <a:rPr lang="en-GB" sz="2800" dirty="0" smtClean="0"/>
              <a:t>or what they have learned to </a:t>
            </a:r>
            <a:r>
              <a:rPr lang="en-GB" sz="2800" dirty="0"/>
              <a:t>their colleagues and supervisors</a:t>
            </a:r>
          </a:p>
          <a:p>
            <a:endParaRPr lang="en-GB" dirty="0"/>
          </a:p>
        </p:txBody>
      </p:sp>
      <p:sp>
        <p:nvSpPr>
          <p:cNvPr id="3" name="Title 2"/>
          <p:cNvSpPr>
            <a:spLocks noGrp="1"/>
          </p:cNvSpPr>
          <p:nvPr>
            <p:ph type="title"/>
          </p:nvPr>
        </p:nvSpPr>
        <p:spPr/>
        <p:txBody>
          <a:bodyPr/>
          <a:lstStyle/>
          <a:p>
            <a:r>
              <a:rPr lang="en-GB" dirty="0" smtClean="0"/>
              <a:t>Challenge them!</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31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76400"/>
            <a:ext cx="3962400" cy="3962400"/>
          </a:xfrm>
          <a:prstGeom prst="rect">
            <a:avLst/>
          </a:prstGeom>
        </p:spPr>
      </p:pic>
    </p:spTree>
    <p:extLst>
      <p:ext uri="{BB962C8B-B14F-4D97-AF65-F5344CB8AC3E}">
        <p14:creationId xmlns:p14="http://schemas.microsoft.com/office/powerpoint/2010/main" val="504058889"/>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Accountability</a:t>
            </a:r>
            <a:endParaRPr lang="en-GB" dirty="0"/>
          </a:p>
        </p:txBody>
      </p:sp>
      <p:sp>
        <p:nvSpPr>
          <p:cNvPr id="4" name="Slide Number Placeholder 3"/>
          <p:cNvSpPr>
            <a:spLocks noGrp="1"/>
          </p:cNvSpPr>
          <p:nvPr>
            <p:ph type="sldNum" sz="quarter" idx="11"/>
          </p:nvPr>
        </p:nvSpPr>
        <p:spPr/>
        <p:txBody>
          <a:bodyPr/>
          <a:lstStyle/>
          <a:p>
            <a:pPr>
              <a:defRPr/>
            </a:pPr>
            <a:fld id="{49492C77-C093-425C-9699-0281A70760DF}" type="slidenum">
              <a:rPr lang="en-GB" smtClean="0"/>
              <a:pPr>
                <a:defRPr/>
              </a:pPr>
              <a:t>32</a:t>
            </a:fld>
            <a:endParaRPr lang="en-GB" dirty="0"/>
          </a:p>
        </p:txBody>
      </p:sp>
    </p:spTree>
    <p:extLst>
      <p:ext uri="{BB962C8B-B14F-4D97-AF65-F5344CB8AC3E}">
        <p14:creationId xmlns:p14="http://schemas.microsoft.com/office/powerpoint/2010/main" val="419438210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GB" dirty="0" smtClean="0"/>
              <a:t>Need a process in place to:</a:t>
            </a:r>
          </a:p>
          <a:p>
            <a:pPr lvl="1"/>
            <a:r>
              <a:rPr lang="en-GB" dirty="0" smtClean="0"/>
              <a:t>Let the person’s supervisor know that the employee is being trained and what the purpose of the training is</a:t>
            </a:r>
          </a:p>
          <a:p>
            <a:pPr lvl="1"/>
            <a:r>
              <a:rPr lang="en-GB" dirty="0" smtClean="0"/>
              <a:t>Ensure that the employee knows that their supervisor knows.</a:t>
            </a:r>
          </a:p>
          <a:p>
            <a:pPr lvl="1"/>
            <a:r>
              <a:rPr lang="en-GB" dirty="0" smtClean="0"/>
              <a:t>Involve the supervisor in post training reflection and exercises to embed the knowledge obtained or change suggested</a:t>
            </a:r>
          </a:p>
          <a:p>
            <a:endParaRPr lang="en-GB" dirty="0"/>
          </a:p>
        </p:txBody>
      </p:sp>
      <p:sp>
        <p:nvSpPr>
          <p:cNvPr id="3" name="Title 2"/>
          <p:cNvSpPr>
            <a:spLocks noGrp="1"/>
          </p:cNvSpPr>
          <p:nvPr>
            <p:ph type="title"/>
          </p:nvPr>
        </p:nvSpPr>
        <p:spPr/>
        <p:txBody>
          <a:bodyPr/>
          <a:lstStyle/>
          <a:p>
            <a:r>
              <a:rPr lang="en-GB" dirty="0" smtClean="0"/>
              <a:t>Create an accountability process</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33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4953000"/>
            <a:ext cx="2581275" cy="1771650"/>
          </a:xfrm>
          <a:prstGeom prst="rect">
            <a:avLst/>
          </a:prstGeom>
        </p:spPr>
      </p:pic>
    </p:spTree>
    <p:extLst>
      <p:ext uri="{BB962C8B-B14F-4D97-AF65-F5344CB8AC3E}">
        <p14:creationId xmlns:p14="http://schemas.microsoft.com/office/powerpoint/2010/main" val="3129987702"/>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876800" y="1535906"/>
            <a:ext cx="4267200" cy="4495800"/>
          </a:xfrm>
        </p:spPr>
        <p:txBody>
          <a:bodyPr/>
          <a:lstStyle/>
          <a:p>
            <a:r>
              <a:rPr lang="en-GB" sz="2800" dirty="0" smtClean="0"/>
              <a:t>Link </a:t>
            </a:r>
            <a:r>
              <a:rPr lang="en-GB" sz="2800" dirty="0"/>
              <a:t>the </a:t>
            </a:r>
            <a:r>
              <a:rPr lang="en-GB" sz="2800" dirty="0" smtClean="0"/>
              <a:t>employees successful </a:t>
            </a:r>
            <a:r>
              <a:rPr lang="en-GB" sz="2800" dirty="0"/>
              <a:t>development/requirement to change behaviour to the </a:t>
            </a:r>
            <a:r>
              <a:rPr lang="en-GB" sz="2800" dirty="0" smtClean="0"/>
              <a:t>bonus </a:t>
            </a:r>
            <a:r>
              <a:rPr lang="en-GB" sz="2800" dirty="0"/>
              <a:t>of </a:t>
            </a:r>
            <a:r>
              <a:rPr lang="en-GB" sz="2800" u="sng" dirty="0"/>
              <a:t>both supervisor and </a:t>
            </a:r>
            <a:r>
              <a:rPr lang="en-GB" sz="2800" u="sng" dirty="0" smtClean="0"/>
              <a:t>employee</a:t>
            </a:r>
          </a:p>
          <a:p>
            <a:endParaRPr lang="en-GB" sz="2800" u="sng" dirty="0"/>
          </a:p>
          <a:p>
            <a:r>
              <a:rPr lang="en-GB" sz="2800" dirty="0" smtClean="0"/>
              <a:t>Check in the employee development progress at the start of the following year</a:t>
            </a:r>
            <a:endParaRPr lang="en-GB" sz="2800" dirty="0"/>
          </a:p>
          <a:p>
            <a:endParaRPr lang="en-GB" dirty="0"/>
          </a:p>
        </p:txBody>
      </p:sp>
      <p:sp>
        <p:nvSpPr>
          <p:cNvPr id="3" name="Title 2"/>
          <p:cNvSpPr>
            <a:spLocks noGrp="1"/>
          </p:cNvSpPr>
          <p:nvPr>
            <p:ph type="title"/>
          </p:nvPr>
        </p:nvSpPr>
        <p:spPr/>
        <p:txBody>
          <a:bodyPr/>
          <a:lstStyle/>
          <a:p>
            <a:r>
              <a:rPr lang="en-GB" dirty="0" smtClean="0"/>
              <a:t>Make people care about outcomes</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34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59" y="2514600"/>
            <a:ext cx="4712593" cy="3148012"/>
          </a:xfrm>
          <a:prstGeom prst="rect">
            <a:avLst/>
          </a:prstGeom>
        </p:spPr>
      </p:pic>
    </p:spTree>
    <p:extLst>
      <p:ext uri="{BB962C8B-B14F-4D97-AF65-F5344CB8AC3E}">
        <p14:creationId xmlns:p14="http://schemas.microsoft.com/office/powerpoint/2010/main" val="344254569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11" name="Slide Number Placeholder 6"/>
          <p:cNvSpPr>
            <a:spLocks noGrp="1"/>
          </p:cNvSpPr>
          <p:nvPr>
            <p:ph type="sldNum" sz="quarter" idx="12"/>
          </p:nvPr>
        </p:nvSpPr>
        <p:spPr/>
        <p:txBody>
          <a:bodyPr>
            <a:normAutofit fontScale="85000" lnSpcReduction="20000"/>
          </a:bodyPr>
          <a:lstStyle/>
          <a:p>
            <a:pPr>
              <a:defRPr/>
            </a:pPr>
            <a:fld id="{D4BEEE3C-AB2C-43AD-BE73-5389307CB436}" type="slidenum">
              <a:rPr lang="en-GB" smtClean="0"/>
              <a:pPr>
                <a:defRPr/>
              </a:pPr>
              <a:t>35</a:t>
            </a:fld>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05000"/>
            <a:ext cx="4174455"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idx="4294967295"/>
          </p:nvPr>
        </p:nvSpPr>
        <p:spPr>
          <a:xfrm>
            <a:off x="-76200" y="4724400"/>
            <a:ext cx="9296400" cy="3384550"/>
          </a:xfrm>
        </p:spPr>
        <p:txBody>
          <a:bodyPr/>
          <a:lstStyle/>
          <a:p>
            <a:pPr algn="ctr" eaLnBrk="1" hangingPunct="1">
              <a:lnSpc>
                <a:spcPct val="125000"/>
              </a:lnSpc>
              <a:spcBef>
                <a:spcPct val="10000"/>
              </a:spcBef>
              <a:spcAft>
                <a:spcPct val="10000"/>
              </a:spcAft>
            </a:pPr>
            <a:r>
              <a:rPr lang="en-GB" altLang="en-US" sz="1200" dirty="0" smtClean="0">
                <a:solidFill>
                  <a:srgbClr val="475560"/>
                </a:solidFill>
              </a:rPr>
              <a:t/>
            </a:r>
            <a:br>
              <a:rPr lang="en-GB" altLang="en-US" sz="1200" dirty="0" smtClean="0">
                <a:solidFill>
                  <a:srgbClr val="475560"/>
                </a:solidFill>
              </a:rPr>
            </a:br>
            <a:r>
              <a:rPr lang="en-GB" altLang="en-US" sz="1050" dirty="0" smtClean="0">
                <a:solidFill>
                  <a:schemeClr val="bg1"/>
                </a:solidFill>
              </a:rPr>
              <a:t>BOTSWANA | ETHIOPIA |  </a:t>
            </a:r>
            <a:r>
              <a:rPr lang="en-GB" altLang="en-US" sz="1050" b="1" dirty="0" smtClean="0">
                <a:solidFill>
                  <a:schemeClr val="bg1"/>
                </a:solidFill>
              </a:rPr>
              <a:t>KENYA </a:t>
            </a:r>
            <a:r>
              <a:rPr lang="en-GB" altLang="en-US" sz="1050" dirty="0" smtClean="0">
                <a:solidFill>
                  <a:schemeClr val="bg1"/>
                </a:solidFill>
              </a:rPr>
              <a:t>| MADAGASCAR</a:t>
            </a:r>
            <a:r>
              <a:rPr lang="en-GB" altLang="en-US" sz="1050" b="1" dirty="0" smtClean="0">
                <a:solidFill>
                  <a:schemeClr val="bg1"/>
                </a:solidFill>
              </a:rPr>
              <a:t> </a:t>
            </a:r>
            <a:r>
              <a:rPr lang="en-GB" altLang="en-US" sz="1050" dirty="0" smtClean="0">
                <a:solidFill>
                  <a:schemeClr val="bg1"/>
                </a:solidFill>
              </a:rPr>
              <a:t>| MALAWI | MAURITIUS | MOZAMBIQUE | NIGERIA | RWANDA | SUDAN | TANZANIA | UGANDA </a:t>
            </a:r>
            <a:r>
              <a:rPr lang="en-GB" altLang="en-US" sz="1050" b="1" dirty="0" smtClean="0">
                <a:solidFill>
                  <a:schemeClr val="bg1"/>
                </a:solidFill>
              </a:rPr>
              <a:t>| </a:t>
            </a:r>
            <a:r>
              <a:rPr lang="en-GB" altLang="en-US" sz="1050" dirty="0" smtClean="0">
                <a:solidFill>
                  <a:schemeClr val="bg1"/>
                </a:solidFill>
              </a:rPr>
              <a:t>ZAMBIA</a:t>
            </a:r>
            <a:br>
              <a:rPr lang="en-GB" altLang="en-US" sz="1050" dirty="0" smtClean="0">
                <a:solidFill>
                  <a:schemeClr val="bg1"/>
                </a:solidFill>
              </a:rPr>
            </a:br>
            <a:r>
              <a:rPr lang="en-US" sz="1100" dirty="0">
                <a:solidFill>
                  <a:schemeClr val="bg1"/>
                </a:solidFill>
              </a:rPr>
              <a:t>ASSOCIATE FIRM IN SOUTH AFRICA | REGIONAL OFFICE IN UAE</a:t>
            </a:r>
            <a:r>
              <a:rPr lang="en-GB" sz="1100" dirty="0">
                <a:solidFill>
                  <a:schemeClr val="bg1"/>
                </a:solidFill>
              </a:rPr>
              <a:t/>
            </a:r>
            <a:br>
              <a:rPr lang="en-GB" sz="1100" dirty="0">
                <a:solidFill>
                  <a:schemeClr val="bg1"/>
                </a:solidFill>
              </a:rPr>
            </a:br>
            <a:r>
              <a:rPr lang="en-GB" altLang="en-US" sz="1200" dirty="0">
                <a:solidFill>
                  <a:schemeClr val="bg1"/>
                </a:solidFill>
              </a:rPr>
              <a:t/>
            </a:r>
            <a:br>
              <a:rPr lang="en-GB" altLang="en-US" sz="1200" dirty="0">
                <a:solidFill>
                  <a:schemeClr val="bg1"/>
                </a:solidFill>
              </a:rPr>
            </a:br>
            <a:r>
              <a:rPr lang="en-GB" altLang="en-US" sz="1200" dirty="0">
                <a:solidFill>
                  <a:srgbClr val="475560"/>
                </a:solidFill>
              </a:rPr>
              <a:t/>
            </a:r>
            <a:br>
              <a:rPr lang="en-GB" altLang="en-US" sz="1200" dirty="0">
                <a:solidFill>
                  <a:srgbClr val="475560"/>
                </a:solidFill>
              </a:rPr>
            </a:br>
            <a:r>
              <a:rPr lang="en-GB" altLang="en-US" sz="1200" dirty="0" smtClean="0">
                <a:solidFill>
                  <a:srgbClr val="475560"/>
                </a:solidFill>
              </a:rPr>
              <a:t/>
            </a:r>
            <a:br>
              <a:rPr lang="en-GB" altLang="en-US" sz="1200" dirty="0" smtClean="0">
                <a:solidFill>
                  <a:srgbClr val="475560"/>
                </a:solidFill>
              </a:rPr>
            </a:br>
            <a:endParaRPr lang="en-GB" altLang="en-US" sz="1200" dirty="0">
              <a:solidFill>
                <a:srgbClr val="475560"/>
              </a:solidFill>
            </a:endParaRPr>
          </a:p>
        </p:txBody>
      </p:sp>
      <p:sp>
        <p:nvSpPr>
          <p:cNvPr id="57349" name="Rectangle 27"/>
          <p:cNvSpPr>
            <a:spLocks noChangeArrowheads="1"/>
          </p:cNvSpPr>
          <p:nvPr/>
        </p:nvSpPr>
        <p:spPr bwMode="auto">
          <a:xfrm>
            <a:off x="629444" y="2514600"/>
            <a:ext cx="3240088" cy="1981200"/>
          </a:xfrm>
          <a:prstGeom prst="rect">
            <a:avLst/>
          </a:prstGeom>
          <a:noFill/>
          <a:ln w="9525">
            <a:noFill/>
            <a:miter lim="800000"/>
            <a:headEnd/>
            <a:tailEnd/>
          </a:ln>
        </p:spPr>
        <p:txBody>
          <a:bodyPr anchor="ctr"/>
          <a:lstStyle/>
          <a:p>
            <a:pPr>
              <a:spcBef>
                <a:spcPct val="10000"/>
              </a:spcBef>
              <a:spcAft>
                <a:spcPct val="10000"/>
              </a:spcAft>
              <a:tabLst>
                <a:tab pos="92075" algn="l"/>
                <a:tab pos="182563" algn="l"/>
              </a:tabLst>
            </a:pPr>
            <a:r>
              <a:rPr lang="en-US" sz="1000" b="1" dirty="0">
                <a:solidFill>
                  <a:schemeClr val="bg1"/>
                </a:solidFill>
                <a:latin typeface="Calibri" panose="020F0502020204030204" pitchFamily="34" charset="0"/>
                <a:ea typeface="+mj-ea"/>
                <a:cs typeface="+mj-cs"/>
              </a:rPr>
              <a:t>NAIROBI</a:t>
            </a:r>
            <a:br>
              <a:rPr lang="en-US" sz="1000" b="1" dirty="0">
                <a:solidFill>
                  <a:schemeClr val="bg1"/>
                </a:solidFill>
                <a:latin typeface="Calibri" panose="020F0502020204030204" pitchFamily="34" charset="0"/>
                <a:ea typeface="+mj-ea"/>
                <a:cs typeface="+mj-cs"/>
              </a:rPr>
            </a:br>
            <a:r>
              <a:rPr lang="en-US" sz="1000" b="1" dirty="0">
                <a:solidFill>
                  <a:schemeClr val="bg1"/>
                </a:solidFill>
                <a:latin typeface="Calibri" panose="020F0502020204030204" pitchFamily="34" charset="0"/>
                <a:ea typeface="+mj-ea"/>
                <a:cs typeface="+mj-cs"/>
              </a:rPr>
              <a:t>Anjarwalla &amp; Khanna</a:t>
            </a:r>
          </a:p>
          <a:p>
            <a:pPr>
              <a:spcBef>
                <a:spcPct val="10000"/>
              </a:spcBef>
              <a:spcAft>
                <a:spcPct val="10000"/>
              </a:spcAft>
              <a:tabLst>
                <a:tab pos="92075" algn="l"/>
                <a:tab pos="182563" algn="l"/>
              </a:tabLst>
            </a:pPr>
            <a:r>
              <a:rPr lang="en-US" sz="1000" b="1" dirty="0">
                <a:solidFill>
                  <a:schemeClr val="bg1"/>
                </a:solidFill>
                <a:latin typeface="Calibri" panose="020F0502020204030204" pitchFamily="34" charset="0"/>
                <a:ea typeface="+mj-ea"/>
                <a:cs typeface="+mj-cs"/>
              </a:rPr>
              <a:t>The Oval, 3rd Floor</a:t>
            </a:r>
          </a:p>
          <a:p>
            <a:pPr>
              <a:spcBef>
                <a:spcPct val="10000"/>
              </a:spcBef>
              <a:spcAft>
                <a:spcPct val="10000"/>
              </a:spcAft>
              <a:tabLst>
                <a:tab pos="92075" algn="l"/>
                <a:tab pos="182563" algn="l"/>
              </a:tabLst>
            </a:pPr>
            <a:r>
              <a:rPr lang="en-US" sz="1000" b="1" dirty="0">
                <a:solidFill>
                  <a:schemeClr val="bg1"/>
                </a:solidFill>
                <a:latin typeface="Calibri" panose="020F0502020204030204" pitchFamily="34" charset="0"/>
                <a:ea typeface="+mj-ea"/>
                <a:cs typeface="+mj-cs"/>
              </a:rPr>
              <a:t>Junction of Ring Road Parklands and </a:t>
            </a:r>
            <a:r>
              <a:rPr lang="en-US" sz="1000" b="1" dirty="0" err="1">
                <a:solidFill>
                  <a:schemeClr val="bg1"/>
                </a:solidFill>
                <a:latin typeface="Calibri" panose="020F0502020204030204" pitchFamily="34" charset="0"/>
                <a:ea typeface="+mj-ea"/>
                <a:cs typeface="+mj-cs"/>
              </a:rPr>
              <a:t>Jalaram</a:t>
            </a:r>
            <a:r>
              <a:rPr lang="en-US" sz="1000" b="1" dirty="0">
                <a:solidFill>
                  <a:schemeClr val="bg1"/>
                </a:solidFill>
                <a:latin typeface="Calibri" panose="020F0502020204030204" pitchFamily="34" charset="0"/>
                <a:ea typeface="+mj-ea"/>
                <a:cs typeface="+mj-cs"/>
              </a:rPr>
              <a:t> Road</a:t>
            </a:r>
          </a:p>
          <a:p>
            <a:pPr>
              <a:spcBef>
                <a:spcPct val="10000"/>
              </a:spcBef>
              <a:spcAft>
                <a:spcPct val="10000"/>
              </a:spcAft>
              <a:tabLst>
                <a:tab pos="92075" algn="l"/>
                <a:tab pos="182563" algn="l"/>
              </a:tabLst>
            </a:pPr>
            <a:r>
              <a:rPr lang="en-US" sz="1000" b="1" dirty="0">
                <a:solidFill>
                  <a:schemeClr val="bg1"/>
                </a:solidFill>
                <a:latin typeface="Calibri" panose="020F0502020204030204" pitchFamily="34" charset="0"/>
                <a:ea typeface="+mj-ea"/>
                <a:cs typeface="+mj-cs"/>
              </a:rPr>
              <a:t>PO Box 200-00606, </a:t>
            </a:r>
            <a:r>
              <a:rPr lang="en-US" sz="1000" b="1" dirty="0" err="1">
                <a:solidFill>
                  <a:schemeClr val="bg1"/>
                </a:solidFill>
                <a:latin typeface="Calibri" panose="020F0502020204030204" pitchFamily="34" charset="0"/>
                <a:ea typeface="+mj-ea"/>
                <a:cs typeface="+mj-cs"/>
              </a:rPr>
              <a:t>Sarit</a:t>
            </a:r>
            <a:r>
              <a:rPr lang="en-US" sz="1000" b="1" dirty="0">
                <a:solidFill>
                  <a:schemeClr val="bg1"/>
                </a:solidFill>
                <a:latin typeface="Calibri" panose="020F0502020204030204" pitchFamily="34" charset="0"/>
                <a:ea typeface="+mj-ea"/>
                <a:cs typeface="+mj-cs"/>
              </a:rPr>
              <a:t> Centre, Nairobi, Kenya</a:t>
            </a:r>
          </a:p>
          <a:p>
            <a:pPr>
              <a:spcBef>
                <a:spcPct val="10000"/>
              </a:spcBef>
              <a:spcAft>
                <a:spcPct val="10000"/>
              </a:spcAft>
              <a:tabLst>
                <a:tab pos="92075" algn="l"/>
                <a:tab pos="182563" algn="l"/>
              </a:tabLst>
            </a:pPr>
            <a:r>
              <a:rPr lang="en-US" sz="1000" b="1" dirty="0">
                <a:solidFill>
                  <a:schemeClr val="bg1"/>
                </a:solidFill>
                <a:latin typeface="Calibri" panose="020F0502020204030204" pitchFamily="34" charset="0"/>
                <a:ea typeface="+mj-ea"/>
                <a:cs typeface="+mj-cs"/>
              </a:rPr>
              <a:t>T +254 (0) 20 364 0000, + 254 (0) 703 032 000</a:t>
            </a:r>
          </a:p>
          <a:p>
            <a:pPr>
              <a:spcBef>
                <a:spcPct val="10000"/>
              </a:spcBef>
              <a:spcAft>
                <a:spcPct val="10000"/>
              </a:spcAft>
              <a:tabLst>
                <a:tab pos="92075" algn="l"/>
                <a:tab pos="182563" algn="l"/>
              </a:tabLst>
            </a:pPr>
            <a:r>
              <a:rPr lang="en-US" sz="1000" b="1" dirty="0">
                <a:solidFill>
                  <a:schemeClr val="bg1"/>
                </a:solidFill>
                <a:latin typeface="Calibri" panose="020F0502020204030204" pitchFamily="34" charset="0"/>
                <a:ea typeface="+mj-ea"/>
                <a:cs typeface="+mj-cs"/>
              </a:rPr>
              <a:t>E  info@africalegalnetwork.com</a:t>
            </a:r>
          </a:p>
          <a:p>
            <a:pPr>
              <a:spcBef>
                <a:spcPct val="10000"/>
              </a:spcBef>
              <a:spcAft>
                <a:spcPct val="10000"/>
              </a:spcAft>
              <a:tabLst>
                <a:tab pos="92075" algn="l"/>
                <a:tab pos="182563" algn="l"/>
              </a:tabLst>
            </a:pPr>
            <a:r>
              <a:rPr lang="en-US" sz="1000" b="1" dirty="0">
                <a:solidFill>
                  <a:schemeClr val="bg1"/>
                </a:solidFill>
                <a:latin typeface="Calibri" panose="020F0502020204030204" pitchFamily="34" charset="0"/>
                <a:ea typeface="+mj-ea"/>
                <a:cs typeface="+mj-cs"/>
              </a:rPr>
              <a:t>W: </a:t>
            </a:r>
            <a:r>
              <a:rPr lang="en-US" sz="1000" b="1" dirty="0" smtClean="0">
                <a:solidFill>
                  <a:schemeClr val="bg1"/>
                </a:solidFill>
                <a:latin typeface="Calibri" panose="020F0502020204030204" pitchFamily="34" charset="0"/>
                <a:ea typeface="+mj-ea"/>
                <a:cs typeface="+mj-cs"/>
              </a:rPr>
              <a:t>www.africalegalnetwork.com</a:t>
            </a:r>
          </a:p>
          <a:p>
            <a:pPr>
              <a:spcBef>
                <a:spcPct val="10000"/>
              </a:spcBef>
              <a:spcAft>
                <a:spcPct val="10000"/>
              </a:spcAft>
              <a:tabLst>
                <a:tab pos="92075" algn="l"/>
                <a:tab pos="182563" algn="l"/>
              </a:tabLst>
            </a:pPr>
            <a:endParaRPr lang="en-US" sz="1000" b="1" dirty="0">
              <a:solidFill>
                <a:schemeClr val="bg1"/>
              </a:solidFill>
              <a:latin typeface="Calibri" panose="020F0502020204030204" pitchFamily="34" charset="0"/>
              <a:ea typeface="+mj-ea"/>
              <a:cs typeface="+mj-cs"/>
            </a:endParaRPr>
          </a:p>
          <a:p>
            <a:pPr>
              <a:spcBef>
                <a:spcPct val="10000"/>
              </a:spcBef>
              <a:spcAft>
                <a:spcPct val="10000"/>
              </a:spcAft>
              <a:tabLst>
                <a:tab pos="92075" algn="l"/>
                <a:tab pos="182563" algn="l"/>
              </a:tabLst>
            </a:pPr>
            <a:endParaRPr lang="en-US" sz="1000" b="1" dirty="0" smtClean="0">
              <a:solidFill>
                <a:schemeClr val="bg1"/>
              </a:solidFill>
              <a:latin typeface="Calibri" panose="020F0502020204030204" pitchFamily="34" charset="0"/>
              <a:ea typeface="+mj-ea"/>
              <a:cs typeface="+mj-cs"/>
            </a:endParaRPr>
          </a:p>
          <a:p>
            <a:pPr>
              <a:spcBef>
                <a:spcPct val="10000"/>
              </a:spcBef>
              <a:spcAft>
                <a:spcPct val="10000"/>
              </a:spcAft>
              <a:tabLst>
                <a:tab pos="92075" algn="l"/>
                <a:tab pos="182563" algn="l"/>
              </a:tabLst>
            </a:pPr>
            <a:r>
              <a:rPr lang="en-US" sz="1000" b="1" dirty="0">
                <a:solidFill>
                  <a:schemeClr val="bg1"/>
                </a:solidFill>
                <a:latin typeface="Calibri" panose="020F0502020204030204" pitchFamily="34" charset="0"/>
                <a:ea typeface="+mj-ea"/>
                <a:cs typeface="+mj-cs"/>
              </a:rPr>
              <a:t>MOMBASA</a:t>
            </a:r>
            <a:br>
              <a:rPr lang="en-US" sz="1000" b="1" dirty="0">
                <a:solidFill>
                  <a:schemeClr val="bg1"/>
                </a:solidFill>
                <a:latin typeface="Calibri" panose="020F0502020204030204" pitchFamily="34" charset="0"/>
                <a:ea typeface="+mj-ea"/>
                <a:cs typeface="+mj-cs"/>
              </a:rPr>
            </a:br>
            <a:r>
              <a:rPr lang="en-US" sz="1000" b="1" dirty="0">
                <a:solidFill>
                  <a:schemeClr val="bg1"/>
                </a:solidFill>
                <a:latin typeface="Calibri" panose="020F0502020204030204" pitchFamily="34" charset="0"/>
                <a:ea typeface="+mj-ea"/>
                <a:cs typeface="+mj-cs"/>
              </a:rPr>
              <a:t>Anjarwalla &amp; Khanna</a:t>
            </a:r>
          </a:p>
          <a:p>
            <a:pPr>
              <a:spcBef>
                <a:spcPct val="10000"/>
              </a:spcBef>
              <a:spcAft>
                <a:spcPct val="10000"/>
              </a:spcAft>
              <a:tabLst>
                <a:tab pos="92075" algn="l"/>
                <a:tab pos="182563" algn="l"/>
              </a:tabLst>
            </a:pPr>
            <a:r>
              <a:rPr lang="en-US" sz="1000" b="1" dirty="0" err="1">
                <a:solidFill>
                  <a:schemeClr val="bg1"/>
                </a:solidFill>
                <a:latin typeface="Calibri" panose="020F0502020204030204" pitchFamily="34" charset="0"/>
                <a:ea typeface="+mj-ea"/>
                <a:cs typeface="+mj-cs"/>
              </a:rPr>
              <a:t>SKA</a:t>
            </a:r>
            <a:r>
              <a:rPr lang="en-US" sz="1000" b="1" dirty="0">
                <a:solidFill>
                  <a:schemeClr val="bg1"/>
                </a:solidFill>
                <a:latin typeface="Calibri" panose="020F0502020204030204" pitchFamily="34" charset="0"/>
                <a:ea typeface="+mj-ea"/>
                <a:cs typeface="+mj-cs"/>
              </a:rPr>
              <a:t> House, </a:t>
            </a:r>
            <a:r>
              <a:rPr lang="en-US" sz="1000" b="1" dirty="0" err="1">
                <a:solidFill>
                  <a:schemeClr val="bg1"/>
                </a:solidFill>
                <a:latin typeface="Calibri" panose="020F0502020204030204" pitchFamily="34" charset="0"/>
                <a:ea typeface="+mj-ea"/>
                <a:cs typeface="+mj-cs"/>
              </a:rPr>
              <a:t>Dedan</a:t>
            </a:r>
            <a:r>
              <a:rPr lang="en-US" sz="1000" b="1" dirty="0">
                <a:solidFill>
                  <a:schemeClr val="bg1"/>
                </a:solidFill>
                <a:latin typeface="Calibri" panose="020F0502020204030204" pitchFamily="34" charset="0"/>
                <a:ea typeface="+mj-ea"/>
                <a:cs typeface="+mj-cs"/>
              </a:rPr>
              <a:t> </a:t>
            </a:r>
            <a:r>
              <a:rPr lang="en-US" sz="1000" b="1" dirty="0" err="1">
                <a:solidFill>
                  <a:schemeClr val="bg1"/>
                </a:solidFill>
                <a:latin typeface="Calibri" panose="020F0502020204030204" pitchFamily="34" charset="0"/>
                <a:ea typeface="+mj-ea"/>
                <a:cs typeface="+mj-cs"/>
              </a:rPr>
              <a:t>Kimathi</a:t>
            </a:r>
            <a:r>
              <a:rPr lang="en-US" sz="1000" b="1" dirty="0">
                <a:solidFill>
                  <a:schemeClr val="bg1"/>
                </a:solidFill>
                <a:latin typeface="Calibri" panose="020F0502020204030204" pitchFamily="34" charset="0"/>
                <a:ea typeface="+mj-ea"/>
                <a:cs typeface="+mj-cs"/>
              </a:rPr>
              <a:t> Avenue</a:t>
            </a:r>
            <a:br>
              <a:rPr lang="en-US" sz="1000" b="1" dirty="0">
                <a:solidFill>
                  <a:schemeClr val="bg1"/>
                </a:solidFill>
                <a:latin typeface="Calibri" panose="020F0502020204030204" pitchFamily="34" charset="0"/>
                <a:ea typeface="+mj-ea"/>
                <a:cs typeface="+mj-cs"/>
              </a:rPr>
            </a:br>
            <a:r>
              <a:rPr lang="en-US" sz="1000" b="1" dirty="0">
                <a:solidFill>
                  <a:schemeClr val="bg1"/>
                </a:solidFill>
                <a:latin typeface="Calibri" panose="020F0502020204030204" pitchFamily="34" charset="0"/>
                <a:ea typeface="+mj-ea"/>
                <a:cs typeface="+mj-cs"/>
              </a:rPr>
              <a:t>PO Box 83156 – 80100, Mombasa, Kenya</a:t>
            </a:r>
            <a:br>
              <a:rPr lang="en-US" sz="1000" b="1" dirty="0">
                <a:solidFill>
                  <a:schemeClr val="bg1"/>
                </a:solidFill>
                <a:latin typeface="Calibri" panose="020F0502020204030204" pitchFamily="34" charset="0"/>
                <a:ea typeface="+mj-ea"/>
                <a:cs typeface="+mj-cs"/>
              </a:rPr>
            </a:br>
            <a:r>
              <a:rPr lang="en-US" sz="1000" b="1" dirty="0">
                <a:solidFill>
                  <a:schemeClr val="bg1"/>
                </a:solidFill>
                <a:latin typeface="Calibri" panose="020F0502020204030204" pitchFamily="34" charset="0"/>
                <a:ea typeface="+mj-ea"/>
                <a:cs typeface="+mj-cs"/>
              </a:rPr>
              <a:t>T  +254 41 2225090/6</a:t>
            </a:r>
          </a:p>
          <a:p>
            <a:pPr>
              <a:spcBef>
                <a:spcPct val="10000"/>
              </a:spcBef>
              <a:spcAft>
                <a:spcPct val="10000"/>
              </a:spcAft>
              <a:tabLst>
                <a:tab pos="92075" algn="l"/>
                <a:tab pos="182563" algn="l"/>
              </a:tabLst>
            </a:pPr>
            <a:r>
              <a:rPr lang="en-US" sz="1000" b="1" dirty="0">
                <a:solidFill>
                  <a:schemeClr val="bg1"/>
                </a:solidFill>
                <a:latin typeface="Calibri" panose="020F0502020204030204" pitchFamily="34" charset="0"/>
                <a:ea typeface="+mj-ea"/>
                <a:cs typeface="+mj-cs"/>
              </a:rPr>
              <a:t>E  mba@africalegalnetwork.com</a:t>
            </a:r>
          </a:p>
          <a:p>
            <a:pPr>
              <a:spcBef>
                <a:spcPct val="10000"/>
              </a:spcBef>
              <a:spcAft>
                <a:spcPct val="10000"/>
              </a:spcAft>
              <a:tabLst>
                <a:tab pos="92075" algn="l"/>
                <a:tab pos="182563" algn="l"/>
              </a:tabLst>
            </a:pPr>
            <a:endParaRPr lang="en-US" sz="1000" b="1" dirty="0">
              <a:solidFill>
                <a:schemeClr val="bg1"/>
              </a:solidFill>
              <a:latin typeface="Calibri" panose="020F0502020204030204" pitchFamily="34" charset="0"/>
              <a:ea typeface="+mj-ea"/>
              <a:cs typeface="+mj-cs"/>
            </a:endParaRPr>
          </a:p>
        </p:txBody>
      </p:sp>
      <p:sp>
        <p:nvSpPr>
          <p:cNvPr id="4" name="Rectangle 3"/>
          <p:cNvSpPr/>
          <p:nvPr/>
        </p:nvSpPr>
        <p:spPr>
          <a:xfrm>
            <a:off x="629444" y="990600"/>
            <a:ext cx="3505200" cy="861774"/>
          </a:xfrm>
          <a:prstGeom prst="rect">
            <a:avLst/>
          </a:prstGeom>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GB" sz="1000" b="1" dirty="0" smtClean="0">
                <a:solidFill>
                  <a:schemeClr val="bg1"/>
                </a:solidFill>
                <a:latin typeface="Calibri" pitchFamily="34" charset="0"/>
              </a:rPr>
              <a:t>Sean Massingham, Head of Knowledge Management and Performance Improvement</a:t>
            </a:r>
            <a:endParaRPr lang="en-GB" sz="1000" b="1" dirty="0">
              <a:solidFill>
                <a:schemeClr val="bg1"/>
              </a:solidFill>
              <a:latin typeface="Calibri" pitchFamily="34" charset="0"/>
            </a:endParaRPr>
          </a:p>
          <a:p>
            <a:pPr>
              <a:defRPr/>
            </a:pPr>
            <a:r>
              <a:rPr lang="en-GB" sz="1000" b="1" dirty="0">
                <a:solidFill>
                  <a:schemeClr val="bg1"/>
                </a:solidFill>
                <a:latin typeface="Calibri" pitchFamily="34" charset="0"/>
              </a:rPr>
              <a:t>T   +254 (0) 20 364 0  </a:t>
            </a:r>
            <a:r>
              <a:rPr lang="en-GB" sz="1000" b="1" dirty="0" smtClean="0">
                <a:solidFill>
                  <a:schemeClr val="bg1"/>
                </a:solidFill>
                <a:latin typeface="Calibri" pitchFamily="34" charset="0"/>
              </a:rPr>
              <a:t>331</a:t>
            </a:r>
            <a:endParaRPr lang="en-GB" sz="1000" b="1" dirty="0">
              <a:solidFill>
                <a:schemeClr val="bg1"/>
              </a:solidFill>
              <a:latin typeface="Calibri" pitchFamily="34" charset="0"/>
            </a:endParaRPr>
          </a:p>
          <a:p>
            <a:pPr>
              <a:defRPr/>
            </a:pPr>
            <a:r>
              <a:rPr lang="en-GB" sz="1000" b="1" dirty="0">
                <a:solidFill>
                  <a:schemeClr val="bg1"/>
                </a:solidFill>
                <a:latin typeface="Calibri" pitchFamily="34" charset="0"/>
              </a:rPr>
              <a:t>E </a:t>
            </a:r>
            <a:r>
              <a:rPr lang="en-GB" sz="1000" b="1" dirty="0" smtClean="0">
                <a:solidFill>
                  <a:schemeClr val="bg1"/>
                </a:solidFill>
                <a:latin typeface="Calibri" pitchFamily="34" charset="0"/>
              </a:rPr>
              <a:t>mst@africalegalnetwork.com</a:t>
            </a:r>
            <a:endParaRPr lang="en-GB" sz="1000" b="1" dirty="0">
              <a:solidFill>
                <a:schemeClr val="bg1"/>
              </a:solidFill>
              <a:latin typeface="Calibri" pitchFamily="34" charset="0"/>
            </a:endParaRPr>
          </a:p>
          <a:p>
            <a:pPr>
              <a:defRPr/>
            </a:pPr>
            <a:endParaRPr lang="en-GB" sz="1000" b="1" dirty="0">
              <a:solidFill>
                <a:schemeClr val="bg1"/>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04800" y="1600200"/>
            <a:ext cx="8378952" cy="4495800"/>
          </a:xfrm>
        </p:spPr>
        <p:txBody>
          <a:bodyPr/>
          <a:lstStyle/>
          <a:p>
            <a:pPr algn="just">
              <a:lnSpc>
                <a:spcPct val="150000"/>
              </a:lnSpc>
              <a:buClr>
                <a:srgbClr val="AE132D"/>
              </a:buClr>
            </a:pPr>
            <a:r>
              <a:rPr lang="en-US" sz="1800" dirty="0">
                <a:solidFill>
                  <a:srgbClr val="505050"/>
                </a:solidFill>
              </a:rPr>
              <a:t>A&amp;K is generally considered the leading corporate law firm in Kenya, and is the largest full-service corporate law firm in East Africa with close to 100 lawyers.  A&amp;K has developed specialist expertise in several practice areas, including corporate and commercial law, mergers and acquisitions, private equity, energy, infrastructure, project finance, real estate, competition, capital markets, banking and finance, intellectual property, tax and dispute resolution.</a:t>
            </a:r>
          </a:p>
          <a:p>
            <a:pPr algn="just">
              <a:lnSpc>
                <a:spcPct val="150000"/>
              </a:lnSpc>
              <a:buClr>
                <a:srgbClr val="AE132D"/>
              </a:buClr>
            </a:pPr>
            <a:r>
              <a:rPr lang="en-US" sz="1800" dirty="0">
                <a:solidFill>
                  <a:srgbClr val="505050"/>
                </a:solidFill>
              </a:rPr>
              <a:t>A&amp;K operates Africa-wide, handling deals in several countries across Africa, both in its own capacity and in collaboration with ALN firms across the continent.</a:t>
            </a:r>
          </a:p>
          <a:p>
            <a:pPr algn="just">
              <a:lnSpc>
                <a:spcPct val="150000"/>
              </a:lnSpc>
              <a:buClr>
                <a:srgbClr val="AE132D"/>
              </a:buClr>
            </a:pPr>
            <a:r>
              <a:rPr lang="en-US" sz="1800" dirty="0">
                <a:solidFill>
                  <a:srgbClr val="505050"/>
                </a:solidFill>
              </a:rPr>
              <a:t>A&amp;K has offices in both Nairobi and Mombasa, Kenya’s two main commercial </a:t>
            </a:r>
            <a:r>
              <a:rPr lang="en-US" sz="1800" dirty="0" smtClean="0">
                <a:solidFill>
                  <a:srgbClr val="505050"/>
                </a:solidFill>
              </a:rPr>
              <a:t>centers, </a:t>
            </a:r>
            <a:r>
              <a:rPr lang="en-US" sz="1800" dirty="0">
                <a:solidFill>
                  <a:srgbClr val="505050"/>
                </a:solidFill>
              </a:rPr>
              <a:t>providing a broad range of legal services in both.</a:t>
            </a:r>
          </a:p>
          <a:p>
            <a:endParaRPr lang="en-US" sz="1800" dirty="0">
              <a:solidFill>
                <a:srgbClr val="505050"/>
              </a:solidFill>
            </a:endParaRPr>
          </a:p>
          <a:p>
            <a:endParaRPr lang="en-GB" sz="1800" dirty="0"/>
          </a:p>
        </p:txBody>
      </p:sp>
      <p:sp>
        <p:nvSpPr>
          <p:cNvPr id="3" name="Title 2"/>
          <p:cNvSpPr>
            <a:spLocks noGrp="1"/>
          </p:cNvSpPr>
          <p:nvPr>
            <p:ph type="title"/>
          </p:nvPr>
        </p:nvSpPr>
        <p:spPr/>
        <p:txBody>
          <a:bodyPr/>
          <a:lstStyle/>
          <a:p>
            <a:r>
              <a:rPr lang="en-GB" dirty="0" smtClean="0"/>
              <a:t>A&amp;K</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4</a:t>
            </a:fld>
            <a:endParaRPr lang="en-US" dirty="0"/>
          </a:p>
        </p:txBody>
      </p:sp>
    </p:spTree>
    <p:extLst>
      <p:ext uri="{BB962C8B-B14F-4D97-AF65-F5344CB8AC3E}">
        <p14:creationId xmlns:p14="http://schemas.microsoft.com/office/powerpoint/2010/main" val="265960384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9112" r="12007"/>
          <a:stretch/>
        </p:blipFill>
        <p:spPr>
          <a:xfrm>
            <a:off x="26582" y="1524000"/>
            <a:ext cx="2869018" cy="4217559"/>
          </a:xfrm>
        </p:spPr>
      </p:pic>
      <p:sp>
        <p:nvSpPr>
          <p:cNvPr id="3" name="Title 2"/>
          <p:cNvSpPr>
            <a:spLocks noGrp="1"/>
          </p:cNvSpPr>
          <p:nvPr>
            <p:ph type="title"/>
          </p:nvPr>
        </p:nvSpPr>
        <p:spPr/>
        <p:txBody>
          <a:bodyPr/>
          <a:lstStyle/>
          <a:p>
            <a:r>
              <a:rPr lang="en-GB" dirty="0" smtClean="0"/>
              <a:t>A&amp;K Employment Experts</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5</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504" r="10402"/>
          <a:stretch/>
        </p:blipFill>
        <p:spPr>
          <a:xfrm>
            <a:off x="3200401" y="1600200"/>
            <a:ext cx="2971800" cy="41148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8556" r="10460"/>
          <a:stretch/>
        </p:blipFill>
        <p:spPr>
          <a:xfrm>
            <a:off x="6248400" y="1600200"/>
            <a:ext cx="2731236" cy="4114800"/>
          </a:xfrm>
          <a:prstGeom prst="rect">
            <a:avLst/>
          </a:prstGeom>
        </p:spPr>
      </p:pic>
      <p:sp>
        <p:nvSpPr>
          <p:cNvPr id="8" name="TextBox 7"/>
          <p:cNvSpPr txBox="1"/>
          <p:nvPr/>
        </p:nvSpPr>
        <p:spPr>
          <a:xfrm>
            <a:off x="76200" y="5867400"/>
            <a:ext cx="2819400" cy="646331"/>
          </a:xfrm>
          <a:prstGeom prst="rect">
            <a:avLst/>
          </a:prstGeom>
          <a:noFill/>
        </p:spPr>
        <p:txBody>
          <a:bodyPr wrap="square" rtlCol="0">
            <a:spAutoFit/>
          </a:bodyPr>
          <a:lstStyle/>
          <a:p>
            <a:r>
              <a:rPr lang="en-GB" dirty="0">
                <a:solidFill>
                  <a:srgbClr val="505050"/>
                </a:solidFill>
                <a:latin typeface="+mn-lt"/>
                <a:ea typeface="+mn-ea"/>
              </a:rPr>
              <a:t>Faith Macharia – </a:t>
            </a:r>
            <a:r>
              <a:rPr lang="en-GB" dirty="0" err="1">
                <a:solidFill>
                  <a:srgbClr val="505050"/>
                </a:solidFill>
                <a:latin typeface="+mn-lt"/>
                <a:ea typeface="+mn-ea"/>
              </a:rPr>
              <a:t>Okaalo</a:t>
            </a:r>
            <a:r>
              <a:rPr lang="en-GB" dirty="0">
                <a:solidFill>
                  <a:srgbClr val="505050"/>
                </a:solidFill>
                <a:latin typeface="+mn-lt"/>
                <a:ea typeface="+mn-ea"/>
              </a:rPr>
              <a:t> </a:t>
            </a:r>
          </a:p>
          <a:p>
            <a:r>
              <a:rPr lang="en-GB" b="1" dirty="0">
                <a:solidFill>
                  <a:srgbClr val="505050"/>
                </a:solidFill>
                <a:latin typeface="+mn-lt"/>
                <a:ea typeface="+mn-ea"/>
              </a:rPr>
              <a:t>Senior Associate</a:t>
            </a:r>
          </a:p>
        </p:txBody>
      </p:sp>
      <p:sp>
        <p:nvSpPr>
          <p:cNvPr id="9" name="TextBox 8"/>
          <p:cNvSpPr txBox="1"/>
          <p:nvPr/>
        </p:nvSpPr>
        <p:spPr>
          <a:xfrm>
            <a:off x="3429001" y="5867400"/>
            <a:ext cx="2514600" cy="646331"/>
          </a:xfrm>
          <a:prstGeom prst="rect">
            <a:avLst/>
          </a:prstGeom>
          <a:noFill/>
        </p:spPr>
        <p:txBody>
          <a:bodyPr wrap="square" rtlCol="0">
            <a:spAutoFit/>
          </a:bodyPr>
          <a:lstStyle/>
          <a:p>
            <a:r>
              <a:rPr lang="en-GB" dirty="0">
                <a:solidFill>
                  <a:srgbClr val="505050"/>
                </a:solidFill>
                <a:latin typeface="+mn-lt"/>
                <a:ea typeface="+mn-ea"/>
              </a:rPr>
              <a:t>Sonal Sejpal</a:t>
            </a:r>
          </a:p>
          <a:p>
            <a:r>
              <a:rPr lang="en-GB" b="1" dirty="0">
                <a:solidFill>
                  <a:srgbClr val="505050"/>
                </a:solidFill>
                <a:latin typeface="+mn-lt"/>
                <a:ea typeface="+mn-ea"/>
              </a:rPr>
              <a:t>Director</a:t>
            </a:r>
            <a:r>
              <a:rPr lang="en-GB" dirty="0">
                <a:solidFill>
                  <a:srgbClr val="505050"/>
                </a:solidFill>
                <a:latin typeface="+mn-lt"/>
                <a:ea typeface="+mn-ea"/>
              </a:rPr>
              <a:t> </a:t>
            </a:r>
          </a:p>
        </p:txBody>
      </p:sp>
      <p:sp>
        <p:nvSpPr>
          <p:cNvPr id="10" name="TextBox 9"/>
          <p:cNvSpPr txBox="1"/>
          <p:nvPr/>
        </p:nvSpPr>
        <p:spPr>
          <a:xfrm>
            <a:off x="6172201" y="5822438"/>
            <a:ext cx="2514600" cy="646331"/>
          </a:xfrm>
          <a:prstGeom prst="rect">
            <a:avLst/>
          </a:prstGeom>
          <a:noFill/>
        </p:spPr>
        <p:txBody>
          <a:bodyPr wrap="square" rtlCol="0">
            <a:spAutoFit/>
          </a:bodyPr>
          <a:lstStyle/>
          <a:p>
            <a:r>
              <a:rPr lang="en-GB" dirty="0">
                <a:solidFill>
                  <a:srgbClr val="505050"/>
                </a:solidFill>
                <a:latin typeface="+mn-lt"/>
                <a:ea typeface="+mn-ea"/>
              </a:rPr>
              <a:t>Rosa Nduati-Mutero</a:t>
            </a:r>
          </a:p>
          <a:p>
            <a:r>
              <a:rPr lang="en-GB" b="1" dirty="0">
                <a:solidFill>
                  <a:srgbClr val="505050"/>
                </a:solidFill>
                <a:latin typeface="+mn-lt"/>
                <a:ea typeface="+mn-ea"/>
              </a:rPr>
              <a:t>Partner</a:t>
            </a:r>
          </a:p>
        </p:txBody>
      </p:sp>
    </p:spTree>
    <p:extLst>
      <p:ext uri="{BB962C8B-B14F-4D97-AF65-F5344CB8AC3E}">
        <p14:creationId xmlns:p14="http://schemas.microsoft.com/office/powerpoint/2010/main" val="153352584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What? At the beginning?</a:t>
            </a:r>
          </a:p>
        </p:txBody>
      </p:sp>
      <p:sp>
        <p:nvSpPr>
          <p:cNvPr id="3" name="Title 2"/>
          <p:cNvSpPr>
            <a:spLocks noGrp="1"/>
          </p:cNvSpPr>
          <p:nvPr>
            <p:ph type="title"/>
          </p:nvPr>
        </p:nvSpPr>
        <p:spPr/>
        <p:txBody>
          <a:bodyPr/>
          <a:lstStyle/>
          <a:p>
            <a:r>
              <a:rPr lang="en-GB" dirty="0" smtClean="0"/>
              <a:t>Takeaways</a:t>
            </a:r>
            <a:endParaRPr lang="en-GB" dirty="0"/>
          </a:p>
        </p:txBody>
      </p:sp>
      <p:sp>
        <p:nvSpPr>
          <p:cNvPr id="4" name="Slide Number Placeholder 3"/>
          <p:cNvSpPr>
            <a:spLocks noGrp="1"/>
          </p:cNvSpPr>
          <p:nvPr>
            <p:ph type="sldNum" sz="quarter" idx="11"/>
          </p:nvPr>
        </p:nvSpPr>
        <p:spPr/>
        <p:txBody>
          <a:bodyPr/>
          <a:lstStyle/>
          <a:p>
            <a:pPr>
              <a:defRPr/>
            </a:pPr>
            <a:fld id="{49492C77-C093-425C-9699-0281A70760DF}" type="slidenum">
              <a:rPr lang="en-GB" smtClean="0"/>
              <a:pPr>
                <a:defRPr/>
              </a:pPr>
              <a:t>6</a:t>
            </a:fld>
            <a:endParaRPr lang="en-GB" dirty="0"/>
          </a:p>
        </p:txBody>
      </p:sp>
    </p:spTree>
    <p:extLst>
      <p:ext uri="{BB962C8B-B14F-4D97-AF65-F5344CB8AC3E}">
        <p14:creationId xmlns:p14="http://schemas.microsoft.com/office/powerpoint/2010/main" val="280855218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GB" sz="2800" dirty="0" smtClean="0"/>
              <a:t>Learning and development will only be a positive retention tool if the organisation has the rest of its employee engagement systems purring</a:t>
            </a:r>
          </a:p>
        </p:txBody>
      </p:sp>
      <p:sp>
        <p:nvSpPr>
          <p:cNvPr id="3" name="Title 2"/>
          <p:cNvSpPr>
            <a:spLocks noGrp="1"/>
          </p:cNvSpPr>
          <p:nvPr>
            <p:ph type="title"/>
          </p:nvPr>
        </p:nvSpPr>
        <p:spPr/>
        <p:txBody>
          <a:bodyPr/>
          <a:lstStyle/>
          <a:p>
            <a:r>
              <a:rPr lang="en-GB" dirty="0" smtClean="0"/>
              <a:t>Takeaway 1</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352800"/>
            <a:ext cx="4819650" cy="3209925"/>
          </a:xfrm>
          <a:prstGeom prst="rect">
            <a:avLst/>
          </a:prstGeom>
        </p:spPr>
      </p:pic>
    </p:spTree>
    <p:extLst>
      <p:ext uri="{BB962C8B-B14F-4D97-AF65-F5344CB8AC3E}">
        <p14:creationId xmlns:p14="http://schemas.microsoft.com/office/powerpoint/2010/main" val="14436756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GB" sz="2800" dirty="0"/>
              <a:t>Giving employees training and development opportunities should be given as much careful consideration as the decision about their bonus </a:t>
            </a:r>
          </a:p>
          <a:p>
            <a:endParaRPr lang="en-GB" dirty="0"/>
          </a:p>
        </p:txBody>
      </p:sp>
      <p:sp>
        <p:nvSpPr>
          <p:cNvPr id="3" name="Title 2"/>
          <p:cNvSpPr>
            <a:spLocks noGrp="1"/>
          </p:cNvSpPr>
          <p:nvPr>
            <p:ph type="title"/>
          </p:nvPr>
        </p:nvSpPr>
        <p:spPr/>
        <p:txBody>
          <a:bodyPr/>
          <a:lstStyle/>
          <a:p>
            <a:r>
              <a:rPr lang="en-GB" dirty="0" smtClean="0"/>
              <a:t>Takeaway 2</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8</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2673"/>
          <a:stretch/>
        </p:blipFill>
        <p:spPr>
          <a:xfrm>
            <a:off x="2743200" y="2895600"/>
            <a:ext cx="3168502" cy="3743475"/>
          </a:xfrm>
          <a:prstGeom prst="rect">
            <a:avLst/>
          </a:prstGeom>
        </p:spPr>
      </p:pic>
    </p:spTree>
    <p:extLst>
      <p:ext uri="{BB962C8B-B14F-4D97-AF65-F5344CB8AC3E}">
        <p14:creationId xmlns:p14="http://schemas.microsoft.com/office/powerpoint/2010/main" val="191320988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52400" y="1600200"/>
            <a:ext cx="4949952" cy="4495800"/>
          </a:xfrm>
        </p:spPr>
        <p:txBody>
          <a:bodyPr/>
          <a:lstStyle/>
          <a:p>
            <a:r>
              <a:rPr lang="en-GB" sz="2800" dirty="0"/>
              <a:t>To be successful a learning and development regime needs to:</a:t>
            </a:r>
          </a:p>
          <a:p>
            <a:pPr lvl="1"/>
            <a:r>
              <a:rPr lang="en-GB" dirty="0"/>
              <a:t>b</a:t>
            </a:r>
            <a:r>
              <a:rPr lang="en-GB" dirty="0" smtClean="0"/>
              <a:t>e a virtuous cycle of seeking input, solving problems and checking back in to determine progress  </a:t>
            </a:r>
            <a:endParaRPr lang="en-GB" dirty="0"/>
          </a:p>
          <a:p>
            <a:pPr lvl="1"/>
            <a:r>
              <a:rPr lang="en-GB" dirty="0"/>
              <a:t>make the recipients (and their supervisors) accountable for growing and changing in response to the training</a:t>
            </a:r>
          </a:p>
          <a:p>
            <a:endParaRPr lang="en-GB" dirty="0"/>
          </a:p>
        </p:txBody>
      </p:sp>
      <p:sp>
        <p:nvSpPr>
          <p:cNvPr id="3" name="Title 2"/>
          <p:cNvSpPr>
            <a:spLocks noGrp="1"/>
          </p:cNvSpPr>
          <p:nvPr>
            <p:ph type="title"/>
          </p:nvPr>
        </p:nvSpPr>
        <p:spPr/>
        <p:txBody>
          <a:bodyPr/>
          <a:lstStyle/>
          <a:p>
            <a:r>
              <a:rPr lang="en-GB" dirty="0" smtClean="0"/>
              <a:t>Takeaway 3</a:t>
            </a:r>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DEB5F740-9100-40DA-93F3-664612432928}" type="slidenum">
              <a:rPr lang="en-US" smtClean="0"/>
              <a:pPr>
                <a:defRPr/>
              </a:pPr>
              <a:t>9</a:t>
            </a:fld>
            <a:endParaRPr lang="en-US" dirty="0"/>
          </a:p>
        </p:txBody>
      </p:sp>
      <p:graphicFrame>
        <p:nvGraphicFramePr>
          <p:cNvPr id="6" name="Diagram 5"/>
          <p:cNvGraphicFramePr/>
          <p:nvPr>
            <p:extLst>
              <p:ext uri="{D42A27DB-BD31-4B8C-83A1-F6EECF244321}">
                <p14:modId xmlns:p14="http://schemas.microsoft.com/office/powerpoint/2010/main" val="3533792213"/>
              </p:ext>
            </p:extLst>
          </p:nvPr>
        </p:nvGraphicFramePr>
        <p:xfrm>
          <a:off x="3962400" y="1752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2390270"/>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rgbClr val="414B56"/>
      </a:dk1>
      <a:lt1>
        <a:sysClr val="window" lastClr="FFFFFF"/>
      </a:lt1>
      <a:dk2>
        <a:srgbClr val="747578"/>
      </a:dk2>
      <a:lt2>
        <a:srgbClr val="D4D2D0"/>
      </a:lt2>
      <a:accent1>
        <a:srgbClr val="A71930"/>
      </a:accent1>
      <a:accent2>
        <a:srgbClr val="C6C6BC"/>
      </a:accent2>
      <a:accent3>
        <a:srgbClr val="FFFFFF"/>
      </a:accent3>
      <a:accent4>
        <a:srgbClr val="58595B"/>
      </a:accent4>
      <a:accent5>
        <a:srgbClr val="9E9273"/>
      </a:accent5>
      <a:accent6>
        <a:srgbClr val="7E848D"/>
      </a:accent6>
      <a:hlink>
        <a:srgbClr val="A71930"/>
      </a:hlink>
      <a:folHlink>
        <a:srgbClr val="A7193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414B56"/>
    </a:dk1>
    <a:lt1>
      <a:sysClr val="window" lastClr="FFFFFF"/>
    </a:lt1>
    <a:dk2>
      <a:srgbClr val="747578"/>
    </a:dk2>
    <a:lt2>
      <a:srgbClr val="D4D2D0"/>
    </a:lt2>
    <a:accent1>
      <a:srgbClr val="A71930"/>
    </a:accent1>
    <a:accent2>
      <a:srgbClr val="C6C6BC"/>
    </a:accent2>
    <a:accent3>
      <a:srgbClr val="FFFFFF"/>
    </a:accent3>
    <a:accent4>
      <a:srgbClr val="58595B"/>
    </a:accent4>
    <a:accent5>
      <a:srgbClr val="9E9273"/>
    </a:accent5>
    <a:accent6>
      <a:srgbClr val="7E848D"/>
    </a:accent6>
    <a:hlink>
      <a:srgbClr val="A71930"/>
    </a:hlink>
    <a:folHlink>
      <a:srgbClr val="A71930"/>
    </a:folHlink>
  </a:clrScheme>
</a:themeOverride>
</file>

<file path=ppt/theme/themeOverride2.xml><?xml version="1.0" encoding="utf-8"?>
<a:themeOverride xmlns:a="http://schemas.openxmlformats.org/drawingml/2006/main">
  <a:clrScheme name="Custom 1">
    <a:dk1>
      <a:srgbClr val="414B56"/>
    </a:dk1>
    <a:lt1>
      <a:sysClr val="window" lastClr="FFFFFF"/>
    </a:lt1>
    <a:dk2>
      <a:srgbClr val="747578"/>
    </a:dk2>
    <a:lt2>
      <a:srgbClr val="D4D2D0"/>
    </a:lt2>
    <a:accent1>
      <a:srgbClr val="A71930"/>
    </a:accent1>
    <a:accent2>
      <a:srgbClr val="C6C6BC"/>
    </a:accent2>
    <a:accent3>
      <a:srgbClr val="FFFFFF"/>
    </a:accent3>
    <a:accent4>
      <a:srgbClr val="58595B"/>
    </a:accent4>
    <a:accent5>
      <a:srgbClr val="9E9273"/>
    </a:accent5>
    <a:accent6>
      <a:srgbClr val="7E848D"/>
    </a:accent6>
    <a:hlink>
      <a:srgbClr val="A71930"/>
    </a:hlink>
    <a:folHlink>
      <a:srgbClr val="A71930"/>
    </a:folHlink>
  </a:clrScheme>
</a:themeOverride>
</file>

<file path=ppt/theme/themeOverride3.xml><?xml version="1.0" encoding="utf-8"?>
<a:themeOverride xmlns:a="http://schemas.openxmlformats.org/drawingml/2006/main">
  <a:clrScheme name="Custom 1">
    <a:dk1>
      <a:srgbClr val="414B56"/>
    </a:dk1>
    <a:lt1>
      <a:sysClr val="window" lastClr="FFFFFF"/>
    </a:lt1>
    <a:dk2>
      <a:srgbClr val="747578"/>
    </a:dk2>
    <a:lt2>
      <a:srgbClr val="D4D2D0"/>
    </a:lt2>
    <a:accent1>
      <a:srgbClr val="A71930"/>
    </a:accent1>
    <a:accent2>
      <a:srgbClr val="C6C6BC"/>
    </a:accent2>
    <a:accent3>
      <a:srgbClr val="FFFFFF"/>
    </a:accent3>
    <a:accent4>
      <a:srgbClr val="58595B"/>
    </a:accent4>
    <a:accent5>
      <a:srgbClr val="9E9273"/>
    </a:accent5>
    <a:accent6>
      <a:srgbClr val="7E848D"/>
    </a:accent6>
    <a:hlink>
      <a:srgbClr val="A71930"/>
    </a:hlink>
    <a:folHlink>
      <a:srgbClr val="A71930"/>
    </a:folHlink>
  </a:clrScheme>
</a:themeOverride>
</file>

<file path=docProps/app.xml><?xml version="1.0" encoding="utf-8"?>
<Properties xmlns="http://schemas.openxmlformats.org/officeDocument/2006/extended-properties" xmlns:vt="http://schemas.openxmlformats.org/officeDocument/2006/docPropsVTypes">
  <Template>PF Changes - Sonal Corporate Governance Seminar-Directors duties Presentation-July 2014</Template>
  <TotalTime>3168</TotalTime>
  <Words>1122</Words>
  <Application>Microsoft Office PowerPoint</Application>
  <PresentationFormat>On-screen Show (4:3)</PresentationFormat>
  <Paragraphs>196</Paragraphs>
  <Slides>36</Slides>
  <Notes>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Median</vt:lpstr>
      <vt:lpstr>Developing Talent in the work place</vt:lpstr>
      <vt:lpstr>Agenda</vt:lpstr>
      <vt:lpstr>About A&amp;K</vt:lpstr>
      <vt:lpstr>A&amp;K</vt:lpstr>
      <vt:lpstr>A&amp;K Employment Experts</vt:lpstr>
      <vt:lpstr>Takeaways</vt:lpstr>
      <vt:lpstr>Takeaway 1</vt:lpstr>
      <vt:lpstr>Takeaway 2</vt:lpstr>
      <vt:lpstr>Takeaway 3</vt:lpstr>
      <vt:lpstr>Development &amp; Retention </vt:lpstr>
      <vt:lpstr>Ever heard anyone say this?</vt:lpstr>
      <vt:lpstr>Employee Retention</vt:lpstr>
      <vt:lpstr>Maslow's hierarchy of needs</vt:lpstr>
      <vt:lpstr>Development a destabilising force?</vt:lpstr>
      <vt:lpstr>Really?</vt:lpstr>
      <vt:lpstr>The Virtuous Training Cycle</vt:lpstr>
      <vt:lpstr>The virtuous training circle</vt:lpstr>
      <vt:lpstr>Wasted training?</vt:lpstr>
      <vt:lpstr>Identify the Development Needs</vt:lpstr>
      <vt:lpstr>How?</vt:lpstr>
      <vt:lpstr>Needs vs Wants</vt:lpstr>
      <vt:lpstr>Develop the plan</vt:lpstr>
      <vt:lpstr>Create a logical structure</vt:lpstr>
      <vt:lpstr>Focus on the Future</vt:lpstr>
      <vt:lpstr>Include the chain of command</vt:lpstr>
      <vt:lpstr>Involve employee’s supervisor</vt:lpstr>
      <vt:lpstr>Set Clear Expectations</vt:lpstr>
      <vt:lpstr>Train the leaders</vt:lpstr>
      <vt:lpstr>Give the person space</vt:lpstr>
      <vt:lpstr>Get them focussed</vt:lpstr>
      <vt:lpstr>Challenge them!</vt:lpstr>
      <vt:lpstr>Accountability</vt:lpstr>
      <vt:lpstr>Create an accountability process</vt:lpstr>
      <vt:lpstr>Make people care about outcomes</vt:lpstr>
      <vt:lpstr>Questions?</vt:lpstr>
      <vt:lpstr> BOTSWANA | ETHIOPIA |  KENYA | MADAGASCAR | MALAWI | MAURITIUS | MOZAMBIQUE | NIGERIA | RWANDA | SUDAN | TANZANIA | UGANDA | ZAMBIA ASSOCIATE FIRM IN SOUTH AFRICA | REGIONAL OFFICE IN UAE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LinkedIn effectively for business development</dc:title>
  <dc:creator>pf</dc:creator>
  <cp:lastModifiedBy>User1</cp:lastModifiedBy>
  <cp:revision>140</cp:revision>
  <dcterms:created xsi:type="dcterms:W3CDTF">2014-07-13T14:30:22Z</dcterms:created>
  <dcterms:modified xsi:type="dcterms:W3CDTF">2018-03-19T04:59:28Z</dcterms:modified>
</cp:coreProperties>
</file>