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 name="Google Shape;93;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3" name="Google Shape;153;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1" name="Google Shape;161;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62" name="Google Shape;162;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11</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8" name="Google Shape;168;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3" name="Google Shape;173;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9" name="Google Shape;99;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6" name="Google Shape;106;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07" name="Google Shape;107;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3</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3" name="Google Shape;113;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8" name="Google Shape;118;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3" name="Google Shape;123;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171450" marR="0" lvl="0" indent="-171450" algn="l" rtl="0">
              <a:lnSpc>
                <a:spcPct val="100000"/>
              </a:lnSpc>
              <a:spcBef>
                <a:spcPts val="0"/>
              </a:spcBef>
              <a:spcAft>
                <a:spcPts val="0"/>
              </a:spcAft>
              <a:buClr>
                <a:srgbClr val="FF0000"/>
              </a:buClr>
              <a:buSzPts val="1200"/>
              <a:buFont typeface="Arial"/>
              <a:buChar char="•"/>
            </a:pPr>
            <a:r>
              <a:rPr lang="en-US" sz="1200" b="0" i="0" u="none" strike="noStrike" cap="none">
                <a:solidFill>
                  <a:srgbClr val="FF0000"/>
                </a:solidFill>
                <a:latin typeface="Calibri"/>
                <a:ea typeface="Calibri"/>
                <a:cs typeface="Calibri"/>
                <a:sym typeface="Calibri"/>
              </a:rPr>
              <a:t>Only 25% of employees trust that their peers engage in and model the right ethical behaviors. </a:t>
            </a:r>
            <a:endParaRPr/>
          </a:p>
          <a:p>
            <a:pPr marL="171450" marR="0" lvl="0" indent="-171450" algn="l" rtl="0">
              <a:lnSpc>
                <a:spcPct val="100000"/>
              </a:lnSpc>
              <a:spcBef>
                <a:spcPts val="0"/>
              </a:spcBef>
              <a:spcAft>
                <a:spcPts val="0"/>
              </a:spcAft>
              <a:buClr>
                <a:schemeClr val="dk1"/>
              </a:buClr>
              <a:buSzPts val="1200"/>
              <a:buFont typeface="Arial"/>
              <a:buChar char="•"/>
            </a:pPr>
            <a:r>
              <a:rPr lang="en-US" sz="1200" b="0" i="0" u="none" strike="noStrike" cap="none">
                <a:solidFill>
                  <a:schemeClr val="dk1"/>
                </a:solidFill>
                <a:latin typeface="Calibri"/>
                <a:ea typeface="Calibri"/>
                <a:cs typeface="Calibri"/>
                <a:sym typeface="Calibri"/>
              </a:rPr>
              <a:t>69% of employees in strong climates report trust in their colleagues, a striking difference from the average 25% among all employees. </a:t>
            </a:r>
            <a:endParaRPr/>
          </a:p>
          <a:p>
            <a:pPr marL="171450" marR="0" lvl="0" indent="-171450" algn="l" rtl="0">
              <a:lnSpc>
                <a:spcPct val="100000"/>
              </a:lnSpc>
              <a:spcBef>
                <a:spcPts val="0"/>
              </a:spcBef>
              <a:spcAft>
                <a:spcPts val="0"/>
              </a:spcAft>
              <a:buClr>
                <a:schemeClr val="dk1"/>
              </a:buClr>
              <a:buSzPts val="1200"/>
              <a:buFont typeface="Arial"/>
              <a:buChar char="•"/>
            </a:pPr>
            <a:r>
              <a:rPr lang="en-US" sz="1200" b="0" i="0" u="none" strike="noStrike" cap="none">
                <a:solidFill>
                  <a:schemeClr val="dk1"/>
                </a:solidFill>
                <a:latin typeface="Calibri"/>
                <a:ea typeface="Calibri"/>
                <a:cs typeface="Calibri"/>
                <a:sym typeface="Calibri"/>
              </a:rPr>
              <a:t>Employees working in strong climates are also 90% less likely to observe misconduct. </a:t>
            </a:r>
            <a:endParaRPr/>
          </a:p>
          <a:p>
            <a:pPr marL="171450" marR="0" lvl="0" indent="-171450" algn="l" rtl="0">
              <a:lnSpc>
                <a:spcPct val="100000"/>
              </a:lnSpc>
              <a:spcBef>
                <a:spcPts val="0"/>
              </a:spcBef>
              <a:spcAft>
                <a:spcPts val="0"/>
              </a:spcAft>
              <a:buClr>
                <a:schemeClr val="dk1"/>
              </a:buClr>
              <a:buSzPts val="1200"/>
              <a:buFont typeface="Arial"/>
              <a:buChar char="•"/>
            </a:pPr>
            <a:r>
              <a:rPr lang="en-US" sz="1200" b="0" i="0" u="none" strike="noStrike" cap="none">
                <a:solidFill>
                  <a:schemeClr val="dk1"/>
                </a:solidFill>
                <a:latin typeface="Calibri"/>
                <a:ea typeface="Calibri"/>
                <a:cs typeface="Calibri"/>
                <a:sym typeface="Calibri"/>
              </a:rPr>
              <a:t>Almost 75% of employees work in organizations with weak climates, lessening the effect any integrity-building efforts by compliance have on the business,</a:t>
            </a:r>
            <a:endParaRPr sz="1200" b="0" i="0" u="none" strike="noStrike" cap="none">
              <a:solidFill>
                <a:srgbClr val="FF0000"/>
              </a:solidFill>
              <a:latin typeface="Calibri"/>
              <a:ea typeface="Calibri"/>
              <a:cs typeface="Calibri"/>
              <a:sym typeface="Calibri"/>
            </a:endParaRPr>
          </a:p>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24" name="Google Shape;124;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6</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0" name="Google Shape;130;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171450" marR="0" lvl="0" indent="-171450" algn="just" rtl="0">
              <a:spcBef>
                <a:spcPts val="0"/>
              </a:spcBef>
              <a:spcAft>
                <a:spcPts val="0"/>
              </a:spcAft>
              <a:buClr>
                <a:schemeClr val="dk1"/>
              </a:buClr>
              <a:buSzPts val="1200"/>
              <a:buFont typeface="Arial"/>
              <a:buChar char="•"/>
            </a:pPr>
            <a:r>
              <a:rPr lang="en-US" sz="1200" b="0" i="0" u="none" strike="noStrike" cap="none">
                <a:solidFill>
                  <a:schemeClr val="dk1"/>
                </a:solidFill>
                <a:latin typeface="Calibri"/>
                <a:ea typeface="Calibri"/>
                <a:cs typeface="Calibri"/>
                <a:sym typeface="Calibri"/>
              </a:rPr>
              <a:t>Your organization won’t have a strong climate if employees only understand how to avoid misconduct. Knowing the wrong thing to do doesn’t necessarily translate into doing the right thing. </a:t>
            </a:r>
            <a:endParaRPr/>
          </a:p>
          <a:p>
            <a:pPr marL="171450" marR="0" lvl="0" indent="-171450" algn="just" rtl="0">
              <a:spcBef>
                <a:spcPts val="0"/>
              </a:spcBef>
              <a:spcAft>
                <a:spcPts val="0"/>
              </a:spcAft>
              <a:buClr>
                <a:schemeClr val="dk1"/>
              </a:buClr>
              <a:buSzPts val="1200"/>
              <a:buFont typeface="Arial"/>
              <a:buChar char="•"/>
            </a:pPr>
            <a:r>
              <a:rPr lang="en-US" sz="1200" b="0" i="0" u="none" strike="noStrike" cap="none">
                <a:solidFill>
                  <a:schemeClr val="dk1"/>
                </a:solidFill>
                <a:latin typeface="Calibri"/>
                <a:ea typeface="Calibri"/>
                <a:cs typeface="Calibri"/>
                <a:sym typeface="Calibri"/>
              </a:rPr>
              <a:t>Managers tend to overestimate the effectiveness of compliance messages they send their teams. For example, a manager might think that by announcing an “open-door policy” that they are doing the right thing, but they fail to actually do anything positive to invite or welcome a sensitive conversation. </a:t>
            </a:r>
            <a:endParaRPr/>
          </a:p>
          <a:p>
            <a:pPr marL="171450" marR="0" lvl="0" indent="-171450" algn="just" rtl="0">
              <a:spcBef>
                <a:spcPts val="0"/>
              </a:spcBef>
              <a:spcAft>
                <a:spcPts val="0"/>
              </a:spcAft>
              <a:buClr>
                <a:schemeClr val="dk1"/>
              </a:buClr>
              <a:buSzPts val="1200"/>
              <a:buFont typeface="Arial"/>
              <a:buChar char="•"/>
            </a:pPr>
            <a:r>
              <a:rPr lang="en-US" sz="1200" b="0" i="0" u="none" strike="noStrike" cap="none">
                <a:solidFill>
                  <a:schemeClr val="dk1"/>
                </a:solidFill>
                <a:latin typeface="Calibri"/>
                <a:ea typeface="Calibri"/>
                <a:cs typeface="Calibri"/>
                <a:sym typeface="Calibri"/>
              </a:rPr>
              <a:t>Many compliance programs already acknowledge the importance of disciplining those who exhibit bad behaviors, but tend to overlook the equally important act of recognizing positive behaviors across the company. </a:t>
            </a:r>
            <a:endParaRPr/>
          </a:p>
          <a:p>
            <a:pPr marL="171450" marR="0" lvl="0" indent="-171450" algn="just" rtl="0">
              <a:spcBef>
                <a:spcPts val="0"/>
              </a:spcBef>
              <a:spcAft>
                <a:spcPts val="0"/>
              </a:spcAft>
              <a:buClr>
                <a:schemeClr val="dk1"/>
              </a:buClr>
              <a:buSzPts val="1200"/>
              <a:buFont typeface="Arial"/>
              <a:buChar char="•"/>
            </a:pPr>
            <a:r>
              <a:rPr lang="en-US" sz="1200" b="0" i="0" u="none" strike="noStrike" cap="none">
                <a:solidFill>
                  <a:schemeClr val="dk1"/>
                </a:solidFill>
                <a:latin typeface="Calibri"/>
                <a:ea typeface="Calibri"/>
                <a:cs typeface="Calibri"/>
                <a:sym typeface="Calibri"/>
              </a:rPr>
              <a:t>Create environments that enable small teams and groups of employees to engage with one another on positive ethical behaviors. Circulating stories of employees doing the right thing not only encourages them to keep up the good work, but also incentivizes others to do the same.</a:t>
            </a:r>
            <a:endParaRPr/>
          </a:p>
          <a:p>
            <a:pPr marL="171450" marR="0" lvl="0" indent="-95250" algn="l" rtl="0">
              <a:spcBef>
                <a:spcPts val="0"/>
              </a:spcBef>
              <a:spcAft>
                <a:spcPts val="0"/>
              </a:spcAft>
              <a:buClr>
                <a:schemeClr val="dk1"/>
              </a:buClr>
              <a:buSzPts val="1200"/>
              <a:buFont typeface="Arial"/>
              <a:buNone/>
            </a:pPr>
            <a:endParaRPr sz="1200" b="0" i="0" u="none" strike="noStrike" cap="none">
              <a:solidFill>
                <a:schemeClr val="dk1"/>
              </a:solidFill>
              <a:latin typeface="Calibri"/>
              <a:ea typeface="Calibri"/>
              <a:cs typeface="Calibri"/>
              <a:sym typeface="Calibri"/>
            </a:endParaRPr>
          </a:p>
        </p:txBody>
      </p:sp>
      <p:sp>
        <p:nvSpPr>
          <p:cNvPr id="131" name="Google Shape;131;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7</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8" name="Google Shape;138;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6" name="Google Shape;146;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lstStyle>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 name="Google Shape;17;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lstStyle>
            <a:lvl1pPr marR="0" lvl="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marR="0" lvl="0" algn="l" rtl="0">
              <a:lnSpc>
                <a:spcPct val="90000"/>
              </a:lnSpc>
              <a:spcBef>
                <a:spcPts val="0"/>
              </a:spcBef>
              <a:spcAft>
                <a:spcPts val="0"/>
              </a:spcAft>
              <a:buClr>
                <a:schemeClr val="dk1"/>
              </a:buClr>
              <a:buSzPts val="3200"/>
              <a:buFont typeface="Calibri"/>
              <a:buNone/>
              <a:defRPr sz="3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4" name="Google Shape;74;p11"/>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5" name="Google Shape;75;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76" name="Google Shape;7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7" name="Google Shape;7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8" name="Google Shape;7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9"/>
        <p:cNvGrpSpPr/>
        <p:nvPr/>
      </p:nvGrpSpPr>
      <p:grpSpPr>
        <a:xfrm>
          <a:off x="0" y="0"/>
          <a:ext cx="0" cy="0"/>
          <a:chOff x="0" y="0"/>
          <a:chExt cx="0" cy="0"/>
        </a:xfrm>
      </p:grpSpPr>
      <p:sp>
        <p:nvSpPr>
          <p:cNvPr id="80" name="Google Shape;8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1" name="Google Shape;81;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2" name="Google Shape;82;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3" name="Google Shape;83;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4" name="Google Shape;84;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5"/>
        <p:cNvGrpSpPr/>
        <p:nvPr/>
      </p:nvGrpSpPr>
      <p:grpSpPr>
        <a:xfrm>
          <a:off x="0" y="0"/>
          <a:ext cx="0" cy="0"/>
          <a:chOff x="0" y="0"/>
          <a:chExt cx="0" cy="0"/>
        </a:xfrm>
      </p:grpSpPr>
      <p:sp>
        <p:nvSpPr>
          <p:cNvPr id="86" name="Google Shape;86;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7" name="Google Shape;87;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8" name="Google Shape;88;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9" name="Google Shape;89;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0" name="Google Shape;90;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3" name="Google Shape;23;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4" name="Google Shape;2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5" name="Google Shape;2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6" name="Google Shape;2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ubtitle, and Content">
  <p:cSld name="Title, Subtitle, and Content">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9" name="Google Shape;29;p4"/>
          <p:cNvSpPr txBox="1">
            <a:spLocks noGrp="1"/>
          </p:cNvSpPr>
          <p:nvPr>
            <p:ph type="body" idx="1"/>
          </p:nvPr>
        </p:nvSpPr>
        <p:spPr>
          <a:xfrm>
            <a:off x="531289" y="1981200"/>
            <a:ext cx="11129420" cy="3962400"/>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0" name="Google Shape;3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1" name="Google Shape;3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2" name="Google Shape;3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33" name="Google Shape;33;p4"/>
          <p:cNvSpPr txBox="1">
            <a:spLocks noGrp="1"/>
          </p:cNvSpPr>
          <p:nvPr>
            <p:ph type="body" idx="2"/>
          </p:nvPr>
        </p:nvSpPr>
        <p:spPr>
          <a:xfrm>
            <a:off x="531952" y="1373742"/>
            <a:ext cx="11128097" cy="343299"/>
          </a:xfrm>
          <a:prstGeom prst="rect">
            <a:avLst/>
          </a:prstGeom>
          <a:noFill/>
          <a:ln>
            <a:noFill/>
          </a:ln>
        </p:spPr>
        <p:txBody>
          <a:bodyPr spcFirstLastPara="1" wrap="square" lIns="91425" tIns="45700" rIns="91425" bIns="45700" anchor="t" anchorCtr="0"/>
          <a:lstStyle>
            <a:lvl1pPr marL="457200" marR="0" lvl="0" indent="-228600" algn="l" rtl="0">
              <a:lnSpc>
                <a:spcPct val="90000"/>
              </a:lnSpc>
              <a:spcBef>
                <a:spcPts val="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4"/>
        <p:cNvGrpSpPr/>
        <p:nvPr/>
      </p:nvGrpSpPr>
      <p:grpSpPr>
        <a:xfrm>
          <a:off x="0" y="0"/>
          <a:ext cx="0" cy="0"/>
          <a:chOff x="0" y="0"/>
          <a:chExt cx="0" cy="0"/>
        </a:xfrm>
      </p:grpSpPr>
      <p:sp>
        <p:nvSpPr>
          <p:cNvPr id="35" name="Google Shape;35;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6" name="Google Shape;36;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7" name="Google Shape;37;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8"/>
        <p:cNvGrpSpPr/>
        <p:nvPr/>
      </p:nvGrpSpPr>
      <p:grpSpPr>
        <a:xfrm>
          <a:off x="0" y="0"/>
          <a:ext cx="0" cy="0"/>
          <a:chOff x="0" y="0"/>
          <a:chExt cx="0" cy="0"/>
        </a:xfrm>
      </p:grpSpPr>
      <p:sp>
        <p:nvSpPr>
          <p:cNvPr id="39" name="Google Shape;39;p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lstStyle>
            <a:lvl1pPr marR="0" lvl="0" algn="l"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0" name="Google Shape;40;p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lstStyle>
            <a:lvl1pPr marL="457200" marR="0" lvl="0" indent="-228600" algn="l" rtl="0">
              <a:lnSpc>
                <a:spcPct val="90000"/>
              </a:lnSpc>
              <a:spcBef>
                <a:spcPts val="1000"/>
              </a:spcBef>
              <a:spcAft>
                <a:spcPts val="0"/>
              </a:spcAft>
              <a:buClr>
                <a:srgbClr val="888888"/>
              </a:buClr>
              <a:buSzPts val="2400"/>
              <a:buFont typeface="Arial"/>
              <a:buNone/>
              <a:defRPr sz="2400" b="0" i="0" u="none" strike="noStrike" cap="none">
                <a:solidFill>
                  <a:srgbClr val="888888"/>
                </a:solidFill>
                <a:latin typeface="Calibri"/>
                <a:ea typeface="Calibri"/>
                <a:cs typeface="Calibri"/>
                <a:sym typeface="Calibri"/>
              </a:defRPr>
            </a:lvl1pPr>
            <a:lvl2pPr marL="914400" marR="0" lvl="1" indent="-228600" algn="l" rtl="0">
              <a:lnSpc>
                <a:spcPct val="90000"/>
              </a:lnSpc>
              <a:spcBef>
                <a:spcPts val="5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2pPr>
            <a:lvl3pPr marL="1371600" marR="0" lvl="2" indent="-228600" algn="l" rtl="0">
              <a:lnSpc>
                <a:spcPct val="90000"/>
              </a:lnSpc>
              <a:spcBef>
                <a:spcPts val="50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3pPr>
            <a:lvl4pPr marL="1828800" marR="0" lvl="3"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4pPr>
            <a:lvl5pPr marL="2286000" marR="0" lvl="4"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5pPr>
            <a:lvl6pPr marL="2743200" marR="0" lvl="5"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6pPr>
            <a:lvl7pPr marL="3200400" marR="0" lvl="6"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7pPr>
            <a:lvl8pPr marL="3657600" marR="0" lvl="7"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8pPr>
            <a:lvl9pPr marL="4114800" marR="0" lvl="8"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9pPr>
          </a:lstStyle>
          <a:p>
            <a:endParaRPr/>
          </a:p>
        </p:txBody>
      </p:sp>
      <p:sp>
        <p:nvSpPr>
          <p:cNvPr id="41" name="Google Shape;41;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2" name="Google Shape;42;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3" name="Google Shape;43;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4"/>
        <p:cNvGrpSpPr/>
        <p:nvPr/>
      </p:nvGrpSpPr>
      <p:grpSpPr>
        <a:xfrm>
          <a:off x="0" y="0"/>
          <a:ext cx="0" cy="0"/>
          <a:chOff x="0" y="0"/>
          <a:chExt cx="0" cy="0"/>
        </a:xfrm>
      </p:grpSpPr>
      <p:sp>
        <p:nvSpPr>
          <p:cNvPr id="45" name="Google Shape;45;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6" name="Google Shape;46;p7"/>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7" name="Google Shape;47;p7"/>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8" name="Google Shape;4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9" name="Google Shape;4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0" name="Google Shape;5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1"/>
        <p:cNvGrpSpPr/>
        <p:nvPr/>
      </p:nvGrpSpPr>
      <p:grpSpPr>
        <a:xfrm>
          <a:off x="0" y="0"/>
          <a:ext cx="0" cy="0"/>
          <a:chOff x="0" y="0"/>
          <a:chExt cx="0" cy="0"/>
        </a:xfrm>
      </p:grpSpPr>
      <p:sp>
        <p:nvSpPr>
          <p:cNvPr id="52" name="Google Shape;52;p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3" name="Google Shape;53;p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54" name="Google Shape;54;p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5" name="Google Shape;55;p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56" name="Google Shape;56;p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7" name="Google Shape;57;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8" name="Google Shape;58;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9" name="Google Shape;59;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0"/>
        <p:cNvGrpSpPr/>
        <p:nvPr/>
      </p:nvGrpSpPr>
      <p:grpSpPr>
        <a:xfrm>
          <a:off x="0" y="0"/>
          <a:ext cx="0" cy="0"/>
          <a:chOff x="0" y="0"/>
          <a:chExt cx="0" cy="0"/>
        </a:xfrm>
      </p:grpSpPr>
      <p:sp>
        <p:nvSpPr>
          <p:cNvPr id="61" name="Google Shape;61;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2" name="Google Shape;6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3" name="Google Shape;6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4" name="Google Shape;6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marR="0" lvl="0" algn="l" rtl="0">
              <a:lnSpc>
                <a:spcPct val="90000"/>
              </a:lnSpc>
              <a:spcBef>
                <a:spcPts val="0"/>
              </a:spcBef>
              <a:spcAft>
                <a:spcPts val="0"/>
              </a:spcAft>
              <a:buClr>
                <a:schemeClr val="dk1"/>
              </a:buClr>
              <a:buSzPts val="3200"/>
              <a:buFont typeface="Calibri"/>
              <a:buNone/>
              <a:defRPr sz="3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7" name="Google Shape;67;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lstStyle>
            <a:lvl1pPr marL="457200" marR="0" lvl="0" indent="-431800" algn="l" rtl="0">
              <a:lnSpc>
                <a:spcPct val="90000"/>
              </a:lnSpc>
              <a:spcBef>
                <a:spcPts val="100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90000"/>
              </a:lnSpc>
              <a:spcBef>
                <a:spcPts val="5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8" name="Google Shape;68;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69" name="Google Shape;6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0" name="Google Shape;7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1" name="Google Shape;7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7.jpg"/></Relationships>
</file>

<file path=ppt/slides/_rels/slide1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4"/>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p>
            <a:pPr marL="0" marR="0" lvl="0" indent="0" algn="l" rtl="0">
              <a:lnSpc>
                <a:spcPct val="90000"/>
              </a:lnSpc>
              <a:spcBef>
                <a:spcPts val="0"/>
              </a:spcBef>
              <a:spcAft>
                <a:spcPts val="0"/>
              </a:spcAft>
              <a:buClr>
                <a:schemeClr val="dk1"/>
              </a:buClr>
              <a:buSzPts val="4400"/>
              <a:buFont typeface="Calibri"/>
              <a:buNone/>
            </a:pPr>
            <a:r>
              <a:rPr lang="en-US" sz="4400" b="1" i="0" u="none" strike="noStrike" cap="none">
                <a:solidFill>
                  <a:schemeClr val="dk1"/>
                </a:solidFill>
                <a:latin typeface="Calibri"/>
                <a:ea typeface="Calibri"/>
                <a:cs typeface="Calibri"/>
                <a:sym typeface="Calibri"/>
              </a:rPr>
              <a:t>Recognizing and Rewarding employees the right way, to increase productivity in the workplace</a:t>
            </a:r>
            <a:endParaRPr sz="4400" b="0" i="0" u="none" strike="noStrike" cap="none">
              <a:solidFill>
                <a:schemeClr val="dk1"/>
              </a:solidFill>
              <a:latin typeface="Calibri"/>
              <a:ea typeface="Calibri"/>
              <a:cs typeface="Calibri"/>
              <a:sym typeface="Calibri"/>
            </a:endParaRPr>
          </a:p>
        </p:txBody>
      </p:sp>
      <p:sp>
        <p:nvSpPr>
          <p:cNvPr id="96" name="Google Shape;96;p1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2400"/>
              <a:buFont typeface="Arial"/>
              <a:buNone/>
            </a:pPr>
            <a:r>
              <a:rPr lang="en-US" sz="2400" b="0" i="0" u="none" strike="noStrike" cap="none">
                <a:solidFill>
                  <a:schemeClr val="dk1"/>
                </a:solidFill>
                <a:latin typeface="Calibri"/>
                <a:ea typeface="Calibri"/>
                <a:cs typeface="Calibri"/>
                <a:sym typeface="Calibri"/>
              </a:rPr>
              <a:t>Brighter Monday, HR Forum</a:t>
            </a:r>
            <a:endParaRPr/>
          </a:p>
          <a:p>
            <a:pPr marL="0" marR="0" lvl="0" indent="0" algn="l" rtl="0">
              <a:lnSpc>
                <a:spcPct val="90000"/>
              </a:lnSpc>
              <a:spcBef>
                <a:spcPts val="0"/>
              </a:spcBef>
              <a:spcAft>
                <a:spcPts val="0"/>
              </a:spcAft>
              <a:buClr>
                <a:schemeClr val="dk1"/>
              </a:buClr>
              <a:buSzPts val="2400"/>
              <a:buFont typeface="Arial"/>
              <a:buNone/>
            </a:pPr>
            <a:endParaRPr sz="2400" b="0" i="0" u="none" strike="noStrike" cap="none">
              <a:solidFill>
                <a:schemeClr val="dk1"/>
              </a:solidFill>
              <a:latin typeface="Calibri"/>
              <a:ea typeface="Calibri"/>
              <a:cs typeface="Calibri"/>
              <a:sym typeface="Calibri"/>
            </a:endParaRPr>
          </a:p>
          <a:p>
            <a:pPr marL="0" marR="0" lvl="0" indent="0" algn="l" rtl="0">
              <a:lnSpc>
                <a:spcPct val="90000"/>
              </a:lnSpc>
              <a:spcBef>
                <a:spcPts val="0"/>
              </a:spcBef>
              <a:spcAft>
                <a:spcPts val="0"/>
              </a:spcAft>
              <a:buClr>
                <a:schemeClr val="dk1"/>
              </a:buClr>
              <a:buSzPts val="2400"/>
              <a:buFont typeface="Arial"/>
              <a:buNone/>
            </a:pPr>
            <a:r>
              <a:rPr lang="en-US" sz="2400" b="0" i="0" u="none" strike="noStrike" cap="none">
                <a:solidFill>
                  <a:schemeClr val="dk1"/>
                </a:solidFill>
                <a:latin typeface="Calibri"/>
                <a:ea typeface="Calibri"/>
                <a:cs typeface="Calibri"/>
                <a:sym typeface="Calibri"/>
              </a:rPr>
              <a:t>Muthoni Nyoike</a:t>
            </a:r>
            <a:endParaRPr/>
          </a:p>
          <a:p>
            <a:pPr marL="0" marR="0" lvl="0" indent="0" algn="l" rtl="0">
              <a:lnSpc>
                <a:spcPct val="90000"/>
              </a:lnSpc>
              <a:spcBef>
                <a:spcPts val="0"/>
              </a:spcBef>
              <a:spcAft>
                <a:spcPts val="0"/>
              </a:spcAft>
              <a:buClr>
                <a:schemeClr val="dk1"/>
              </a:buClr>
              <a:buSzPts val="2400"/>
              <a:buFont typeface="Arial"/>
              <a:buNone/>
            </a:pPr>
            <a:r>
              <a:rPr lang="en-US" sz="2400" b="0" i="0" u="none" strike="noStrike" cap="none">
                <a:solidFill>
                  <a:schemeClr val="dk1"/>
                </a:solidFill>
                <a:latin typeface="Calibri"/>
                <a:ea typeface="Calibri"/>
                <a:cs typeface="Calibri"/>
                <a:sym typeface="Calibri"/>
              </a:rPr>
              <a:t>28</a:t>
            </a:r>
            <a:r>
              <a:rPr lang="en-US" sz="2400" b="0" i="0" u="none" strike="noStrike" cap="none" baseline="30000">
                <a:solidFill>
                  <a:schemeClr val="dk1"/>
                </a:solidFill>
                <a:latin typeface="Calibri"/>
                <a:ea typeface="Calibri"/>
                <a:cs typeface="Calibri"/>
                <a:sym typeface="Calibri"/>
              </a:rPr>
              <a:t>th</a:t>
            </a:r>
            <a:r>
              <a:rPr lang="en-US" sz="2400" b="0" i="0" u="none" strike="noStrike" cap="none">
                <a:solidFill>
                  <a:schemeClr val="dk1"/>
                </a:solidFill>
                <a:latin typeface="Calibri"/>
                <a:ea typeface="Calibri"/>
                <a:cs typeface="Calibri"/>
                <a:sym typeface="Calibri"/>
              </a:rPr>
              <a:t> September, 2018</a:t>
            </a:r>
            <a:endParaRPr sz="2400" b="0" i="0" u="none" strike="noStrike" cap="non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23"/>
          <p:cNvSpPr txBox="1">
            <a:spLocks noGrp="1"/>
          </p:cNvSpPr>
          <p:nvPr>
            <p:ph type="title"/>
          </p:nvPr>
        </p:nvSpPr>
        <p:spPr>
          <a:xfrm>
            <a:off x="531289" y="365125"/>
            <a:ext cx="1112876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4000"/>
              <a:buFont typeface="Calibri"/>
              <a:buNone/>
            </a:pPr>
            <a:r>
              <a:rPr lang="en-US" sz="4000" b="0" i="0" u="none" strike="noStrike" cap="none">
                <a:solidFill>
                  <a:schemeClr val="dk1"/>
                </a:solidFill>
                <a:latin typeface="Calibri"/>
                <a:ea typeface="Calibri"/>
                <a:cs typeface="Calibri"/>
                <a:sym typeface="Calibri"/>
              </a:rPr>
              <a:t>Compliance Rewards &amp; Recognition Cont…</a:t>
            </a:r>
            <a:endParaRPr sz="4000" b="0" i="0" u="none" strike="noStrike" cap="none">
              <a:solidFill>
                <a:schemeClr val="dk1"/>
              </a:solidFill>
              <a:latin typeface="Calibri"/>
              <a:ea typeface="Calibri"/>
              <a:cs typeface="Calibri"/>
              <a:sym typeface="Calibri"/>
            </a:endParaRPr>
          </a:p>
        </p:txBody>
      </p:sp>
      <p:sp>
        <p:nvSpPr>
          <p:cNvPr id="156" name="Google Shape;156;p23"/>
          <p:cNvSpPr txBox="1">
            <a:spLocks noGrp="1"/>
          </p:cNvSpPr>
          <p:nvPr>
            <p:ph type="body" idx="1"/>
          </p:nvPr>
        </p:nvSpPr>
        <p:spPr>
          <a:xfrm>
            <a:off x="531289" y="2018524"/>
            <a:ext cx="11129420" cy="3962400"/>
          </a:xfrm>
          <a:prstGeom prst="rect">
            <a:avLst/>
          </a:prstGeom>
          <a:noFill/>
          <a:ln>
            <a:noFill/>
          </a:ln>
        </p:spPr>
        <p:txBody>
          <a:bodyPr spcFirstLastPara="1" wrap="square" lIns="91425" tIns="45700" rIns="91425" bIns="45700" anchor="t" anchorCtr="0">
            <a:noAutofit/>
          </a:bodyPr>
          <a:lstStyle/>
          <a:p>
            <a:pPr marL="285750" marR="0" lvl="1" indent="-285750" algn="just" rtl="0">
              <a:lnSpc>
                <a:spcPct val="80000"/>
              </a:lnSpc>
              <a:spcBef>
                <a:spcPts val="0"/>
              </a:spcBef>
              <a:spcAft>
                <a:spcPts val="0"/>
              </a:spcAft>
              <a:buClr>
                <a:schemeClr val="dk1"/>
              </a:buClr>
              <a:buSzPts val="1800"/>
              <a:buFont typeface="Noto Sans Symbols"/>
              <a:buChar char="✓"/>
            </a:pPr>
            <a:r>
              <a:rPr lang="en-US" sz="1800" b="0" i="0" u="none" strike="noStrike" cap="none">
                <a:solidFill>
                  <a:schemeClr val="dk1"/>
                </a:solidFill>
                <a:latin typeface="Calibri"/>
                <a:ea typeface="Calibri"/>
                <a:cs typeface="Calibri"/>
                <a:sym typeface="Calibri"/>
              </a:rPr>
              <a:t>Eligibility for Promotions </a:t>
            </a:r>
            <a:endParaRPr sz="1800" b="0" i="0" u="none" strike="noStrike" cap="none">
              <a:solidFill>
                <a:schemeClr val="dk1"/>
              </a:solidFill>
              <a:latin typeface="Calibri"/>
              <a:ea typeface="Calibri"/>
              <a:cs typeface="Calibri"/>
              <a:sym typeface="Calibri"/>
            </a:endParaRPr>
          </a:p>
          <a:p>
            <a:pPr marL="285750" marR="0" lvl="1" indent="-171450" algn="just" rtl="0">
              <a:lnSpc>
                <a:spcPct val="80000"/>
              </a:lnSpc>
              <a:spcBef>
                <a:spcPts val="600"/>
              </a:spcBef>
              <a:spcAft>
                <a:spcPts val="0"/>
              </a:spcAft>
              <a:buClr>
                <a:schemeClr val="dk1"/>
              </a:buClr>
              <a:buSzPts val="1800"/>
              <a:buFont typeface="Noto Sans Symbols"/>
              <a:buNone/>
            </a:pPr>
            <a:endParaRPr sz="1800" b="0" i="0" u="none" strike="noStrike" cap="none">
              <a:solidFill>
                <a:schemeClr val="dk1"/>
              </a:solidFill>
              <a:latin typeface="Calibri"/>
              <a:ea typeface="Calibri"/>
              <a:cs typeface="Calibri"/>
              <a:sym typeface="Calibri"/>
            </a:endParaRPr>
          </a:p>
          <a:p>
            <a:pPr marL="285750" marR="0" lvl="1" indent="-285750" algn="just" rtl="0">
              <a:lnSpc>
                <a:spcPct val="80000"/>
              </a:lnSpc>
              <a:spcBef>
                <a:spcPts val="600"/>
              </a:spcBef>
              <a:spcAft>
                <a:spcPts val="0"/>
              </a:spcAft>
              <a:buClr>
                <a:schemeClr val="dk1"/>
              </a:buClr>
              <a:buSzPts val="1800"/>
              <a:buFont typeface="Noto Sans Symbols"/>
              <a:buChar char="✓"/>
            </a:pPr>
            <a:r>
              <a:rPr lang="en-US" sz="1800" b="0" i="0" u="none" strike="noStrike" cap="none">
                <a:solidFill>
                  <a:schemeClr val="dk1"/>
                </a:solidFill>
                <a:latin typeface="Calibri"/>
                <a:ea typeface="Calibri"/>
                <a:cs typeface="Calibri"/>
                <a:sym typeface="Calibri"/>
              </a:rPr>
              <a:t>Small Tokens of appreciation e.g. medals, trophies etc.</a:t>
            </a:r>
            <a:endParaRPr/>
          </a:p>
          <a:p>
            <a:pPr marL="285750" marR="0" lvl="1" indent="-171450" algn="just" rtl="0">
              <a:lnSpc>
                <a:spcPct val="80000"/>
              </a:lnSpc>
              <a:spcBef>
                <a:spcPts val="600"/>
              </a:spcBef>
              <a:spcAft>
                <a:spcPts val="0"/>
              </a:spcAft>
              <a:buClr>
                <a:schemeClr val="dk1"/>
              </a:buClr>
              <a:buSzPts val="1800"/>
              <a:buFont typeface="Noto Sans Symbols"/>
              <a:buNone/>
            </a:pPr>
            <a:endParaRPr sz="1800" b="0" i="0" u="none" strike="noStrike" cap="none">
              <a:solidFill>
                <a:schemeClr val="dk1"/>
              </a:solidFill>
              <a:latin typeface="Calibri"/>
              <a:ea typeface="Calibri"/>
              <a:cs typeface="Calibri"/>
              <a:sym typeface="Calibri"/>
            </a:endParaRPr>
          </a:p>
          <a:p>
            <a:pPr marL="285750" marR="0" lvl="1" indent="-285750" algn="just" rtl="0">
              <a:lnSpc>
                <a:spcPct val="80000"/>
              </a:lnSpc>
              <a:spcBef>
                <a:spcPts val="600"/>
              </a:spcBef>
              <a:spcAft>
                <a:spcPts val="0"/>
              </a:spcAft>
              <a:buClr>
                <a:schemeClr val="dk1"/>
              </a:buClr>
              <a:buSzPts val="1800"/>
              <a:buFont typeface="Noto Sans Symbols"/>
              <a:buChar char="✓"/>
            </a:pPr>
            <a:r>
              <a:rPr lang="en-US" sz="1800" b="0" i="0" u="none" strike="noStrike" cap="none">
                <a:solidFill>
                  <a:schemeClr val="dk1"/>
                </a:solidFill>
                <a:latin typeface="Calibri"/>
                <a:ea typeface="Calibri"/>
                <a:cs typeface="Calibri"/>
                <a:sym typeface="Calibri"/>
              </a:rPr>
              <a:t>Certificates / Letters of appreciation.</a:t>
            </a:r>
            <a:endParaRPr/>
          </a:p>
          <a:p>
            <a:pPr marL="285750" marR="0" lvl="1" indent="-171450" algn="just" rtl="0">
              <a:lnSpc>
                <a:spcPct val="80000"/>
              </a:lnSpc>
              <a:spcBef>
                <a:spcPts val="600"/>
              </a:spcBef>
              <a:spcAft>
                <a:spcPts val="0"/>
              </a:spcAft>
              <a:buClr>
                <a:schemeClr val="dk1"/>
              </a:buClr>
              <a:buSzPts val="1800"/>
              <a:buFont typeface="Noto Sans Symbols"/>
              <a:buNone/>
            </a:pPr>
            <a:endParaRPr sz="1800" b="0" i="0" u="none" strike="noStrike" cap="none">
              <a:solidFill>
                <a:schemeClr val="dk1"/>
              </a:solidFill>
              <a:latin typeface="Calibri"/>
              <a:ea typeface="Calibri"/>
              <a:cs typeface="Calibri"/>
              <a:sym typeface="Calibri"/>
            </a:endParaRPr>
          </a:p>
          <a:p>
            <a:pPr marL="285750" marR="0" lvl="1" indent="-285750" algn="just" rtl="0">
              <a:lnSpc>
                <a:spcPct val="80000"/>
              </a:lnSpc>
              <a:spcBef>
                <a:spcPts val="600"/>
              </a:spcBef>
              <a:spcAft>
                <a:spcPts val="0"/>
              </a:spcAft>
              <a:buClr>
                <a:schemeClr val="dk1"/>
              </a:buClr>
              <a:buSzPts val="1800"/>
              <a:buFont typeface="Noto Sans Symbols"/>
              <a:buChar char="✓"/>
            </a:pPr>
            <a:r>
              <a:rPr lang="en-US" sz="1800" b="0" i="0" u="none" strike="noStrike" cap="none">
                <a:solidFill>
                  <a:schemeClr val="dk1"/>
                </a:solidFill>
                <a:latin typeface="Calibri"/>
                <a:ea typeface="Calibri"/>
                <a:cs typeface="Calibri"/>
                <a:sym typeface="Calibri"/>
              </a:rPr>
              <a:t>Publishing stories / Shining the spotlight on Compliance Heroes.</a:t>
            </a:r>
            <a:endParaRPr/>
          </a:p>
          <a:p>
            <a:pPr marL="285750" marR="0" lvl="1" indent="-171450" algn="just" rtl="0">
              <a:lnSpc>
                <a:spcPct val="80000"/>
              </a:lnSpc>
              <a:spcBef>
                <a:spcPts val="600"/>
              </a:spcBef>
              <a:spcAft>
                <a:spcPts val="0"/>
              </a:spcAft>
              <a:buClr>
                <a:schemeClr val="dk1"/>
              </a:buClr>
              <a:buSzPts val="1800"/>
              <a:buFont typeface="Noto Sans Symbols"/>
              <a:buNone/>
            </a:pPr>
            <a:endParaRPr sz="1800" b="0" i="0" u="none" strike="noStrike" cap="none">
              <a:solidFill>
                <a:schemeClr val="dk1"/>
              </a:solidFill>
              <a:latin typeface="Calibri"/>
              <a:ea typeface="Calibri"/>
              <a:cs typeface="Calibri"/>
              <a:sym typeface="Calibri"/>
            </a:endParaRPr>
          </a:p>
          <a:p>
            <a:pPr marL="285750" marR="0" lvl="1" indent="-285750" algn="just" rtl="0">
              <a:lnSpc>
                <a:spcPct val="80000"/>
              </a:lnSpc>
              <a:spcBef>
                <a:spcPts val="600"/>
              </a:spcBef>
              <a:spcAft>
                <a:spcPts val="0"/>
              </a:spcAft>
              <a:buClr>
                <a:schemeClr val="dk1"/>
              </a:buClr>
              <a:buSzPts val="1800"/>
              <a:buFont typeface="Noto Sans Symbols"/>
              <a:buChar char="✓"/>
            </a:pPr>
            <a:r>
              <a:rPr lang="en-US" sz="1800" b="0" i="0" u="none" strike="noStrike" cap="none">
                <a:solidFill>
                  <a:schemeClr val="dk1"/>
                </a:solidFill>
                <a:latin typeface="Calibri"/>
                <a:ea typeface="Calibri"/>
                <a:cs typeface="Calibri"/>
                <a:sym typeface="Calibri"/>
              </a:rPr>
              <a:t>CEO Awards and Appreciation.</a:t>
            </a:r>
            <a:endParaRPr/>
          </a:p>
          <a:p>
            <a:pPr marL="285750" marR="0" lvl="1" indent="-171450" algn="just" rtl="0">
              <a:lnSpc>
                <a:spcPct val="80000"/>
              </a:lnSpc>
              <a:spcBef>
                <a:spcPts val="600"/>
              </a:spcBef>
              <a:spcAft>
                <a:spcPts val="0"/>
              </a:spcAft>
              <a:buClr>
                <a:schemeClr val="dk1"/>
              </a:buClr>
              <a:buSzPts val="1800"/>
              <a:buFont typeface="Noto Sans Symbols"/>
              <a:buNone/>
            </a:pPr>
            <a:endParaRPr sz="1800" b="0" i="0" u="none" strike="noStrike" cap="none">
              <a:solidFill>
                <a:schemeClr val="dk1"/>
              </a:solidFill>
              <a:latin typeface="Calibri"/>
              <a:ea typeface="Calibri"/>
              <a:cs typeface="Calibri"/>
              <a:sym typeface="Calibri"/>
            </a:endParaRPr>
          </a:p>
          <a:p>
            <a:pPr marL="285750" marR="0" lvl="1" indent="-285750" algn="just" rtl="0">
              <a:lnSpc>
                <a:spcPct val="80000"/>
              </a:lnSpc>
              <a:spcBef>
                <a:spcPts val="600"/>
              </a:spcBef>
              <a:spcAft>
                <a:spcPts val="0"/>
              </a:spcAft>
              <a:buClr>
                <a:schemeClr val="dk1"/>
              </a:buClr>
              <a:buSzPts val="1800"/>
              <a:buFont typeface="Noto Sans Symbols"/>
              <a:buChar char="✓"/>
            </a:pPr>
            <a:r>
              <a:rPr lang="en-US" sz="1800" b="0" i="0" u="none" strike="noStrike" cap="none">
                <a:solidFill>
                  <a:schemeClr val="dk1"/>
                </a:solidFill>
                <a:latin typeface="Calibri"/>
                <a:ea typeface="Calibri"/>
                <a:cs typeface="Calibri"/>
                <a:sym typeface="Calibri"/>
              </a:rPr>
              <a:t>Lunch / Dinner vouchers </a:t>
            </a:r>
            <a:endParaRPr sz="1800" b="0" i="0" u="none" strike="noStrike" cap="none">
              <a:solidFill>
                <a:schemeClr val="dk1"/>
              </a:solidFill>
              <a:latin typeface="Calibri"/>
              <a:ea typeface="Calibri"/>
              <a:cs typeface="Calibri"/>
              <a:sym typeface="Calibri"/>
            </a:endParaRPr>
          </a:p>
          <a:p>
            <a:pPr marL="285750" marR="0" lvl="1" indent="-171450" algn="just" rtl="0">
              <a:lnSpc>
                <a:spcPct val="80000"/>
              </a:lnSpc>
              <a:spcBef>
                <a:spcPts val="600"/>
              </a:spcBef>
              <a:spcAft>
                <a:spcPts val="0"/>
              </a:spcAft>
              <a:buClr>
                <a:schemeClr val="dk1"/>
              </a:buClr>
              <a:buSzPts val="1800"/>
              <a:buFont typeface="Noto Sans Symbols"/>
              <a:buNone/>
            </a:pPr>
            <a:endParaRPr sz="1800" b="0" i="0" u="none" strike="noStrike" cap="none">
              <a:solidFill>
                <a:schemeClr val="dk1"/>
              </a:solidFill>
              <a:latin typeface="Calibri"/>
              <a:ea typeface="Calibri"/>
              <a:cs typeface="Calibri"/>
              <a:sym typeface="Calibri"/>
            </a:endParaRPr>
          </a:p>
          <a:p>
            <a:pPr marL="285750" marR="0" lvl="1" indent="-285750" algn="just" rtl="0">
              <a:lnSpc>
                <a:spcPct val="80000"/>
              </a:lnSpc>
              <a:spcBef>
                <a:spcPts val="600"/>
              </a:spcBef>
              <a:spcAft>
                <a:spcPts val="0"/>
              </a:spcAft>
              <a:buClr>
                <a:schemeClr val="dk1"/>
              </a:buClr>
              <a:buSzPts val="1800"/>
              <a:buFont typeface="Noto Sans Symbols"/>
              <a:buChar char="✓"/>
            </a:pPr>
            <a:r>
              <a:rPr lang="en-US" sz="1800" b="0" i="0" u="none" strike="noStrike" cap="none">
                <a:solidFill>
                  <a:schemeClr val="dk1"/>
                </a:solidFill>
                <a:latin typeface="Calibri"/>
                <a:ea typeface="Calibri"/>
                <a:cs typeface="Calibri"/>
                <a:sym typeface="Calibri"/>
              </a:rPr>
              <a:t>Cash Prizes / Bonuses</a:t>
            </a:r>
            <a:endParaRPr sz="1800" b="0" i="0" u="none" strike="noStrike" cap="none">
              <a:solidFill>
                <a:schemeClr val="dk1"/>
              </a:solidFill>
              <a:latin typeface="Calibri"/>
              <a:ea typeface="Calibri"/>
              <a:cs typeface="Calibri"/>
              <a:sym typeface="Calibri"/>
            </a:endParaRPr>
          </a:p>
          <a:p>
            <a:pPr marL="228600" marR="0" lvl="0" indent="-114300" algn="just" rtl="0">
              <a:lnSpc>
                <a:spcPct val="80000"/>
              </a:lnSpc>
              <a:spcBef>
                <a:spcPts val="16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7" name="Google Shape;157;p23"/>
          <p:cNvSpPr txBox="1">
            <a:spLocks noGrp="1"/>
          </p:cNvSpPr>
          <p:nvPr>
            <p:ph type="body" idx="2"/>
          </p:nvPr>
        </p:nvSpPr>
        <p:spPr>
          <a:xfrm>
            <a:off x="531952" y="1373742"/>
            <a:ext cx="11128097" cy="343299"/>
          </a:xfrm>
          <a:prstGeom prst="rect">
            <a:avLst/>
          </a:prstGeom>
          <a:noFill/>
          <a:ln>
            <a:noFill/>
          </a:ln>
        </p:spPr>
        <p:txBody>
          <a:bodyPr spcFirstLastPara="1" wrap="square" lIns="91425" tIns="45700" rIns="91425" bIns="45700" anchor="t" anchorCtr="0">
            <a:noAutofit/>
          </a:bodyPr>
          <a:lstStyle/>
          <a:p>
            <a:pPr marL="1588" marR="0" lvl="0" indent="0" algn="l" rtl="0">
              <a:lnSpc>
                <a:spcPct val="90000"/>
              </a:lnSpc>
              <a:spcBef>
                <a:spcPts val="0"/>
              </a:spcBef>
              <a:spcAft>
                <a:spcPts val="0"/>
              </a:spcAft>
              <a:buClr>
                <a:schemeClr val="dk1"/>
              </a:buClr>
              <a:buSzPts val="2400"/>
              <a:buFont typeface="Arial"/>
              <a:buNone/>
            </a:pPr>
            <a:r>
              <a:rPr lang="en-US" sz="2400" b="1" i="0" u="none" strike="noStrike" cap="none">
                <a:solidFill>
                  <a:schemeClr val="dk1"/>
                </a:solidFill>
                <a:latin typeface="Calibri"/>
                <a:ea typeface="Calibri"/>
                <a:cs typeface="Calibri"/>
                <a:sym typeface="Calibri"/>
              </a:rPr>
              <a:t>How can we Recognize and Reward Employees</a:t>
            </a:r>
            <a:endParaRPr sz="2400" b="1" i="0" u="none" strike="noStrike" cap="none">
              <a:solidFill>
                <a:schemeClr val="dk1"/>
              </a:solidFill>
              <a:latin typeface="Calibri"/>
              <a:ea typeface="Calibri"/>
              <a:cs typeface="Calibri"/>
              <a:sym typeface="Calibri"/>
            </a:endParaRPr>
          </a:p>
        </p:txBody>
      </p:sp>
      <p:pic>
        <p:nvPicPr>
          <p:cNvPr id="158" name="Google Shape;158;p23"/>
          <p:cNvPicPr preferRelativeResize="0"/>
          <p:nvPr/>
        </p:nvPicPr>
        <p:blipFill rotWithShape="1">
          <a:blip r:embed="rId3">
            <a:alphaModFix/>
          </a:blip>
          <a:srcRect/>
          <a:stretch/>
        </p:blipFill>
        <p:spPr>
          <a:xfrm>
            <a:off x="8310111" y="4284139"/>
            <a:ext cx="3881889" cy="2573861"/>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4000"/>
              <a:buFont typeface="Calibri"/>
              <a:buNone/>
            </a:pPr>
            <a:r>
              <a:rPr lang="en-US" sz="4000" b="0" i="0" u="none" strike="noStrike" cap="none">
                <a:solidFill>
                  <a:schemeClr val="dk1"/>
                </a:solidFill>
                <a:latin typeface="Calibri"/>
                <a:ea typeface="Calibri"/>
                <a:cs typeface="Calibri"/>
                <a:sym typeface="Calibri"/>
              </a:rPr>
              <a:t>How do you implement Reward &amp; Recognition?</a:t>
            </a:r>
            <a:endParaRPr sz="4000" b="0" i="0" u="none" strike="noStrike" cap="none">
              <a:solidFill>
                <a:schemeClr val="dk1"/>
              </a:solidFill>
              <a:latin typeface="Calibri"/>
              <a:ea typeface="Calibri"/>
              <a:cs typeface="Calibri"/>
              <a:sym typeface="Calibri"/>
            </a:endParaRPr>
          </a:p>
        </p:txBody>
      </p:sp>
      <p:sp>
        <p:nvSpPr>
          <p:cNvPr id="165" name="Google Shape;165;p24"/>
          <p:cNvSpPr txBox="1">
            <a:spLocks noGrp="1"/>
          </p:cNvSpPr>
          <p:nvPr>
            <p:ph type="body" idx="1"/>
          </p:nvPr>
        </p:nvSpPr>
        <p:spPr>
          <a:xfrm>
            <a:off x="838200" y="1536376"/>
            <a:ext cx="10515600" cy="4351338"/>
          </a:xfrm>
          <a:prstGeom prst="rect">
            <a:avLst/>
          </a:prstGeom>
          <a:noFill/>
          <a:ln>
            <a:noFill/>
          </a:ln>
        </p:spPr>
        <p:txBody>
          <a:bodyPr spcFirstLastPara="1" wrap="square" lIns="91425" tIns="45700" rIns="91425" bIns="45700" anchor="t" anchorCtr="0">
            <a:noAutofit/>
          </a:bodyPr>
          <a:lstStyle/>
          <a:p>
            <a:pPr marL="285750" marR="0" lvl="1" indent="-285750" algn="just" rtl="0">
              <a:lnSpc>
                <a:spcPct val="80000"/>
              </a:lnSpc>
              <a:spcBef>
                <a:spcPts val="0"/>
              </a:spcBef>
              <a:spcAft>
                <a:spcPts val="0"/>
              </a:spcAft>
              <a:buClr>
                <a:schemeClr val="dk1"/>
              </a:buClr>
              <a:buSzPts val="1665"/>
              <a:buFont typeface="Arial"/>
              <a:buChar char="•"/>
            </a:pPr>
            <a:r>
              <a:rPr lang="en-US" sz="1665" b="0" i="0" u="none" strike="noStrike" cap="none">
                <a:solidFill>
                  <a:schemeClr val="dk1"/>
                </a:solidFill>
                <a:latin typeface="Calibri"/>
                <a:ea typeface="Calibri"/>
                <a:cs typeface="Calibri"/>
                <a:sym typeface="Calibri"/>
              </a:rPr>
              <a:t>HR &amp; Talent Management: Include Compliance questions as part of the recruitment process.</a:t>
            </a:r>
            <a:endParaRPr/>
          </a:p>
          <a:p>
            <a:pPr marL="285750" marR="0" lvl="1" indent="-180022" algn="just" rtl="0">
              <a:lnSpc>
                <a:spcPct val="80000"/>
              </a:lnSpc>
              <a:spcBef>
                <a:spcPts val="600"/>
              </a:spcBef>
              <a:spcAft>
                <a:spcPts val="0"/>
              </a:spcAft>
              <a:buClr>
                <a:schemeClr val="dk1"/>
              </a:buClr>
              <a:buSzPts val="1665"/>
              <a:buFont typeface="Arial"/>
              <a:buNone/>
            </a:pPr>
            <a:endParaRPr sz="1665" b="0" i="0" u="none" strike="noStrike" cap="none">
              <a:solidFill>
                <a:schemeClr val="dk1"/>
              </a:solidFill>
              <a:latin typeface="Calibri"/>
              <a:ea typeface="Calibri"/>
              <a:cs typeface="Calibri"/>
              <a:sym typeface="Calibri"/>
            </a:endParaRPr>
          </a:p>
          <a:p>
            <a:pPr marL="285750" marR="0" lvl="1" indent="-285750" algn="just" rtl="0">
              <a:lnSpc>
                <a:spcPct val="80000"/>
              </a:lnSpc>
              <a:spcBef>
                <a:spcPts val="600"/>
              </a:spcBef>
              <a:spcAft>
                <a:spcPts val="0"/>
              </a:spcAft>
              <a:buClr>
                <a:schemeClr val="dk1"/>
              </a:buClr>
              <a:buSzPts val="1665"/>
              <a:buFont typeface="Arial"/>
              <a:buChar char="•"/>
            </a:pPr>
            <a:r>
              <a:rPr lang="en-US" sz="1665" b="0" i="0" u="none" strike="noStrike" cap="none">
                <a:solidFill>
                  <a:schemeClr val="dk1"/>
                </a:solidFill>
                <a:latin typeface="Calibri"/>
                <a:ea typeface="Calibri"/>
                <a:cs typeface="Calibri"/>
                <a:sym typeface="Calibri"/>
              </a:rPr>
              <a:t>Include specific behaviors that promote compliance and ethics as part of the employee performance objectives and make them a part of the basis for the evaluation. </a:t>
            </a:r>
            <a:endParaRPr sz="1665" b="0" i="0" u="none" strike="noStrike" cap="none">
              <a:solidFill>
                <a:schemeClr val="dk1"/>
              </a:solidFill>
              <a:latin typeface="Calibri"/>
              <a:ea typeface="Calibri"/>
              <a:cs typeface="Calibri"/>
              <a:sym typeface="Calibri"/>
            </a:endParaRPr>
          </a:p>
          <a:p>
            <a:pPr marL="285750" marR="0" lvl="1" indent="-180022" algn="just" rtl="0">
              <a:lnSpc>
                <a:spcPct val="80000"/>
              </a:lnSpc>
              <a:spcBef>
                <a:spcPts val="600"/>
              </a:spcBef>
              <a:spcAft>
                <a:spcPts val="0"/>
              </a:spcAft>
              <a:buClr>
                <a:schemeClr val="dk1"/>
              </a:buClr>
              <a:buSzPts val="1665"/>
              <a:buFont typeface="Arial"/>
              <a:buNone/>
            </a:pPr>
            <a:endParaRPr sz="1665" b="0" i="0" u="none" strike="noStrike" cap="none">
              <a:solidFill>
                <a:schemeClr val="dk1"/>
              </a:solidFill>
              <a:latin typeface="Calibri"/>
              <a:ea typeface="Calibri"/>
              <a:cs typeface="Calibri"/>
              <a:sym typeface="Calibri"/>
            </a:endParaRPr>
          </a:p>
          <a:p>
            <a:pPr marL="285750" marR="0" lvl="1" indent="-285750" algn="just" rtl="0">
              <a:lnSpc>
                <a:spcPct val="80000"/>
              </a:lnSpc>
              <a:spcBef>
                <a:spcPts val="600"/>
              </a:spcBef>
              <a:spcAft>
                <a:spcPts val="0"/>
              </a:spcAft>
              <a:buClr>
                <a:schemeClr val="dk1"/>
              </a:buClr>
              <a:buSzPts val="1665"/>
              <a:buFont typeface="Arial"/>
              <a:buChar char="•"/>
            </a:pPr>
            <a:r>
              <a:rPr lang="en-US" sz="1665" b="0" i="0" u="none" strike="noStrike" cap="none">
                <a:solidFill>
                  <a:schemeClr val="dk1"/>
                </a:solidFill>
                <a:latin typeface="Calibri"/>
                <a:ea typeface="Calibri"/>
                <a:cs typeface="Calibri"/>
                <a:sym typeface="Calibri"/>
              </a:rPr>
              <a:t>Offer employees explicit incentives to adhere to compliance. The most effective way to communicate that ‘doing the right thing’ is a priority is to reward it explicitly. In this way, integrity, ethics and compliance are embedded in the promotion, compensation and evaluation processes. </a:t>
            </a:r>
            <a:endParaRPr sz="1665" b="0" i="0" u="none" strike="noStrike" cap="none">
              <a:solidFill>
                <a:schemeClr val="dk1"/>
              </a:solidFill>
              <a:latin typeface="Calibri"/>
              <a:ea typeface="Calibri"/>
              <a:cs typeface="Calibri"/>
              <a:sym typeface="Calibri"/>
            </a:endParaRPr>
          </a:p>
          <a:p>
            <a:pPr marL="285750" marR="0" lvl="1" indent="-180022" algn="just" rtl="0">
              <a:lnSpc>
                <a:spcPct val="80000"/>
              </a:lnSpc>
              <a:spcBef>
                <a:spcPts val="600"/>
              </a:spcBef>
              <a:spcAft>
                <a:spcPts val="0"/>
              </a:spcAft>
              <a:buClr>
                <a:schemeClr val="dk1"/>
              </a:buClr>
              <a:buSzPts val="1665"/>
              <a:buFont typeface="Arial"/>
              <a:buNone/>
            </a:pPr>
            <a:endParaRPr sz="1665" b="0" i="0" u="none" strike="noStrike" cap="none">
              <a:solidFill>
                <a:schemeClr val="dk1"/>
              </a:solidFill>
              <a:latin typeface="Calibri"/>
              <a:ea typeface="Calibri"/>
              <a:cs typeface="Calibri"/>
              <a:sym typeface="Calibri"/>
            </a:endParaRPr>
          </a:p>
          <a:p>
            <a:pPr marL="285750" marR="0" lvl="1" indent="-285750" algn="just" rtl="0">
              <a:lnSpc>
                <a:spcPct val="80000"/>
              </a:lnSpc>
              <a:spcBef>
                <a:spcPts val="600"/>
              </a:spcBef>
              <a:spcAft>
                <a:spcPts val="0"/>
              </a:spcAft>
              <a:buClr>
                <a:schemeClr val="dk1"/>
              </a:buClr>
              <a:buSzPts val="1665"/>
              <a:buFont typeface="Arial"/>
              <a:buChar char="•"/>
            </a:pPr>
            <a:r>
              <a:rPr lang="en-US" sz="1665" b="0" i="0" u="none" strike="noStrike" cap="none">
                <a:solidFill>
                  <a:schemeClr val="dk1"/>
                </a:solidFill>
                <a:latin typeface="Calibri"/>
                <a:ea typeface="Calibri"/>
                <a:cs typeface="Calibri"/>
                <a:sym typeface="Calibri"/>
              </a:rPr>
              <a:t>To be able to use compliance as a performance measure, it must be translated into an actionable and measurable concept.</a:t>
            </a:r>
            <a:endParaRPr/>
          </a:p>
          <a:p>
            <a:pPr marL="742950" marR="0" lvl="2" indent="-285750" algn="just" rtl="0">
              <a:lnSpc>
                <a:spcPct val="80000"/>
              </a:lnSpc>
              <a:spcBef>
                <a:spcPts val="600"/>
              </a:spcBef>
              <a:spcAft>
                <a:spcPts val="0"/>
              </a:spcAft>
              <a:buClr>
                <a:schemeClr val="dk1"/>
              </a:buClr>
              <a:buSzPts val="1572"/>
              <a:buFont typeface="Noto Sans Symbols"/>
              <a:buChar char="✓"/>
            </a:pPr>
            <a:r>
              <a:rPr lang="en-US" sz="1572" b="0" i="0" u="none" strike="noStrike" cap="none">
                <a:solidFill>
                  <a:schemeClr val="dk1"/>
                </a:solidFill>
                <a:latin typeface="Calibri"/>
                <a:ea typeface="Calibri"/>
                <a:cs typeface="Calibri"/>
                <a:sym typeface="Calibri"/>
              </a:rPr>
              <a:t>It must be simple (e.g. explainable, understandable).</a:t>
            </a:r>
            <a:endParaRPr/>
          </a:p>
          <a:p>
            <a:pPr marL="742950" marR="0" lvl="2" indent="-285750" algn="just" rtl="0">
              <a:lnSpc>
                <a:spcPct val="80000"/>
              </a:lnSpc>
              <a:spcBef>
                <a:spcPts val="600"/>
              </a:spcBef>
              <a:spcAft>
                <a:spcPts val="0"/>
              </a:spcAft>
              <a:buClr>
                <a:schemeClr val="dk1"/>
              </a:buClr>
              <a:buSzPts val="1572"/>
              <a:buFont typeface="Noto Sans Symbols"/>
              <a:buChar char="✓"/>
            </a:pPr>
            <a:r>
              <a:rPr lang="en-US" sz="1572" b="0" i="0" u="none" strike="noStrike" cap="none">
                <a:solidFill>
                  <a:schemeClr val="dk1"/>
                </a:solidFill>
                <a:latin typeface="Calibri"/>
                <a:ea typeface="Calibri"/>
                <a:cs typeface="Calibri"/>
                <a:sym typeface="Calibri"/>
              </a:rPr>
              <a:t>It must be genuinely aligned with the company’s values.</a:t>
            </a:r>
            <a:endParaRPr/>
          </a:p>
          <a:p>
            <a:pPr marL="285750" marR="0" lvl="1" indent="-180022" algn="just" rtl="0">
              <a:lnSpc>
                <a:spcPct val="80000"/>
              </a:lnSpc>
              <a:spcBef>
                <a:spcPts val="600"/>
              </a:spcBef>
              <a:spcAft>
                <a:spcPts val="0"/>
              </a:spcAft>
              <a:buClr>
                <a:schemeClr val="dk1"/>
              </a:buClr>
              <a:buSzPts val="1665"/>
              <a:buFont typeface="Arial"/>
              <a:buNone/>
            </a:pPr>
            <a:endParaRPr sz="1665" b="0" i="0" u="none" strike="noStrike" cap="none">
              <a:solidFill>
                <a:schemeClr val="dk1"/>
              </a:solidFill>
              <a:latin typeface="Calibri"/>
              <a:ea typeface="Calibri"/>
              <a:cs typeface="Calibri"/>
              <a:sym typeface="Calibri"/>
            </a:endParaRPr>
          </a:p>
          <a:p>
            <a:pPr marL="285750" marR="0" lvl="1" indent="-285750" algn="just" rtl="0">
              <a:lnSpc>
                <a:spcPct val="80000"/>
              </a:lnSpc>
              <a:spcBef>
                <a:spcPts val="600"/>
              </a:spcBef>
              <a:spcAft>
                <a:spcPts val="0"/>
              </a:spcAft>
              <a:buClr>
                <a:schemeClr val="dk1"/>
              </a:buClr>
              <a:buSzPts val="1665"/>
              <a:buFont typeface="Arial"/>
              <a:buChar char="•"/>
            </a:pPr>
            <a:r>
              <a:rPr lang="en-US" sz="1665" b="0" i="0" u="none" strike="noStrike" cap="none">
                <a:solidFill>
                  <a:schemeClr val="dk1"/>
                </a:solidFill>
                <a:latin typeface="Calibri"/>
                <a:ea typeface="Calibri"/>
                <a:cs typeface="Calibri"/>
                <a:sym typeface="Calibri"/>
              </a:rPr>
              <a:t>Implement penal measures e.g. claw back clauses in employment contracts and follow through.</a:t>
            </a:r>
            <a:endParaRPr/>
          </a:p>
          <a:p>
            <a:pPr marL="0" marR="0" lvl="0" indent="0" algn="just" rtl="0">
              <a:lnSpc>
                <a:spcPct val="80000"/>
              </a:lnSpc>
              <a:spcBef>
                <a:spcPts val="1600"/>
              </a:spcBef>
              <a:spcAft>
                <a:spcPts val="0"/>
              </a:spcAft>
              <a:buClr>
                <a:schemeClr val="dk1"/>
              </a:buClr>
              <a:buSzPts val="1665"/>
              <a:buFont typeface="Arial"/>
              <a:buNone/>
            </a:pPr>
            <a:endParaRPr sz="1665" b="0" i="0" u="none" strike="noStrike" cap="none">
              <a:solidFill>
                <a:schemeClr val="dk1"/>
              </a:solidFill>
              <a:latin typeface="Calibri"/>
              <a:ea typeface="Calibri"/>
              <a:cs typeface="Calibri"/>
              <a:sym typeface="Calibri"/>
            </a:endParaRPr>
          </a:p>
          <a:p>
            <a:pPr marL="228600" marR="0" lvl="0" indent="-122872" algn="just" rtl="0">
              <a:lnSpc>
                <a:spcPct val="80000"/>
              </a:lnSpc>
              <a:spcBef>
                <a:spcPts val="1000"/>
              </a:spcBef>
              <a:spcAft>
                <a:spcPts val="0"/>
              </a:spcAft>
              <a:buClr>
                <a:schemeClr val="dk1"/>
              </a:buClr>
              <a:buSzPts val="1665"/>
              <a:buFont typeface="Arial"/>
              <a:buNone/>
            </a:pPr>
            <a:endParaRPr sz="1665" b="0" i="0" u="none" strike="noStrike" cap="none">
              <a:solidFill>
                <a:schemeClr val="dk1"/>
              </a:solidFill>
              <a:latin typeface="Calibri"/>
              <a:ea typeface="Calibri"/>
              <a:cs typeface="Calibri"/>
              <a:sym typeface="Calibri"/>
            </a:endParaRPr>
          </a:p>
          <a:p>
            <a:pPr marL="228600" marR="0" lvl="0" indent="-122872" algn="just" rtl="0">
              <a:lnSpc>
                <a:spcPct val="80000"/>
              </a:lnSpc>
              <a:spcBef>
                <a:spcPts val="1000"/>
              </a:spcBef>
              <a:spcAft>
                <a:spcPts val="0"/>
              </a:spcAft>
              <a:buClr>
                <a:schemeClr val="dk1"/>
              </a:buClr>
              <a:buSzPts val="1665"/>
              <a:buFont typeface="Arial"/>
              <a:buNone/>
            </a:pPr>
            <a:endParaRPr sz="1665" b="0" i="0" u="none" strike="noStrike" cap="non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tile tx="0" ty="0" sx="100000" sy="100000" flip="none" algn="tl"/>
        </a:blipFill>
        <a:effectLst/>
      </p:bgPr>
    </p:bg>
    <p:spTree>
      <p:nvGrpSpPr>
        <p:cNvPr id="1" name="Shape 169"/>
        <p:cNvGrpSpPr/>
        <p:nvPr/>
      </p:nvGrpSpPr>
      <p:grpSpPr>
        <a:xfrm>
          <a:off x="0" y="0"/>
          <a:ext cx="0" cy="0"/>
          <a:chOff x="0" y="0"/>
          <a:chExt cx="0" cy="0"/>
        </a:xfrm>
      </p:grpSpPr>
      <p:pic>
        <p:nvPicPr>
          <p:cNvPr id="170" name="Google Shape;170;p25"/>
          <p:cNvPicPr preferRelativeResize="0"/>
          <p:nvPr/>
        </p:nvPicPr>
        <p:blipFill rotWithShape="1">
          <a:blip r:embed="rId4">
            <a:alphaModFix/>
          </a:blip>
          <a:srcRect/>
          <a:stretch/>
        </p:blipFill>
        <p:spPr>
          <a:xfrm>
            <a:off x="3195374" y="1733493"/>
            <a:ext cx="5034276" cy="3350082"/>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0"/>
                                        </p:tgtEl>
                                        <p:attrNameLst>
                                          <p:attrName>style.visibility</p:attrName>
                                        </p:attrNameLst>
                                      </p:cBhvr>
                                      <p:to>
                                        <p:strVal val="visible"/>
                                      </p:to>
                                    </p:set>
                                    <p:animEffect transition="in" filter="fade">
                                      <p:cBhvr>
                                        <p:cTn id="7" dur="2000"/>
                                        <p:tgtEl>
                                          <p:spTgt spid="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pic>
        <p:nvPicPr>
          <p:cNvPr id="175" name="Google Shape;175;p26"/>
          <p:cNvPicPr preferRelativeResize="0"/>
          <p:nvPr/>
        </p:nvPicPr>
        <p:blipFill rotWithShape="1">
          <a:blip r:embed="rId3">
            <a:alphaModFix/>
          </a:blip>
          <a:srcRect/>
          <a:stretch/>
        </p:blipFill>
        <p:spPr>
          <a:xfrm>
            <a:off x="749925" y="564840"/>
            <a:ext cx="10680079" cy="577087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75"/>
                                        </p:tgtEl>
                                        <p:attrNameLst>
                                          <p:attrName>style.visibility</p:attrName>
                                        </p:attrNameLst>
                                      </p:cBhvr>
                                      <p:to>
                                        <p:strVal val="visible"/>
                                      </p:to>
                                    </p:set>
                                    <p:anim calcmode="lin" valueType="num">
                                      <p:cBhvr additive="base">
                                        <p:cTn id="7" dur="500"/>
                                        <p:tgtEl>
                                          <p:spTgt spid="175"/>
                                        </p:tgtEl>
                                        <p:attrNameLst>
                                          <p:attrName>ppt_w</p:attrName>
                                        </p:attrNameLst>
                                      </p:cBhvr>
                                      <p:tavLst>
                                        <p:tav tm="0">
                                          <p:val>
                                            <p:strVal val="0"/>
                                          </p:val>
                                        </p:tav>
                                        <p:tav tm="100000">
                                          <p:val>
                                            <p:strVal val="#ppt_w"/>
                                          </p:val>
                                        </p:tav>
                                      </p:tavLst>
                                    </p:anim>
                                    <p:anim calcmode="lin" valueType="num">
                                      <p:cBhvr additive="base">
                                        <p:cTn id="8" dur="500"/>
                                        <p:tgtEl>
                                          <p:spTgt spid="175"/>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4000"/>
              <a:buFont typeface="Calibri"/>
              <a:buNone/>
            </a:pPr>
            <a:r>
              <a:rPr lang="en-US" sz="4000" b="0" i="0" u="none" strike="noStrike" cap="none">
                <a:solidFill>
                  <a:schemeClr val="dk1"/>
                </a:solidFill>
                <a:latin typeface="Calibri"/>
                <a:ea typeface="Calibri"/>
                <a:cs typeface="Calibri"/>
                <a:sym typeface="Calibri"/>
              </a:rPr>
              <a:t>What is compliance?</a:t>
            </a:r>
            <a:endParaRPr sz="4000" b="0" i="0" u="none" strike="noStrike" cap="none">
              <a:solidFill>
                <a:schemeClr val="dk1"/>
              </a:solidFill>
              <a:latin typeface="Calibri"/>
              <a:ea typeface="Calibri"/>
              <a:cs typeface="Calibri"/>
              <a:sym typeface="Calibri"/>
            </a:endParaRPr>
          </a:p>
        </p:txBody>
      </p:sp>
      <p:sp>
        <p:nvSpPr>
          <p:cNvPr id="102" name="Google Shape;102;p1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0" marR="0" lvl="0" indent="0" algn="just" rtl="0">
              <a:lnSpc>
                <a:spcPct val="90000"/>
              </a:lnSpc>
              <a:spcBef>
                <a:spcPts val="0"/>
              </a:spcBef>
              <a:spcAft>
                <a:spcPts val="0"/>
              </a:spcAft>
              <a:buClr>
                <a:schemeClr val="dk1"/>
              </a:buClr>
              <a:buSzPts val="2000"/>
              <a:buFont typeface="Arial"/>
              <a:buNone/>
            </a:pPr>
            <a:r>
              <a:rPr lang="en-US" sz="2000" b="0" i="0" u="none" strike="noStrike" cap="none">
                <a:solidFill>
                  <a:schemeClr val="dk1"/>
                </a:solidFill>
                <a:latin typeface="Calibri"/>
                <a:ea typeface="Calibri"/>
                <a:cs typeface="Calibri"/>
                <a:sym typeface="Calibri"/>
              </a:rPr>
              <a:t>Compliance means conforming to a rule, such as a specification, policy, standard or law. </a:t>
            </a:r>
            <a:endParaRPr sz="2000" b="0" i="0" u="none" strike="noStrike" cap="none">
              <a:solidFill>
                <a:schemeClr val="dk1"/>
              </a:solidFill>
              <a:latin typeface="Calibri"/>
              <a:ea typeface="Calibri"/>
              <a:cs typeface="Calibri"/>
              <a:sym typeface="Calibri"/>
            </a:endParaRPr>
          </a:p>
          <a:p>
            <a:pPr marL="0" marR="0" lvl="0" indent="0" algn="just" rtl="0">
              <a:lnSpc>
                <a:spcPct val="90000"/>
              </a:lnSpc>
              <a:spcBef>
                <a:spcPts val="1000"/>
              </a:spcBef>
              <a:spcAft>
                <a:spcPts val="0"/>
              </a:spcAft>
              <a:buClr>
                <a:schemeClr val="dk1"/>
              </a:buClr>
              <a:buSzPts val="2000"/>
              <a:buFont typeface="Arial"/>
              <a:buNone/>
            </a:pPr>
            <a:endParaRPr sz="2000" b="0" i="0" u="none" strike="noStrike" cap="none">
              <a:solidFill>
                <a:schemeClr val="dk1"/>
              </a:solidFill>
              <a:latin typeface="Calibri"/>
              <a:ea typeface="Calibri"/>
              <a:cs typeface="Calibri"/>
              <a:sym typeface="Calibri"/>
            </a:endParaRPr>
          </a:p>
          <a:p>
            <a:pPr marL="0" marR="0" lvl="0" indent="0" algn="just" rtl="0">
              <a:lnSpc>
                <a:spcPct val="90000"/>
              </a:lnSpc>
              <a:spcBef>
                <a:spcPts val="1000"/>
              </a:spcBef>
              <a:spcAft>
                <a:spcPts val="0"/>
              </a:spcAft>
              <a:buClr>
                <a:schemeClr val="dk1"/>
              </a:buClr>
              <a:buSzPts val="2000"/>
              <a:buFont typeface="Arial"/>
              <a:buNone/>
            </a:pPr>
            <a:r>
              <a:rPr lang="en-US" sz="2000" b="0" i="0" u="none" strike="noStrike" cap="none">
                <a:solidFill>
                  <a:schemeClr val="dk1"/>
                </a:solidFill>
                <a:latin typeface="Calibri"/>
                <a:ea typeface="Calibri"/>
                <a:cs typeface="Calibri"/>
                <a:sym typeface="Calibri"/>
              </a:rPr>
              <a:t>Regulatory compliance describes the goal that organizations aspire to achieve in their efforts to ensure that they are aware of and take steps to comply with relevant laws, policies, and regulations.</a:t>
            </a:r>
            <a:endParaRPr/>
          </a:p>
          <a:p>
            <a:pPr marL="0" marR="0" lvl="0" indent="0" algn="l" rtl="0">
              <a:lnSpc>
                <a:spcPct val="90000"/>
              </a:lnSpc>
              <a:spcBef>
                <a:spcPts val="10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90000"/>
              </a:lnSpc>
              <a:spcBef>
                <a:spcPts val="0"/>
              </a:spcBef>
              <a:spcAft>
                <a:spcPts val="0"/>
              </a:spcAft>
              <a:buClr>
                <a:schemeClr val="dk1"/>
              </a:buClr>
              <a:buSzPts val="1800"/>
              <a:buFont typeface="Arial"/>
              <a:buNone/>
            </a:pPr>
            <a:r>
              <a:rPr lang="en-US" sz="1800" b="0" i="1" u="none" strike="noStrike" cap="none">
                <a:solidFill>
                  <a:schemeClr val="dk1"/>
                </a:solidFill>
                <a:latin typeface="Calibri"/>
                <a:ea typeface="Calibri"/>
                <a:cs typeface="Calibri"/>
                <a:sym typeface="Calibri"/>
              </a:rPr>
              <a:t>~</a:t>
            </a:r>
            <a:r>
              <a:rPr lang="en-US" sz="1800" b="0" i="0" u="none" strike="noStrike" cap="none">
                <a:solidFill>
                  <a:schemeClr val="dk1"/>
                </a:solidFill>
                <a:latin typeface="Calibri"/>
                <a:ea typeface="Calibri"/>
                <a:cs typeface="Calibri"/>
                <a:sym typeface="Calibri"/>
              </a:rPr>
              <a:t> </a:t>
            </a:r>
            <a:r>
              <a:rPr lang="en-US" sz="1600" b="0" i="1" u="none" strike="noStrike" cap="none">
                <a:solidFill>
                  <a:schemeClr val="dk1"/>
                </a:solidFill>
                <a:latin typeface="Calibri"/>
                <a:ea typeface="Calibri"/>
                <a:cs typeface="Calibri"/>
                <a:sym typeface="Calibri"/>
              </a:rPr>
              <a:t>Wikipedia</a:t>
            </a:r>
            <a:endParaRPr sz="1600" b="0" i="1" u="none" strike="noStrike" cap="none">
              <a:solidFill>
                <a:schemeClr val="dk1"/>
              </a:solidFill>
              <a:latin typeface="Calibri"/>
              <a:ea typeface="Calibri"/>
              <a:cs typeface="Calibri"/>
              <a:sym typeface="Calibri"/>
            </a:endParaRPr>
          </a:p>
        </p:txBody>
      </p:sp>
      <p:pic>
        <p:nvPicPr>
          <p:cNvPr id="103" name="Google Shape;103;p15"/>
          <p:cNvPicPr preferRelativeResize="0"/>
          <p:nvPr/>
        </p:nvPicPr>
        <p:blipFill rotWithShape="1">
          <a:blip r:embed="rId3">
            <a:alphaModFix/>
          </a:blip>
          <a:srcRect/>
          <a:stretch/>
        </p:blipFill>
        <p:spPr>
          <a:xfrm>
            <a:off x="7757331" y="3922494"/>
            <a:ext cx="4411279" cy="2935506"/>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3"/>
                                        </p:tgtEl>
                                        <p:attrNameLst>
                                          <p:attrName>style.visibility</p:attrName>
                                        </p:attrNameLst>
                                      </p:cBhvr>
                                      <p:to>
                                        <p:strVal val="visible"/>
                                      </p:to>
                                    </p:set>
                                    <p:anim calcmode="lin" valueType="num">
                                      <p:cBhvr additive="base">
                                        <p:cTn id="7" dur="500"/>
                                        <p:tgtEl>
                                          <p:spTgt spid="10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4000"/>
              <a:buFont typeface="Calibri"/>
              <a:buNone/>
            </a:pPr>
            <a:r>
              <a:rPr lang="en-US" sz="4000" b="0" i="0" u="none" strike="noStrike" cap="none">
                <a:solidFill>
                  <a:schemeClr val="dk1"/>
                </a:solidFill>
                <a:latin typeface="Calibri"/>
                <a:ea typeface="Calibri"/>
                <a:cs typeface="Calibri"/>
                <a:sym typeface="Calibri"/>
              </a:rPr>
              <a:t>Why do you need a compliance program??</a:t>
            </a:r>
            <a:endParaRPr sz="4000" b="0" i="0" u="none" strike="noStrike" cap="none">
              <a:solidFill>
                <a:schemeClr val="dk1"/>
              </a:solidFill>
              <a:latin typeface="Calibri"/>
              <a:ea typeface="Calibri"/>
              <a:cs typeface="Calibri"/>
              <a:sym typeface="Calibri"/>
            </a:endParaRPr>
          </a:p>
        </p:txBody>
      </p:sp>
      <p:sp>
        <p:nvSpPr>
          <p:cNvPr id="110" name="Google Shape;110;p1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285750" marR="0" lvl="1" indent="-285750" algn="just" rtl="0">
              <a:lnSpc>
                <a:spcPct val="90000"/>
              </a:lnSpc>
              <a:spcBef>
                <a:spcPts val="0"/>
              </a:spcBef>
              <a:spcAft>
                <a:spcPts val="0"/>
              </a:spcAft>
              <a:buClr>
                <a:schemeClr val="dk1"/>
              </a:buClr>
              <a:buSzPts val="1800"/>
              <a:buFont typeface="Noto Sans Symbols"/>
              <a:buChar char="✓"/>
            </a:pPr>
            <a:r>
              <a:rPr lang="en-US" sz="1800" b="0" i="0" u="none" strike="noStrike" cap="none">
                <a:solidFill>
                  <a:schemeClr val="dk1"/>
                </a:solidFill>
                <a:latin typeface="Calibri"/>
                <a:ea typeface="Calibri"/>
                <a:cs typeface="Calibri"/>
                <a:sym typeface="Calibri"/>
              </a:rPr>
              <a:t>To prevent misconduct.</a:t>
            </a:r>
            <a:endParaRPr/>
          </a:p>
          <a:p>
            <a:pPr marL="285750" marR="0" lvl="1" indent="-171450" algn="just" rtl="0">
              <a:lnSpc>
                <a:spcPct val="90000"/>
              </a:lnSpc>
              <a:spcBef>
                <a:spcPts val="600"/>
              </a:spcBef>
              <a:spcAft>
                <a:spcPts val="0"/>
              </a:spcAft>
              <a:buClr>
                <a:schemeClr val="dk1"/>
              </a:buClr>
              <a:buSzPts val="1800"/>
              <a:buFont typeface="Noto Sans Symbols"/>
              <a:buNone/>
            </a:pPr>
            <a:endParaRPr sz="1800" b="0" i="0" u="none" strike="noStrike" cap="none">
              <a:solidFill>
                <a:schemeClr val="dk1"/>
              </a:solidFill>
              <a:latin typeface="Calibri"/>
              <a:ea typeface="Calibri"/>
              <a:cs typeface="Calibri"/>
              <a:sym typeface="Calibri"/>
            </a:endParaRPr>
          </a:p>
          <a:p>
            <a:pPr marL="285750" marR="0" lvl="1" indent="-285750" algn="just" rtl="0">
              <a:lnSpc>
                <a:spcPct val="90000"/>
              </a:lnSpc>
              <a:spcBef>
                <a:spcPts val="600"/>
              </a:spcBef>
              <a:spcAft>
                <a:spcPts val="0"/>
              </a:spcAft>
              <a:buClr>
                <a:schemeClr val="dk1"/>
              </a:buClr>
              <a:buSzPts val="1800"/>
              <a:buFont typeface="Noto Sans Symbols"/>
              <a:buChar char="✓"/>
            </a:pPr>
            <a:r>
              <a:rPr lang="en-US" sz="1800" b="0" i="0" u="none" strike="noStrike" cap="none">
                <a:solidFill>
                  <a:schemeClr val="dk1"/>
                </a:solidFill>
                <a:latin typeface="Calibri"/>
                <a:ea typeface="Calibri"/>
                <a:cs typeface="Calibri"/>
                <a:sym typeface="Calibri"/>
              </a:rPr>
              <a:t>To detect misconduct.</a:t>
            </a:r>
            <a:endParaRPr/>
          </a:p>
          <a:p>
            <a:pPr marL="285750" marR="0" lvl="1" indent="-171450" algn="just" rtl="0">
              <a:lnSpc>
                <a:spcPct val="90000"/>
              </a:lnSpc>
              <a:spcBef>
                <a:spcPts val="600"/>
              </a:spcBef>
              <a:spcAft>
                <a:spcPts val="0"/>
              </a:spcAft>
              <a:buClr>
                <a:schemeClr val="dk1"/>
              </a:buClr>
              <a:buSzPts val="1800"/>
              <a:buFont typeface="Noto Sans Symbols"/>
              <a:buNone/>
            </a:pPr>
            <a:endParaRPr sz="1800" b="0" i="0" u="none" strike="noStrike" cap="none">
              <a:solidFill>
                <a:schemeClr val="dk1"/>
              </a:solidFill>
              <a:latin typeface="Calibri"/>
              <a:ea typeface="Calibri"/>
              <a:cs typeface="Calibri"/>
              <a:sym typeface="Calibri"/>
            </a:endParaRPr>
          </a:p>
          <a:p>
            <a:pPr marL="285750" marR="0" lvl="1" indent="-285750" algn="just" rtl="0">
              <a:lnSpc>
                <a:spcPct val="90000"/>
              </a:lnSpc>
              <a:spcBef>
                <a:spcPts val="600"/>
              </a:spcBef>
              <a:spcAft>
                <a:spcPts val="0"/>
              </a:spcAft>
              <a:buClr>
                <a:schemeClr val="dk1"/>
              </a:buClr>
              <a:buSzPts val="1800"/>
              <a:buFont typeface="Noto Sans Symbols"/>
              <a:buChar char="✓"/>
            </a:pPr>
            <a:r>
              <a:rPr lang="en-US" sz="1800" b="0" i="0" u="none" strike="noStrike" cap="none">
                <a:solidFill>
                  <a:schemeClr val="dk1"/>
                </a:solidFill>
                <a:latin typeface="Calibri"/>
                <a:ea typeface="Calibri"/>
                <a:cs typeface="Calibri"/>
                <a:sym typeface="Calibri"/>
              </a:rPr>
              <a:t>To align corporate policies with laws, rules, and regulations.</a:t>
            </a:r>
            <a:endParaRPr/>
          </a:p>
          <a:p>
            <a:pPr marL="285750" marR="0" lvl="1" indent="-171450" algn="just" rtl="0">
              <a:lnSpc>
                <a:spcPct val="90000"/>
              </a:lnSpc>
              <a:spcBef>
                <a:spcPts val="600"/>
              </a:spcBef>
              <a:spcAft>
                <a:spcPts val="0"/>
              </a:spcAft>
              <a:buClr>
                <a:schemeClr val="dk1"/>
              </a:buClr>
              <a:buSzPts val="1800"/>
              <a:buFont typeface="Noto Sans Symbols"/>
              <a:buNone/>
            </a:pPr>
            <a:endParaRPr sz="1800" b="0" i="0" u="none" strike="noStrike" cap="none">
              <a:solidFill>
                <a:schemeClr val="dk1"/>
              </a:solidFill>
              <a:latin typeface="Calibri"/>
              <a:ea typeface="Calibri"/>
              <a:cs typeface="Calibri"/>
              <a:sym typeface="Calibri"/>
            </a:endParaRPr>
          </a:p>
          <a:p>
            <a:pPr marL="285750" marR="0" lvl="1" indent="-285750" algn="just" rtl="0">
              <a:lnSpc>
                <a:spcPct val="90000"/>
              </a:lnSpc>
              <a:spcBef>
                <a:spcPts val="600"/>
              </a:spcBef>
              <a:spcAft>
                <a:spcPts val="0"/>
              </a:spcAft>
              <a:buClr>
                <a:schemeClr val="dk1"/>
              </a:buClr>
              <a:buSzPts val="1800"/>
              <a:buFont typeface="Noto Sans Symbols"/>
              <a:buChar char="✓"/>
            </a:pPr>
            <a:r>
              <a:rPr lang="en-US" sz="1800" b="0" i="0" u="none" strike="noStrike" cap="none">
                <a:solidFill>
                  <a:schemeClr val="dk1"/>
                </a:solidFill>
                <a:latin typeface="Calibri"/>
                <a:ea typeface="Calibri"/>
                <a:cs typeface="Calibri"/>
                <a:sym typeface="Calibri"/>
              </a:rPr>
              <a:t>To protect the organization from risk exposure (regulatory / financial / compliance).</a:t>
            </a:r>
            <a:endParaRPr/>
          </a:p>
          <a:p>
            <a:pPr marL="285750" marR="0" lvl="1" indent="-171450" algn="just" rtl="0">
              <a:lnSpc>
                <a:spcPct val="90000"/>
              </a:lnSpc>
              <a:spcBef>
                <a:spcPts val="600"/>
              </a:spcBef>
              <a:spcAft>
                <a:spcPts val="0"/>
              </a:spcAft>
              <a:buClr>
                <a:schemeClr val="dk1"/>
              </a:buClr>
              <a:buSzPts val="1800"/>
              <a:buFont typeface="Noto Sans Symbols"/>
              <a:buNone/>
            </a:pPr>
            <a:endParaRPr sz="1800" b="0" i="0" u="none" strike="noStrike" cap="none">
              <a:solidFill>
                <a:schemeClr val="dk1"/>
              </a:solidFill>
              <a:latin typeface="Calibri"/>
              <a:ea typeface="Calibri"/>
              <a:cs typeface="Calibri"/>
              <a:sym typeface="Calibri"/>
            </a:endParaRPr>
          </a:p>
          <a:p>
            <a:pPr marL="285750" marR="0" lvl="1" indent="-285750" algn="just" rtl="0">
              <a:lnSpc>
                <a:spcPct val="90000"/>
              </a:lnSpc>
              <a:spcBef>
                <a:spcPts val="600"/>
              </a:spcBef>
              <a:spcAft>
                <a:spcPts val="0"/>
              </a:spcAft>
              <a:buClr>
                <a:schemeClr val="dk1"/>
              </a:buClr>
              <a:buSzPts val="1800"/>
              <a:buFont typeface="Noto Sans Symbols"/>
              <a:buChar char="✓"/>
            </a:pPr>
            <a:r>
              <a:rPr lang="en-US" sz="1800" b="0" i="0" u="none" strike="noStrike" cap="none">
                <a:solidFill>
                  <a:schemeClr val="dk1"/>
                </a:solidFill>
                <a:latin typeface="Calibri"/>
                <a:ea typeface="Calibri"/>
                <a:cs typeface="Calibri"/>
                <a:sym typeface="Calibri"/>
              </a:rPr>
              <a:t>To protect brand image and reputation.</a:t>
            </a:r>
            <a:endParaRPr/>
          </a:p>
          <a:p>
            <a:pPr marL="285750" marR="0" lvl="1" indent="-171450" algn="just" rtl="0">
              <a:lnSpc>
                <a:spcPct val="90000"/>
              </a:lnSpc>
              <a:spcBef>
                <a:spcPts val="600"/>
              </a:spcBef>
              <a:spcAft>
                <a:spcPts val="0"/>
              </a:spcAft>
              <a:buClr>
                <a:schemeClr val="dk1"/>
              </a:buClr>
              <a:buSzPts val="1800"/>
              <a:buFont typeface="Noto Sans Symbols"/>
              <a:buNone/>
            </a:pPr>
            <a:endParaRPr sz="1800" b="0" i="0" u="none" strike="noStrike" cap="none">
              <a:solidFill>
                <a:schemeClr val="dk1"/>
              </a:solidFill>
              <a:latin typeface="Calibri"/>
              <a:ea typeface="Calibri"/>
              <a:cs typeface="Calibri"/>
              <a:sym typeface="Calibri"/>
            </a:endParaRPr>
          </a:p>
          <a:p>
            <a:pPr marL="285750" marR="0" lvl="1" indent="-285750" algn="just" rtl="0">
              <a:lnSpc>
                <a:spcPct val="90000"/>
              </a:lnSpc>
              <a:spcBef>
                <a:spcPts val="600"/>
              </a:spcBef>
              <a:spcAft>
                <a:spcPts val="0"/>
              </a:spcAft>
              <a:buClr>
                <a:schemeClr val="dk1"/>
              </a:buClr>
              <a:buSzPts val="1800"/>
              <a:buFont typeface="Noto Sans Symbols"/>
              <a:buChar char="✓"/>
            </a:pPr>
            <a:r>
              <a:rPr lang="en-US" sz="1800" b="0" i="0" u="none" strike="noStrike" cap="none">
                <a:solidFill>
                  <a:schemeClr val="dk1"/>
                </a:solidFill>
                <a:latin typeface="Calibri"/>
                <a:ea typeface="Calibri"/>
                <a:cs typeface="Calibri"/>
                <a:sym typeface="Calibri"/>
              </a:rPr>
              <a:t>To build a sustainable business (ethical business decisions).</a:t>
            </a:r>
            <a:endParaRPr/>
          </a:p>
          <a:p>
            <a:pPr marL="228600" marR="0" lvl="0" indent="-114300" algn="l" rtl="0">
              <a:lnSpc>
                <a:spcPct val="90000"/>
              </a:lnSpc>
              <a:spcBef>
                <a:spcPts val="16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a:p>
            <a:pPr marL="228600" marR="0" lvl="0" indent="-114300" algn="l" rtl="0">
              <a:lnSpc>
                <a:spcPct val="90000"/>
              </a:lnSpc>
              <a:spcBef>
                <a:spcPts val="10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14"/>
        <p:cNvGrpSpPr/>
        <p:nvPr/>
      </p:nvGrpSpPr>
      <p:grpSpPr>
        <a:xfrm>
          <a:off x="0" y="0"/>
          <a:ext cx="0" cy="0"/>
          <a:chOff x="0" y="0"/>
          <a:chExt cx="0" cy="0"/>
        </a:xfrm>
      </p:grpSpPr>
      <p:sp>
        <p:nvSpPr>
          <p:cNvPr id="115" name="Google Shape;115;p17"/>
          <p:cNvSpPr txBox="1">
            <a:spLocks noGrp="1"/>
          </p:cNvSpPr>
          <p:nvPr>
            <p:ph type="title"/>
          </p:nvPr>
        </p:nvSpPr>
        <p:spPr>
          <a:xfrm>
            <a:off x="1069313" y="2334602"/>
            <a:ext cx="10515600" cy="1325563"/>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chemeClr val="lt1"/>
              </a:buClr>
              <a:buSzPts val="6000"/>
              <a:buFont typeface="Calibri"/>
              <a:buNone/>
            </a:pPr>
            <a:r>
              <a:rPr lang="en-US" sz="6000" b="1" i="0" u="none" strike="noStrike" cap="none">
                <a:solidFill>
                  <a:schemeClr val="lt1"/>
                </a:solidFill>
                <a:latin typeface="Calibri"/>
                <a:ea typeface="Calibri"/>
                <a:cs typeface="Calibri"/>
                <a:sym typeface="Calibri"/>
              </a:rPr>
              <a:t>So….What drives compliance?</a:t>
            </a:r>
            <a:endParaRPr sz="6000" b="1" i="0" u="none" strike="noStrike" cap="none">
              <a:solidFill>
                <a:schemeClr val="lt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5"/>
                                        </p:tgtEl>
                                        <p:attrNameLst>
                                          <p:attrName>style.visibility</p:attrName>
                                        </p:attrNameLst>
                                      </p:cBhvr>
                                      <p:to>
                                        <p:strVal val="visible"/>
                                      </p:to>
                                    </p:set>
                                    <p:animEffect transition="in" filter="fade">
                                      <p:cBhvr>
                                        <p:cTn id="7" dur="1000"/>
                                        <p:tgtEl>
                                          <p:spTgt spid="1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595959"/>
        </a:solidFill>
        <a:effectLst/>
      </p:bgPr>
    </p:bg>
    <p:spTree>
      <p:nvGrpSpPr>
        <p:cNvPr id="1" name="Shape 119"/>
        <p:cNvGrpSpPr/>
        <p:nvPr/>
      </p:nvGrpSpPr>
      <p:grpSpPr>
        <a:xfrm>
          <a:off x="0" y="0"/>
          <a:ext cx="0" cy="0"/>
          <a:chOff x="0" y="0"/>
          <a:chExt cx="0" cy="0"/>
        </a:xfrm>
      </p:grpSpPr>
      <p:pic>
        <p:nvPicPr>
          <p:cNvPr id="120" name="Google Shape;120;p18"/>
          <p:cNvPicPr preferRelativeResize="0"/>
          <p:nvPr/>
        </p:nvPicPr>
        <p:blipFill rotWithShape="1">
          <a:blip r:embed="rId3">
            <a:alphaModFix/>
          </a:blip>
          <a:srcRect/>
          <a:stretch/>
        </p:blipFill>
        <p:spPr>
          <a:xfrm>
            <a:off x="1024932" y="1757415"/>
            <a:ext cx="10058400" cy="3069291"/>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4000"/>
              <a:buFont typeface="Calibri"/>
              <a:buNone/>
            </a:pPr>
            <a:r>
              <a:rPr lang="en-US" sz="4000" b="0" i="0" u="none" strike="noStrike" cap="none">
                <a:solidFill>
                  <a:schemeClr val="dk1"/>
                </a:solidFill>
                <a:latin typeface="Calibri"/>
                <a:ea typeface="Calibri"/>
                <a:cs typeface="Calibri"/>
                <a:sym typeface="Calibri"/>
              </a:rPr>
              <a:t>How does culture influence compliance?</a:t>
            </a:r>
            <a:endParaRPr sz="4000" b="0" i="0" u="none" strike="noStrike" cap="none">
              <a:solidFill>
                <a:schemeClr val="dk1"/>
              </a:solidFill>
              <a:latin typeface="Calibri"/>
              <a:ea typeface="Calibri"/>
              <a:cs typeface="Calibri"/>
              <a:sym typeface="Calibri"/>
            </a:endParaRPr>
          </a:p>
        </p:txBody>
      </p:sp>
      <p:sp>
        <p:nvSpPr>
          <p:cNvPr id="127" name="Google Shape;127;p1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228600" marR="0" lvl="0" indent="-228600" algn="just" rtl="0">
              <a:lnSpc>
                <a:spcPct val="90000"/>
              </a:lnSpc>
              <a:spcBef>
                <a:spcPts val="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In a survey of over 2 million employees’ responses on corporate culture and misconduct, the average compliance program has improved perceptions of culture by less than 1% since the late 2000s, which translates into little decrease in observed misconduct.</a:t>
            </a:r>
            <a:endParaRPr/>
          </a:p>
          <a:p>
            <a:pPr marL="0" marR="0" lvl="0" indent="0" algn="just" rtl="0">
              <a:lnSpc>
                <a:spcPct val="90000"/>
              </a:lnSpc>
              <a:spcBef>
                <a:spcPts val="0"/>
              </a:spcBef>
              <a:spcAft>
                <a:spcPts val="0"/>
              </a:spcAft>
              <a:buClr>
                <a:schemeClr val="dk1"/>
              </a:buClr>
              <a:buSzPts val="1800"/>
              <a:buFont typeface="Arial"/>
              <a:buNone/>
            </a:pPr>
            <a:r>
              <a:rPr lang="en-US" sz="1800" b="0" i="0" u="none" strike="noStrike" cap="none">
                <a:solidFill>
                  <a:schemeClr val="dk1"/>
                </a:solidFill>
                <a:latin typeface="Calibri"/>
                <a:ea typeface="Calibri"/>
                <a:cs typeface="Calibri"/>
                <a:sym typeface="Calibri"/>
              </a:rPr>
              <a:t>	</a:t>
            </a:r>
            <a:r>
              <a:rPr lang="en-US" sz="1600" b="0" i="0" u="none" strike="noStrike" cap="none">
                <a:solidFill>
                  <a:schemeClr val="dk1"/>
                </a:solidFill>
                <a:latin typeface="Calibri"/>
                <a:ea typeface="Calibri"/>
                <a:cs typeface="Calibri"/>
                <a:sym typeface="Calibri"/>
              </a:rPr>
              <a:t>~ </a:t>
            </a:r>
            <a:r>
              <a:rPr lang="en-US" sz="1600" b="0" i="1" u="none" strike="noStrike" cap="none">
                <a:solidFill>
                  <a:schemeClr val="dk1"/>
                </a:solidFill>
                <a:latin typeface="Calibri"/>
                <a:ea typeface="Calibri"/>
                <a:cs typeface="Calibri"/>
                <a:sym typeface="Calibri"/>
              </a:rPr>
              <a:t>CEB, now Gartner.</a:t>
            </a:r>
            <a:endParaRPr/>
          </a:p>
          <a:p>
            <a:pPr marL="228600" marR="0" lvl="0" indent="-127000" algn="just" rtl="0">
              <a:lnSpc>
                <a:spcPct val="90000"/>
              </a:lnSpc>
              <a:spcBef>
                <a:spcPts val="0"/>
              </a:spcBef>
              <a:spcAft>
                <a:spcPts val="0"/>
              </a:spcAft>
              <a:buClr>
                <a:schemeClr val="dk1"/>
              </a:buClr>
              <a:buSzPts val="1600"/>
              <a:buFont typeface="Arial"/>
              <a:buNone/>
            </a:pPr>
            <a:endParaRPr sz="1600" b="0" i="1" u="none" strike="noStrike" cap="none">
              <a:solidFill>
                <a:schemeClr val="dk1"/>
              </a:solidFill>
              <a:latin typeface="Calibri"/>
              <a:ea typeface="Calibri"/>
              <a:cs typeface="Calibri"/>
              <a:sym typeface="Calibri"/>
            </a:endParaRPr>
          </a:p>
          <a:p>
            <a:pPr marL="228600" marR="0" lvl="0" indent="-228600" algn="just" rtl="0">
              <a:lnSpc>
                <a:spcPct val="90000"/>
              </a:lnSpc>
              <a:spcBef>
                <a:spcPts val="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“For most companies, efforts to improve culture start at the top with senior executives, ensuring they exemplify strong ethics in interactions and communications with their teams,”. </a:t>
            </a:r>
            <a:endParaRPr sz="1800" b="0" i="0" u="none" strike="noStrike" cap="none">
              <a:solidFill>
                <a:schemeClr val="dk1"/>
              </a:solidFill>
              <a:latin typeface="Calibri"/>
              <a:ea typeface="Calibri"/>
              <a:cs typeface="Calibri"/>
              <a:sym typeface="Calibri"/>
            </a:endParaRPr>
          </a:p>
          <a:p>
            <a:pPr marL="0" marR="0" lvl="0" indent="0" algn="just" rtl="0">
              <a:lnSpc>
                <a:spcPct val="90000"/>
              </a:lnSpc>
              <a:spcBef>
                <a:spcPts val="0"/>
              </a:spcBef>
              <a:spcAft>
                <a:spcPts val="0"/>
              </a:spcAft>
              <a:buClr>
                <a:schemeClr val="dk1"/>
              </a:buClr>
              <a:buSzPts val="1800"/>
              <a:buFont typeface="Arial"/>
              <a:buNone/>
            </a:pPr>
            <a:r>
              <a:rPr lang="en-US" sz="1800" b="0" i="1" u="none" strike="noStrike" cap="none">
                <a:solidFill>
                  <a:schemeClr val="dk1"/>
                </a:solidFill>
                <a:latin typeface="Calibri"/>
                <a:ea typeface="Calibri"/>
                <a:cs typeface="Calibri"/>
                <a:sym typeface="Calibri"/>
              </a:rPr>
              <a:t>	</a:t>
            </a:r>
            <a:r>
              <a:rPr lang="en-US" sz="1600" b="0" i="1" u="none" strike="noStrike" cap="none">
                <a:solidFill>
                  <a:schemeClr val="dk1"/>
                </a:solidFill>
                <a:latin typeface="Calibri"/>
                <a:ea typeface="Calibri"/>
                <a:cs typeface="Calibri"/>
                <a:sym typeface="Calibri"/>
              </a:rPr>
              <a:t>~ Brian Lee, legal and compliance practice leader at CEB, now Gartner.</a:t>
            </a:r>
            <a:endParaRPr/>
          </a:p>
          <a:p>
            <a:pPr marL="285750" marR="0" lvl="1" indent="-171450" algn="just" rtl="0">
              <a:lnSpc>
                <a:spcPct val="90000"/>
              </a:lnSpc>
              <a:spcBef>
                <a:spcPts val="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a:p>
            <a:pPr marL="285750" marR="0" lvl="1" indent="-285750" algn="just" rtl="0">
              <a:lnSpc>
                <a:spcPct val="90000"/>
              </a:lnSpc>
              <a:spcBef>
                <a:spcPts val="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Of the items of integrity surveyed, trust in colleagues ranks the lowest by a wide margin across all position levels — senior executives, managers, individual contributors and front-line staff. </a:t>
            </a:r>
            <a:endParaRPr sz="1800" b="0" i="0" u="none" strike="noStrike" cap="none">
              <a:solidFill>
                <a:schemeClr val="dk1"/>
              </a:solidFill>
              <a:latin typeface="Calibri"/>
              <a:ea typeface="Calibri"/>
              <a:cs typeface="Calibri"/>
              <a:sym typeface="Calibri"/>
            </a:endParaRPr>
          </a:p>
          <a:p>
            <a:pPr marL="0" marR="0" lvl="1" indent="0" algn="just" rtl="0">
              <a:lnSpc>
                <a:spcPct val="90000"/>
              </a:lnSpc>
              <a:spcBef>
                <a:spcPts val="0"/>
              </a:spcBef>
              <a:spcAft>
                <a:spcPts val="0"/>
              </a:spcAft>
              <a:buClr>
                <a:schemeClr val="dk1"/>
              </a:buClr>
              <a:buSzPts val="1800"/>
              <a:buFont typeface="Arial"/>
              <a:buNone/>
            </a:pPr>
            <a:endParaRPr sz="1800" b="0" i="0" u="none" strike="noStrike" cap="none">
              <a:solidFill>
                <a:srgbClr val="FF0000"/>
              </a:solidFill>
              <a:latin typeface="Calibri"/>
              <a:ea typeface="Calibri"/>
              <a:cs typeface="Calibri"/>
              <a:sym typeface="Calibri"/>
            </a:endParaRPr>
          </a:p>
          <a:p>
            <a:pPr marL="285750" marR="0" lvl="1" indent="-285750" algn="just" rtl="0">
              <a:lnSpc>
                <a:spcPct val="90000"/>
              </a:lnSpc>
              <a:spcBef>
                <a:spcPts val="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This is alarming given the tremendous impact people around us — peers, colleagues, bosses — have on what we think and how we behave.</a:t>
            </a:r>
            <a:endParaRPr/>
          </a:p>
          <a:p>
            <a:pPr marL="285750" marR="0" lvl="1" indent="-171450" algn="just" rtl="0">
              <a:lnSpc>
                <a:spcPct val="90000"/>
              </a:lnSpc>
              <a:spcBef>
                <a:spcPts val="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a:p>
            <a:pPr marL="285750" marR="0" lvl="1" indent="-285750" algn="just" rtl="0">
              <a:lnSpc>
                <a:spcPct val="90000"/>
              </a:lnSpc>
              <a:spcBef>
                <a:spcPts val="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The key differentiator between strong and weak corporate cultures is climate i.e. practices and procedures employees follow and the signals they receive about what behaviors are rewarded and valued. </a:t>
            </a:r>
            <a:endParaRPr sz="1800" b="0" i="0" u="none" strike="noStrike" cap="non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4000"/>
              <a:buFont typeface="Calibri"/>
              <a:buNone/>
            </a:pPr>
            <a:r>
              <a:rPr lang="en-US" sz="4000" b="0" i="0" u="none" strike="noStrike" cap="none">
                <a:solidFill>
                  <a:schemeClr val="dk1"/>
                </a:solidFill>
                <a:latin typeface="Calibri"/>
                <a:ea typeface="Calibri"/>
                <a:cs typeface="Calibri"/>
                <a:sym typeface="Calibri"/>
              </a:rPr>
              <a:t>How do you build the right culture?</a:t>
            </a:r>
            <a:endParaRPr sz="4000" b="0" i="0" u="none" strike="noStrike" cap="none">
              <a:solidFill>
                <a:schemeClr val="dk1"/>
              </a:solidFill>
              <a:latin typeface="Calibri"/>
              <a:ea typeface="Calibri"/>
              <a:cs typeface="Calibri"/>
              <a:sym typeface="Calibri"/>
            </a:endParaRPr>
          </a:p>
        </p:txBody>
      </p:sp>
      <p:sp>
        <p:nvSpPr>
          <p:cNvPr id="134" name="Google Shape;134;p2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285750" marR="0" lvl="1" indent="-285750" algn="just" rtl="0">
              <a:lnSpc>
                <a:spcPct val="90000"/>
              </a:lnSpc>
              <a:spcBef>
                <a:spcPts val="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Help employees understand what good behaviors looks like with specific examples that enable each employee to see how to exhibit these behaviors in their daily workflows. </a:t>
            </a:r>
            <a:endParaRPr/>
          </a:p>
          <a:p>
            <a:pPr marL="285750" marR="0" lvl="1" indent="-171450" algn="just" rtl="0">
              <a:lnSpc>
                <a:spcPct val="90000"/>
              </a:lnSpc>
              <a:spcBef>
                <a:spcPts val="6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a:p>
            <a:pPr marL="285750" marR="0" lvl="1" indent="-285750" algn="just" rtl="0">
              <a:lnSpc>
                <a:spcPct val="90000"/>
              </a:lnSpc>
              <a:spcBef>
                <a:spcPts val="60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Ensure managers send consistent, strong messages to their direct reports about what positive ethical behavior looks like.   </a:t>
            </a:r>
            <a:endParaRPr/>
          </a:p>
          <a:p>
            <a:pPr marL="285750" marR="0" lvl="1" indent="-171450" algn="just" rtl="0">
              <a:lnSpc>
                <a:spcPct val="90000"/>
              </a:lnSpc>
              <a:spcBef>
                <a:spcPts val="6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a:p>
            <a:pPr marL="285750" marR="0" lvl="1" indent="-285750" algn="just" rtl="0">
              <a:lnSpc>
                <a:spcPct val="90000"/>
              </a:lnSpc>
              <a:spcBef>
                <a:spcPts val="60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Reward positive behavior, and do so visibly. </a:t>
            </a:r>
            <a:endParaRPr/>
          </a:p>
          <a:p>
            <a:pPr marL="285750" marR="0" lvl="1" indent="-171450" algn="just" rtl="0">
              <a:lnSpc>
                <a:spcPct val="90000"/>
              </a:lnSpc>
              <a:spcBef>
                <a:spcPts val="6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a:p>
            <a:pPr marL="285750" marR="0" lvl="1" indent="-285750" algn="just" rtl="0">
              <a:lnSpc>
                <a:spcPct val="90000"/>
              </a:lnSpc>
              <a:spcBef>
                <a:spcPts val="60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Create environments that enable small teams and groups of employees to engage with one another and give feedback on positive ethical behaviors. </a:t>
            </a:r>
            <a:endParaRPr sz="1800" b="0" i="0" u="none" strike="noStrike" cap="none">
              <a:solidFill>
                <a:schemeClr val="dk1"/>
              </a:solidFill>
              <a:latin typeface="Calibri"/>
              <a:ea typeface="Calibri"/>
              <a:cs typeface="Calibri"/>
              <a:sym typeface="Calibri"/>
            </a:endParaRPr>
          </a:p>
        </p:txBody>
      </p:sp>
      <p:pic>
        <p:nvPicPr>
          <p:cNvPr id="135" name="Google Shape;135;p20"/>
          <p:cNvPicPr preferRelativeResize="0"/>
          <p:nvPr/>
        </p:nvPicPr>
        <p:blipFill rotWithShape="1">
          <a:blip r:embed="rId3">
            <a:alphaModFix/>
          </a:blip>
          <a:srcRect/>
          <a:stretch/>
        </p:blipFill>
        <p:spPr>
          <a:xfrm>
            <a:off x="3081860" y="4915128"/>
            <a:ext cx="6028280" cy="1942872"/>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1"/>
          <p:cNvSpPr txBox="1">
            <a:spLocks noGrp="1"/>
          </p:cNvSpPr>
          <p:nvPr>
            <p:ph type="body" idx="1"/>
          </p:nvPr>
        </p:nvSpPr>
        <p:spPr>
          <a:xfrm>
            <a:off x="532739" y="2109110"/>
            <a:ext cx="11126522" cy="3962400"/>
          </a:xfrm>
          <a:prstGeom prst="rect">
            <a:avLst/>
          </a:prstGeom>
          <a:noFill/>
          <a:ln>
            <a:noFill/>
          </a:ln>
        </p:spPr>
        <p:txBody>
          <a:bodyPr spcFirstLastPara="1" wrap="square" lIns="91425" tIns="45700" rIns="91425" bIns="45700" anchor="t" anchorCtr="0">
            <a:noAutofit/>
          </a:bodyPr>
          <a:lstStyle/>
          <a:p>
            <a:pPr marL="285750" marR="0" lvl="1" indent="-285750" algn="just" rtl="0">
              <a:lnSpc>
                <a:spcPct val="90000"/>
              </a:lnSpc>
              <a:spcBef>
                <a:spcPts val="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Incentives help drive behavior: The simple proposition, “you get to keep your job if you don’t break the rules” will not be enough….”</a:t>
            </a:r>
            <a:endParaRPr/>
          </a:p>
          <a:p>
            <a:pPr marL="0" marR="0" lvl="1" indent="0" algn="just" rtl="0">
              <a:lnSpc>
                <a:spcPct val="90000"/>
              </a:lnSpc>
              <a:spcBef>
                <a:spcPts val="6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a:p>
            <a:pPr marL="285750" marR="0" lvl="1" indent="-285750" algn="just" rtl="0">
              <a:lnSpc>
                <a:spcPct val="90000"/>
              </a:lnSpc>
              <a:spcBef>
                <a:spcPts val="60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Recognition in this instance is for outstanding performance and leadership in the area of compliance and ethics.</a:t>
            </a:r>
            <a:endParaRPr/>
          </a:p>
          <a:p>
            <a:pPr marL="0" marR="0" lvl="1" indent="0" algn="just" rtl="0">
              <a:lnSpc>
                <a:spcPct val="90000"/>
              </a:lnSpc>
              <a:spcBef>
                <a:spcPts val="6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a:p>
            <a:pPr marL="285750" marR="0" lvl="1" indent="-285750" algn="just" rtl="0">
              <a:lnSpc>
                <a:spcPct val="90000"/>
              </a:lnSpc>
              <a:spcBef>
                <a:spcPts val="60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Recognition is not for what employees think or believe, but what they say and do to promote a culture of compliance, implement the code of conduct and encourage an ethical environment where concerns can be raised free of the fear of retaliation. </a:t>
            </a:r>
            <a:endParaRPr sz="1800" b="0" i="0" u="none" strike="noStrike" cap="none">
              <a:solidFill>
                <a:schemeClr val="dk1"/>
              </a:solidFill>
              <a:latin typeface="Calibri"/>
              <a:ea typeface="Calibri"/>
              <a:cs typeface="Calibri"/>
              <a:sym typeface="Calibri"/>
            </a:endParaRPr>
          </a:p>
          <a:p>
            <a:pPr marL="0" marR="0" lvl="1" indent="0" algn="just" rtl="0">
              <a:lnSpc>
                <a:spcPct val="90000"/>
              </a:lnSpc>
              <a:spcBef>
                <a:spcPts val="6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a:p>
            <a:pPr marL="285750" marR="0" lvl="1" indent="-285750" algn="just" rtl="0">
              <a:lnSpc>
                <a:spcPct val="90000"/>
              </a:lnSpc>
              <a:spcBef>
                <a:spcPts val="60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Rewards &amp; Recognition can be used as an effective communication tool i.e. the stories of the compliance heroes and what conduct leads to advancement in the organization become part of the culture of an organization…. </a:t>
            </a:r>
            <a:endParaRPr/>
          </a:p>
          <a:p>
            <a:pPr marL="228600" marR="0" lvl="0" indent="-114300" algn="just" rtl="0">
              <a:lnSpc>
                <a:spcPct val="90000"/>
              </a:lnSpc>
              <a:spcBef>
                <a:spcPts val="16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p:txBody>
      </p:sp>
      <p:pic>
        <p:nvPicPr>
          <p:cNvPr id="141" name="Google Shape;141;p21"/>
          <p:cNvPicPr preferRelativeResize="0"/>
          <p:nvPr/>
        </p:nvPicPr>
        <p:blipFill rotWithShape="1">
          <a:blip r:embed="rId3">
            <a:alphaModFix/>
          </a:blip>
          <a:srcRect/>
          <a:stretch/>
        </p:blipFill>
        <p:spPr>
          <a:xfrm>
            <a:off x="10488581" y="134207"/>
            <a:ext cx="1694088" cy="1694088"/>
          </a:xfrm>
          <a:prstGeom prst="rect">
            <a:avLst/>
          </a:prstGeom>
          <a:noFill/>
          <a:ln>
            <a:noFill/>
          </a:ln>
        </p:spPr>
      </p:pic>
      <p:sp>
        <p:nvSpPr>
          <p:cNvPr id="142" name="Google Shape;142;p21"/>
          <p:cNvSpPr txBox="1">
            <a:spLocks noGrp="1"/>
          </p:cNvSpPr>
          <p:nvPr>
            <p:ph type="title"/>
          </p:nvPr>
        </p:nvSpPr>
        <p:spPr>
          <a:xfrm>
            <a:off x="531951" y="365125"/>
            <a:ext cx="11127309"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4000"/>
              <a:buFont typeface="Calibri"/>
              <a:buNone/>
            </a:pPr>
            <a:r>
              <a:rPr lang="en-US" sz="4000" b="0" i="0" u="none" strike="noStrike" cap="none">
                <a:solidFill>
                  <a:schemeClr val="dk1"/>
                </a:solidFill>
                <a:latin typeface="Calibri"/>
                <a:ea typeface="Calibri"/>
                <a:cs typeface="Calibri"/>
                <a:sym typeface="Calibri"/>
              </a:rPr>
              <a:t>Rewards and Recognition</a:t>
            </a:r>
            <a:endParaRPr sz="4000" b="0" i="0" u="none" strike="noStrike" cap="none">
              <a:solidFill>
                <a:schemeClr val="dk1"/>
              </a:solidFill>
              <a:latin typeface="Calibri"/>
              <a:ea typeface="Calibri"/>
              <a:cs typeface="Calibri"/>
              <a:sym typeface="Calibri"/>
            </a:endParaRPr>
          </a:p>
        </p:txBody>
      </p:sp>
      <p:sp>
        <p:nvSpPr>
          <p:cNvPr id="143" name="Google Shape;143;p21"/>
          <p:cNvSpPr txBox="1">
            <a:spLocks noGrp="1"/>
          </p:cNvSpPr>
          <p:nvPr>
            <p:ph type="body" idx="2"/>
          </p:nvPr>
        </p:nvSpPr>
        <p:spPr>
          <a:xfrm>
            <a:off x="531952" y="1373742"/>
            <a:ext cx="11128097" cy="343299"/>
          </a:xfrm>
          <a:prstGeom prst="rect">
            <a:avLst/>
          </a:prstGeom>
          <a:noFill/>
          <a:ln>
            <a:noFill/>
          </a:ln>
        </p:spPr>
        <p:txBody>
          <a:bodyPr spcFirstLastPara="1" wrap="square" lIns="91425" tIns="45700" rIns="91425" bIns="45700" anchor="t" anchorCtr="0">
            <a:noAutofit/>
          </a:bodyPr>
          <a:lstStyle/>
          <a:p>
            <a:pPr marL="1588" marR="0" lvl="0" indent="0" algn="l" rtl="0">
              <a:lnSpc>
                <a:spcPct val="90000"/>
              </a:lnSpc>
              <a:spcBef>
                <a:spcPts val="0"/>
              </a:spcBef>
              <a:spcAft>
                <a:spcPts val="0"/>
              </a:spcAft>
              <a:buClr>
                <a:schemeClr val="dk1"/>
              </a:buClr>
              <a:buSzPts val="2400"/>
              <a:buFont typeface="Arial"/>
              <a:buNone/>
            </a:pPr>
            <a:r>
              <a:rPr lang="en-US" sz="2400" b="1" i="0" u="none" strike="noStrike" cap="none">
                <a:solidFill>
                  <a:schemeClr val="dk1"/>
                </a:solidFill>
                <a:latin typeface="Calibri"/>
                <a:ea typeface="Calibri"/>
                <a:cs typeface="Calibri"/>
                <a:sym typeface="Calibri"/>
              </a:rPr>
              <a:t>Why implement?</a:t>
            </a:r>
            <a:endParaRPr sz="2400" b="1" i="0" u="none" strike="noStrike" cap="none">
              <a:solidFill>
                <a:schemeClr val="dk1"/>
              </a:solidFill>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2"/>
          <p:cNvSpPr txBox="1">
            <a:spLocks noGrp="1"/>
          </p:cNvSpPr>
          <p:nvPr>
            <p:ph type="body" idx="1"/>
          </p:nvPr>
        </p:nvSpPr>
        <p:spPr>
          <a:xfrm>
            <a:off x="531289" y="2000569"/>
            <a:ext cx="11129420" cy="4288975"/>
          </a:xfrm>
          <a:prstGeom prst="rect">
            <a:avLst/>
          </a:prstGeom>
          <a:noFill/>
          <a:ln>
            <a:noFill/>
          </a:ln>
        </p:spPr>
        <p:txBody>
          <a:bodyPr spcFirstLastPara="1" wrap="square" lIns="91425" tIns="45700" rIns="91425" bIns="45700" anchor="t" anchorCtr="0">
            <a:noAutofit/>
          </a:bodyPr>
          <a:lstStyle/>
          <a:p>
            <a:pPr marL="284400" marR="0" lvl="0" indent="-284400" algn="just" rtl="0">
              <a:lnSpc>
                <a:spcPct val="90000"/>
              </a:lnSpc>
              <a:spcBef>
                <a:spcPts val="0"/>
              </a:spcBef>
              <a:spcAft>
                <a:spcPts val="0"/>
              </a:spcAft>
              <a:buClr>
                <a:schemeClr val="dk1"/>
              </a:buClr>
              <a:buSzPts val="1800"/>
              <a:buFont typeface="Noto Sans Symbols"/>
              <a:buChar char="→"/>
            </a:pPr>
            <a:r>
              <a:rPr lang="en-US" sz="1800" b="0" i="0" u="none" strike="noStrike" cap="none">
                <a:solidFill>
                  <a:schemeClr val="dk1"/>
                </a:solidFill>
                <a:latin typeface="Calibri"/>
                <a:ea typeface="Calibri"/>
                <a:cs typeface="Calibri"/>
                <a:sym typeface="Calibri"/>
              </a:rPr>
              <a:t>Changing habits and behavior requires changing recognitions and rewards. </a:t>
            </a:r>
            <a:r>
              <a:rPr lang="en-US" sz="1800" b="0" i="0" u="none" strike="noStrike" cap="none">
                <a:solidFill>
                  <a:srgbClr val="FF0000"/>
                </a:solidFill>
                <a:latin typeface="Calibri"/>
                <a:ea typeface="Calibri"/>
                <a:cs typeface="Calibri"/>
                <a:sym typeface="Calibri"/>
              </a:rPr>
              <a:t>People in organizations</a:t>
            </a:r>
            <a:r>
              <a:rPr lang="en-US" sz="1800" b="0" i="0" u="none" strike="noStrike" cap="none">
                <a:solidFill>
                  <a:schemeClr val="dk1"/>
                </a:solidFill>
                <a:latin typeface="Calibri"/>
                <a:ea typeface="Calibri"/>
                <a:cs typeface="Calibri"/>
                <a:sym typeface="Calibri"/>
              </a:rPr>
              <a:t>, we have known for a century, </a:t>
            </a:r>
            <a:r>
              <a:rPr lang="en-US" sz="1800" b="0" i="0" u="none" strike="noStrike" cap="none">
                <a:solidFill>
                  <a:srgbClr val="FF0000"/>
                </a:solidFill>
                <a:latin typeface="Calibri"/>
                <a:ea typeface="Calibri"/>
                <a:cs typeface="Calibri"/>
                <a:sym typeface="Calibri"/>
              </a:rPr>
              <a:t>tend to act in response to being recognized and rewarded — everything else is preaching. . . . </a:t>
            </a:r>
            <a:r>
              <a:rPr lang="en-US" sz="1800" b="0" i="0" u="none" strike="noStrike" cap="none">
                <a:solidFill>
                  <a:schemeClr val="dk1"/>
                </a:solidFill>
                <a:latin typeface="Calibri"/>
                <a:ea typeface="Calibri"/>
                <a:cs typeface="Calibri"/>
                <a:sym typeface="Calibri"/>
              </a:rPr>
              <a:t>The moment they realize that the organization rewards for the right behavior they will accept it.</a:t>
            </a:r>
            <a:endParaRPr/>
          </a:p>
          <a:p>
            <a:pPr marL="284400" marR="0" lvl="0" indent="-284400" algn="just" rtl="0">
              <a:lnSpc>
                <a:spcPct val="90000"/>
              </a:lnSpc>
              <a:spcBef>
                <a:spcPts val="0"/>
              </a:spcBef>
              <a:spcAft>
                <a:spcPts val="0"/>
              </a:spcAft>
              <a:buClr>
                <a:schemeClr val="dk1"/>
              </a:buClr>
              <a:buSzPts val="1600"/>
              <a:buFont typeface="Arial"/>
              <a:buNone/>
            </a:pPr>
            <a:r>
              <a:rPr lang="en-US" sz="1600" b="0" i="1" u="none" strike="noStrike" cap="none">
                <a:solidFill>
                  <a:schemeClr val="dk1"/>
                </a:solidFill>
                <a:latin typeface="Calibri"/>
                <a:ea typeface="Calibri"/>
                <a:cs typeface="Calibri"/>
                <a:sym typeface="Calibri"/>
              </a:rPr>
              <a:t>	~ Peter Drucker, Management Expert</a:t>
            </a:r>
            <a:endParaRPr/>
          </a:p>
          <a:p>
            <a:pPr marL="284400" marR="0" lvl="0" indent="-170100" algn="just" rtl="0">
              <a:lnSpc>
                <a:spcPct val="90000"/>
              </a:lnSpc>
              <a:spcBef>
                <a:spcPts val="0"/>
              </a:spcBef>
              <a:spcAft>
                <a:spcPts val="0"/>
              </a:spcAft>
              <a:buClr>
                <a:schemeClr val="dk1"/>
              </a:buClr>
              <a:buSzPts val="1800"/>
              <a:buFont typeface="Noto Sans Symbols"/>
              <a:buNone/>
            </a:pPr>
            <a:endParaRPr sz="1800" b="0" i="0" u="none" strike="noStrike" cap="none">
              <a:solidFill>
                <a:schemeClr val="dk1"/>
              </a:solidFill>
              <a:latin typeface="Calibri"/>
              <a:ea typeface="Calibri"/>
              <a:cs typeface="Calibri"/>
              <a:sym typeface="Calibri"/>
            </a:endParaRPr>
          </a:p>
          <a:p>
            <a:pPr marL="284400" marR="0" lvl="0" indent="-284400" algn="just" rtl="0">
              <a:lnSpc>
                <a:spcPct val="90000"/>
              </a:lnSpc>
              <a:spcBef>
                <a:spcPts val="0"/>
              </a:spcBef>
              <a:spcAft>
                <a:spcPts val="0"/>
              </a:spcAft>
              <a:buClr>
                <a:schemeClr val="dk1"/>
              </a:buClr>
              <a:buSzPts val="1800"/>
              <a:buFont typeface="Noto Sans Symbols"/>
              <a:buChar char="→"/>
            </a:pPr>
            <a:r>
              <a:rPr lang="en-US" sz="1800" b="0" i="0" u="none" strike="noStrike" cap="none">
                <a:solidFill>
                  <a:schemeClr val="dk1"/>
                </a:solidFill>
                <a:latin typeface="Calibri"/>
                <a:ea typeface="Calibri"/>
                <a:cs typeface="Calibri"/>
                <a:sym typeface="Calibri"/>
              </a:rPr>
              <a:t>Make integrity, ethics and compliance part of the promotion, compensation and evaluation processes as well. For at the end of the day, </a:t>
            </a:r>
            <a:r>
              <a:rPr lang="en-US" sz="1800" b="0" i="0" u="none" strike="noStrike" cap="none">
                <a:solidFill>
                  <a:srgbClr val="FF0000"/>
                </a:solidFill>
                <a:latin typeface="Calibri"/>
                <a:ea typeface="Calibri"/>
                <a:cs typeface="Calibri"/>
                <a:sym typeface="Calibri"/>
              </a:rPr>
              <a:t>the most effective way to communicate that ‘doing the right thing’ is a priority, is to reward it. </a:t>
            </a:r>
            <a:r>
              <a:rPr lang="en-US" sz="1800" b="0" i="0" u="none" strike="noStrike" cap="none">
                <a:solidFill>
                  <a:schemeClr val="dk1"/>
                </a:solidFill>
                <a:latin typeface="Calibri"/>
                <a:ea typeface="Calibri"/>
                <a:cs typeface="Calibri"/>
                <a:sym typeface="Calibri"/>
              </a:rPr>
              <a:t>Conversely, if employees are led to believe that, when it comes to compensation and career advancement, all that counts is short term profitability, and that cutting ethical corners is an acceptable way of getting there, they’ll perform to that measure. </a:t>
            </a:r>
            <a:endParaRPr/>
          </a:p>
          <a:p>
            <a:pPr marL="284400" marR="0" lvl="0" indent="-284400" algn="just" rtl="0">
              <a:lnSpc>
                <a:spcPct val="90000"/>
              </a:lnSpc>
              <a:spcBef>
                <a:spcPts val="0"/>
              </a:spcBef>
              <a:spcAft>
                <a:spcPts val="0"/>
              </a:spcAft>
              <a:buClr>
                <a:schemeClr val="dk1"/>
              </a:buClr>
              <a:buSzPts val="1600"/>
              <a:buFont typeface="Arial"/>
              <a:buNone/>
            </a:pPr>
            <a:r>
              <a:rPr lang="en-US" sz="1600" b="0" i="1" u="none" strike="noStrike" cap="none">
                <a:solidFill>
                  <a:schemeClr val="dk1"/>
                </a:solidFill>
                <a:latin typeface="Calibri"/>
                <a:ea typeface="Calibri"/>
                <a:cs typeface="Calibri"/>
                <a:sym typeface="Calibri"/>
              </a:rPr>
              <a:t>	~ Stephen Cutler, Director, Division of Enforcement of the SEC</a:t>
            </a:r>
            <a:endParaRPr/>
          </a:p>
          <a:p>
            <a:pPr marL="284400" marR="0" lvl="0" indent="-170100" algn="just" rtl="0">
              <a:lnSpc>
                <a:spcPct val="90000"/>
              </a:lnSpc>
              <a:spcBef>
                <a:spcPts val="0"/>
              </a:spcBef>
              <a:spcAft>
                <a:spcPts val="0"/>
              </a:spcAft>
              <a:buClr>
                <a:schemeClr val="dk1"/>
              </a:buClr>
              <a:buSzPts val="1800"/>
              <a:buFont typeface="Noto Sans Symbols"/>
              <a:buNone/>
            </a:pPr>
            <a:endParaRPr sz="1800" b="0" i="0" u="none" strike="noStrike" cap="none">
              <a:solidFill>
                <a:schemeClr val="dk1"/>
              </a:solidFill>
              <a:latin typeface="Calibri"/>
              <a:ea typeface="Calibri"/>
              <a:cs typeface="Calibri"/>
              <a:sym typeface="Calibri"/>
            </a:endParaRPr>
          </a:p>
          <a:p>
            <a:pPr marL="284400" marR="0" lvl="0" indent="-284400" algn="just" rtl="0">
              <a:lnSpc>
                <a:spcPct val="90000"/>
              </a:lnSpc>
              <a:spcBef>
                <a:spcPts val="0"/>
              </a:spcBef>
              <a:spcAft>
                <a:spcPts val="0"/>
              </a:spcAft>
              <a:buClr>
                <a:srgbClr val="FF0000"/>
              </a:buClr>
              <a:buSzPts val="1800"/>
              <a:buFont typeface="Noto Sans Symbols"/>
              <a:buChar char="→"/>
            </a:pPr>
            <a:r>
              <a:rPr lang="en-US" sz="1800" b="0" i="0" u="none" strike="noStrike" cap="none">
                <a:solidFill>
                  <a:srgbClr val="FF0000"/>
                </a:solidFill>
                <a:latin typeface="Calibri"/>
                <a:ea typeface="Calibri"/>
                <a:cs typeface="Calibri"/>
                <a:sym typeface="Calibri"/>
              </a:rPr>
              <a:t>If bad actors or those with questionable ethics are rewarded and promoted, </a:t>
            </a:r>
            <a:r>
              <a:rPr lang="en-US" sz="1800" b="0" i="0" u="none" strike="noStrike" cap="none">
                <a:solidFill>
                  <a:schemeClr val="dk1"/>
                </a:solidFill>
                <a:latin typeface="Calibri"/>
                <a:ea typeface="Calibri"/>
                <a:cs typeface="Calibri"/>
                <a:sym typeface="Calibri"/>
              </a:rPr>
              <a:t>the tone at the top of the organization and the culture throughout the organization </a:t>
            </a:r>
            <a:r>
              <a:rPr lang="en-US" sz="1800" b="0" i="0" u="none" strike="noStrike" cap="none">
                <a:solidFill>
                  <a:srgbClr val="FF0000"/>
                </a:solidFill>
                <a:latin typeface="Calibri"/>
                <a:ea typeface="Calibri"/>
                <a:cs typeface="Calibri"/>
                <a:sym typeface="Calibri"/>
              </a:rPr>
              <a:t>will likely lead to similar behavior at all levels of the organization</a:t>
            </a:r>
            <a:r>
              <a:rPr lang="en-US" sz="1800" b="0" i="0" u="none" strike="noStrike" cap="none">
                <a:solidFill>
                  <a:schemeClr val="dk1"/>
                </a:solidFill>
                <a:latin typeface="Calibri"/>
                <a:ea typeface="Calibri"/>
                <a:cs typeface="Calibri"/>
                <a:sym typeface="Calibri"/>
              </a:rPr>
              <a:t>. By contrast, </a:t>
            </a:r>
            <a:r>
              <a:rPr lang="en-US" sz="1800" b="0" i="0" u="none" strike="noStrike" cap="none">
                <a:solidFill>
                  <a:srgbClr val="FF0000"/>
                </a:solidFill>
                <a:latin typeface="Calibri"/>
                <a:ea typeface="Calibri"/>
                <a:cs typeface="Calibri"/>
                <a:sym typeface="Calibri"/>
              </a:rPr>
              <a:t>if those who champion compliance and ethics are selected as leaders and are </a:t>
            </a:r>
            <a:r>
              <a:rPr lang="en-US" sz="1800" b="0" i="0" u="none" strike="noStrike" cap="none">
                <a:solidFill>
                  <a:schemeClr val="dk1"/>
                </a:solidFill>
                <a:latin typeface="Calibri"/>
                <a:ea typeface="Calibri"/>
                <a:cs typeface="Calibri"/>
                <a:sym typeface="Calibri"/>
              </a:rPr>
              <a:t>seen by other employees as being </a:t>
            </a:r>
            <a:r>
              <a:rPr lang="en-US" sz="1800" b="0" i="0" u="none" strike="noStrike" cap="none">
                <a:solidFill>
                  <a:srgbClr val="FF0000"/>
                </a:solidFill>
                <a:latin typeface="Calibri"/>
                <a:ea typeface="Calibri"/>
                <a:cs typeface="Calibri"/>
                <a:sym typeface="Calibri"/>
              </a:rPr>
              <a:t>rewarded and recognized, that then becomes the model for success </a:t>
            </a:r>
            <a:r>
              <a:rPr lang="en-US" sz="1800" b="0" i="0" u="none" strike="noStrike" cap="none">
                <a:solidFill>
                  <a:schemeClr val="dk1"/>
                </a:solidFill>
                <a:latin typeface="Calibri"/>
                <a:ea typeface="Calibri"/>
                <a:cs typeface="Calibri"/>
                <a:sym typeface="Calibri"/>
              </a:rPr>
              <a:t>in that organization </a:t>
            </a:r>
            <a:endParaRPr/>
          </a:p>
          <a:p>
            <a:pPr marL="284400" marR="0" lvl="0" indent="-284400" algn="just" rtl="0">
              <a:lnSpc>
                <a:spcPct val="90000"/>
              </a:lnSpc>
              <a:spcBef>
                <a:spcPts val="0"/>
              </a:spcBef>
              <a:spcAft>
                <a:spcPts val="0"/>
              </a:spcAft>
              <a:buClr>
                <a:schemeClr val="dk1"/>
              </a:buClr>
              <a:buSzPts val="1600"/>
              <a:buFont typeface="Arial"/>
              <a:buNone/>
            </a:pPr>
            <a:r>
              <a:rPr lang="en-US" sz="1600" b="0" i="1" u="none" strike="noStrike" cap="none">
                <a:solidFill>
                  <a:schemeClr val="dk1"/>
                </a:solidFill>
                <a:latin typeface="Calibri"/>
                <a:ea typeface="Calibri"/>
                <a:cs typeface="Calibri"/>
                <a:sym typeface="Calibri"/>
              </a:rPr>
              <a:t>	~ Joseph Murphy, Director of Public Policy, SCCE</a:t>
            </a:r>
            <a:endParaRPr sz="1600" b="0" i="1" u="none" strike="noStrike" cap="none">
              <a:solidFill>
                <a:schemeClr val="dk1"/>
              </a:solidFill>
              <a:latin typeface="Calibri"/>
              <a:ea typeface="Calibri"/>
              <a:cs typeface="Calibri"/>
              <a:sym typeface="Calibri"/>
            </a:endParaRPr>
          </a:p>
        </p:txBody>
      </p:sp>
      <p:sp>
        <p:nvSpPr>
          <p:cNvPr id="149" name="Google Shape;149;p22"/>
          <p:cNvSpPr txBox="1">
            <a:spLocks noGrp="1"/>
          </p:cNvSpPr>
          <p:nvPr>
            <p:ph type="title"/>
          </p:nvPr>
        </p:nvSpPr>
        <p:spPr>
          <a:xfrm>
            <a:off x="531289" y="365125"/>
            <a:ext cx="1112876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4000"/>
              <a:buFont typeface="Calibri"/>
              <a:buNone/>
            </a:pPr>
            <a:r>
              <a:rPr lang="en-US" sz="4000" b="0" i="0" u="none" strike="noStrike" cap="none">
                <a:solidFill>
                  <a:schemeClr val="dk1"/>
                </a:solidFill>
                <a:latin typeface="Calibri"/>
                <a:ea typeface="Calibri"/>
                <a:cs typeface="Calibri"/>
                <a:sym typeface="Calibri"/>
              </a:rPr>
              <a:t>Rewards and Recognition Cont…</a:t>
            </a:r>
            <a:endParaRPr sz="4000" b="0" i="0" u="none" strike="noStrike" cap="none">
              <a:solidFill>
                <a:schemeClr val="dk1"/>
              </a:solidFill>
              <a:latin typeface="Calibri"/>
              <a:ea typeface="Calibri"/>
              <a:cs typeface="Calibri"/>
              <a:sym typeface="Calibri"/>
            </a:endParaRPr>
          </a:p>
        </p:txBody>
      </p:sp>
      <p:sp>
        <p:nvSpPr>
          <p:cNvPr id="150" name="Google Shape;150;p22"/>
          <p:cNvSpPr txBox="1">
            <a:spLocks noGrp="1"/>
          </p:cNvSpPr>
          <p:nvPr>
            <p:ph type="body" idx="2"/>
          </p:nvPr>
        </p:nvSpPr>
        <p:spPr>
          <a:xfrm>
            <a:off x="531952" y="1373742"/>
            <a:ext cx="11128097" cy="343299"/>
          </a:xfrm>
          <a:prstGeom prst="rect">
            <a:avLst/>
          </a:prstGeom>
          <a:noFill/>
          <a:ln>
            <a:noFill/>
          </a:ln>
        </p:spPr>
        <p:txBody>
          <a:bodyPr spcFirstLastPara="1" wrap="square" lIns="91425" tIns="45700" rIns="91425" bIns="45700" anchor="t" anchorCtr="0">
            <a:noAutofit/>
          </a:bodyPr>
          <a:lstStyle/>
          <a:p>
            <a:pPr marL="1588" marR="0" lvl="0" indent="0" algn="l" rtl="0">
              <a:lnSpc>
                <a:spcPct val="90000"/>
              </a:lnSpc>
              <a:spcBef>
                <a:spcPts val="0"/>
              </a:spcBef>
              <a:spcAft>
                <a:spcPts val="0"/>
              </a:spcAft>
              <a:buClr>
                <a:schemeClr val="dk1"/>
              </a:buClr>
              <a:buSzPts val="2400"/>
              <a:buFont typeface="Arial"/>
              <a:buNone/>
            </a:pPr>
            <a:r>
              <a:rPr lang="en-US" sz="2400" b="1" i="0" u="none" strike="noStrike" cap="none">
                <a:solidFill>
                  <a:schemeClr val="dk1"/>
                </a:solidFill>
                <a:latin typeface="Calibri"/>
                <a:ea typeface="Calibri"/>
                <a:cs typeface="Calibri"/>
                <a:sym typeface="Calibri"/>
              </a:rPr>
              <a:t>Driving Factors</a:t>
            </a:r>
            <a:endParaRPr sz="2400" b="1" i="0" u="none" strike="noStrike" cap="none">
              <a:solidFill>
                <a:schemeClr val="dk1"/>
              </a:solidFill>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923</Words>
  <Application>Microsoft Office PowerPoint</Application>
  <PresentationFormat>Widescreen</PresentationFormat>
  <Paragraphs>103</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Noto Sans Symbols</vt:lpstr>
      <vt:lpstr>Office Theme</vt:lpstr>
      <vt:lpstr>Recognizing and Rewarding employees the right way, to increase productivity in the workplace</vt:lpstr>
      <vt:lpstr>What is compliance?</vt:lpstr>
      <vt:lpstr>Why do you need a compliance program??</vt:lpstr>
      <vt:lpstr>So….What drives compliance?</vt:lpstr>
      <vt:lpstr>PowerPoint Presentation</vt:lpstr>
      <vt:lpstr>How does culture influence compliance?</vt:lpstr>
      <vt:lpstr>How do you build the right culture?</vt:lpstr>
      <vt:lpstr>Rewards and Recognition</vt:lpstr>
      <vt:lpstr>Rewards and Recognition Cont…</vt:lpstr>
      <vt:lpstr>Compliance Rewards &amp; Recognition Cont…</vt:lpstr>
      <vt:lpstr>How do you implement Reward &amp; Recognition?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Recognizing and Rewarding employees the right way, to increase productivity in the workplace</dc:title>
  <dc:creator>Doreen</dc:creator>
  <cp:lastModifiedBy>Doreen</cp:lastModifiedBy>
  <cp:revision>1</cp:revision>
  <dcterms:modified xsi:type="dcterms:W3CDTF">2018-09-28T05:23:47Z</dcterms:modified>
</cp:coreProperties>
</file>