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0.xml" ContentType="application/vnd.openxmlformats-officedocument.them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bookmarkIdSeed="2">
  <p:sldMasterIdLst>
    <p:sldMasterId id="2147483648" r:id="rId1"/>
    <p:sldMasterId id="2147483667" r:id="rId2"/>
    <p:sldMasterId id="2147483675" r:id="rId3"/>
    <p:sldMasterId id="2147483679" r:id="rId4"/>
    <p:sldMasterId id="2147483683" r:id="rId5"/>
    <p:sldMasterId id="2147483697" r:id="rId6"/>
    <p:sldMasterId id="2147483702" r:id="rId7"/>
    <p:sldMasterId id="2147483706" r:id="rId8"/>
    <p:sldMasterId id="2147483710" r:id="rId9"/>
    <p:sldMasterId id="2147483715" r:id="rId10"/>
  </p:sldMasterIdLst>
  <p:notesMasterIdLst>
    <p:notesMasterId r:id="rId22"/>
  </p:notesMasterIdLst>
  <p:handoutMasterIdLst>
    <p:handoutMasterId r:id="rId23"/>
  </p:handoutMasterIdLst>
  <p:sldIdLst>
    <p:sldId id="1213" r:id="rId11"/>
    <p:sldId id="1251" r:id="rId12"/>
    <p:sldId id="1250" r:id="rId13"/>
    <p:sldId id="1249" r:id="rId14"/>
    <p:sldId id="1252" r:id="rId15"/>
    <p:sldId id="1254" r:id="rId16"/>
    <p:sldId id="1255" r:id="rId17"/>
    <p:sldId id="1256" r:id="rId18"/>
    <p:sldId id="1238" r:id="rId19"/>
    <p:sldId id="1253" r:id="rId20"/>
    <p:sldId id="1243" r:id="rId21"/>
  </p:sldIdLst>
  <p:sldSz cx="8961438" cy="6721475"/>
  <p:notesSz cx="7010400" cy="92964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2EF796-8E9C-4EA7-9958-64C36D762093}">
          <p14:sldIdLst/>
        </p14:section>
        <p14:section name="Strategy - segmentation and Value propositions" id="{D0C92654-8094-428E-B025-40AF3AF61CCD}">
          <p14:sldIdLst>
            <p14:sldId id="1213"/>
            <p14:sldId id="1251"/>
            <p14:sldId id="1250"/>
            <p14:sldId id="1249"/>
            <p14:sldId id="1252"/>
            <p14:sldId id="1254"/>
            <p14:sldId id="1255"/>
            <p14:sldId id="1256"/>
            <p14:sldId id="1238"/>
            <p14:sldId id="1253"/>
            <p14:sldId id="1243"/>
          </p14:sldIdLst>
        </p14:section>
        <p14:section name="Budget Implications" id="{E3838DC7-6AEF-4C81-AC0C-5DCCF9CB201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  <p15:guide id="3" pos="2812">
          <p15:clr>
            <a:srgbClr val="A4A3A4"/>
          </p15:clr>
        </p15:guide>
        <p15:guide id="4" pos="2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17" userDrawn="1">
          <p15:clr>
            <a:srgbClr val="A4A3A4"/>
          </p15:clr>
        </p15:guide>
        <p15:guide id="2" pos="2098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2052" userDrawn="1">
          <p15:clr>
            <a:srgbClr val="A4A3A4"/>
          </p15:clr>
        </p15:guide>
        <p15:guide id="5" orient="horz" pos="2725" userDrawn="1">
          <p15:clr>
            <a:srgbClr val="A4A3A4"/>
          </p15:clr>
        </p15:guide>
        <p15:guide id="6" orient="horz" pos="2928" userDrawn="1">
          <p15:clr>
            <a:srgbClr val="A4A3A4"/>
          </p15:clr>
        </p15:guide>
        <p15:guide id="7" pos="2258" userDrawn="1">
          <p15:clr>
            <a:srgbClr val="A4A3A4"/>
          </p15:clr>
        </p15:guide>
        <p15:guide id="8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CC"/>
    <a:srgbClr val="FF6600"/>
    <a:srgbClr val="FBD471"/>
    <a:srgbClr val="808080"/>
    <a:srgbClr val="91AFFF"/>
    <a:srgbClr val="0029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94774" autoAdjust="0"/>
  </p:normalViewPr>
  <p:slideViewPr>
    <p:cSldViewPr snapToGrid="0">
      <p:cViewPr varScale="1">
        <p:scale>
          <a:sx n="88" d="100"/>
          <a:sy n="88" d="100"/>
        </p:scale>
        <p:origin x="1134" y="78"/>
      </p:cViewPr>
      <p:guideLst>
        <p:guide orient="horz"/>
        <p:guide/>
        <p:guide pos="2812"/>
        <p:guide pos="2863"/>
      </p:guideLst>
    </p:cSldViewPr>
  </p:slideViewPr>
  <p:outlineViewPr>
    <p:cViewPr>
      <p:scale>
        <a:sx n="33" d="100"/>
        <a:sy n="33" d="100"/>
      </p:scale>
      <p:origin x="0" y="39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1548" y="-102"/>
      </p:cViewPr>
      <p:guideLst>
        <p:guide orient="horz" pos="2817"/>
        <p:guide pos="2098"/>
        <p:guide orient="horz" pos="3028"/>
        <p:guide pos="2052"/>
        <p:guide orient="horz" pos="2725"/>
        <p:guide orient="horz" pos="2928"/>
        <p:guide pos="225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582613"/>
            <a:ext cx="5451475" cy="4090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83537" y="4995328"/>
            <a:ext cx="604333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39318" y="8928489"/>
            <a:ext cx="1875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526807" y="95894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3537" y="4995330"/>
            <a:ext cx="6043334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41909" y="8928489"/>
            <a:ext cx="84960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GB" smtClean="0"/>
              <a:pPr>
                <a:defRPr/>
              </a:pPr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29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6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3.xml"/><Relationship Id="rId4" Type="http://schemas.openxmlformats.org/officeDocument/2006/relationships/image" Target="../media/image1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9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6.png"/><Relationship Id="rId2" Type="http://schemas.openxmlformats.org/officeDocument/2006/relationships/tags" Target="../tags/tag10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6.png"/><Relationship Id="rId2" Type="http://schemas.openxmlformats.org/officeDocument/2006/relationships/tags" Target="../tags/tag1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6.png"/><Relationship Id="rId2" Type="http://schemas.openxmlformats.org/officeDocument/2006/relationships/tags" Target="../tags/tag14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.bin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3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6.png"/><Relationship Id="rId2" Type="http://schemas.openxmlformats.org/officeDocument/2006/relationships/tags" Target="../tags/tag15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5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35110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6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37" name="Picture 49" descr="C:\Users\Krishnakumar Krish\Desktop\DO NOT DELETE\2014\July\22\NA0003-Omid-Kassiri.jpg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174" y="0"/>
            <a:ext cx="8958264" cy="672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2640013" y="5956310"/>
            <a:ext cx="4935538" cy="484188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 smtClean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 smtClean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640013" y="1277623"/>
            <a:ext cx="56097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3200" b="1" noProof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40013" y="5245630"/>
            <a:ext cx="5811043" cy="215444"/>
          </a:xfrm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12342" name="Picture 54" descr="C:\Users\Krishnakumar Krish\Desktop\DO NOT DELETE\2014\July\22\bank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0" y="724887"/>
            <a:ext cx="2063332" cy="130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03761" y="6554198"/>
            <a:ext cx="757677" cy="1886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52DEC69-ED9F-4391-8701-A796895F72CB}" type="slidenum">
              <a:rPr lang="en-US" sz="1764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pPr>
                <a:defRPr/>
              </a:pPr>
              <a:t>‹#›</a:t>
            </a:fld>
            <a:endParaRPr lang="en-US" sz="1764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37" name="Picture 49" descr="C:\Users\Krishnakumar Krish\Desktop\DO NOT DELETE\2014\July\22\NA0003-Omid-Kassiri.jpg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174" y="0"/>
            <a:ext cx="8958264" cy="672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2640013" y="5956310"/>
            <a:ext cx="4935538" cy="484188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 smtClean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 smtClean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640013" y="1277623"/>
            <a:ext cx="56097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3200" b="1" noProof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40013" y="5245630"/>
            <a:ext cx="5811043" cy="215444"/>
          </a:xfrm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12342" name="Picture 54" descr="C:\Users\Krishnakumar Krish\Desktop\DO NOT DELETE\2014\July\22\bank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0" y="724887"/>
            <a:ext cx="2063332" cy="130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2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281638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8632894" y="6454031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4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37" name="Picture 49" descr="C:\Users\Krishnakumar Krish\Desktop\DO NOT DELETE\2014\July\22\NA0003-Omid-Kassiri.jpg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174" y="0"/>
            <a:ext cx="8958264" cy="672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2640013" y="5956310"/>
            <a:ext cx="4935538" cy="484188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 smtClean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 smtClean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640013" y="1277623"/>
            <a:ext cx="56097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3200" b="1" noProof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40013" y="5245630"/>
            <a:ext cx="5811043" cy="215444"/>
          </a:xfrm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12342" name="Picture 54" descr="C:\Users\Krishnakumar Krish\Desktop\DO NOT DELETE\2014\July\22\bank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0" y="724887"/>
            <a:ext cx="2063332" cy="130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933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281638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8632894" y="6454031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11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0332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40013" y="2133600"/>
            <a:ext cx="4935537" cy="492443"/>
          </a:xfr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3867150"/>
            <a:ext cx="4935537" cy="215444"/>
          </a:xfrm>
        </p:spPr>
        <p:txBody>
          <a:bodyPr>
            <a:spAutoFit/>
          </a:bodyPr>
          <a:lstStyle>
            <a:lvl1pPr>
              <a:defRPr sz="1400"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373" name="Working Draft Text"/>
          <p:cNvSpPr txBox="1">
            <a:spLocks noChangeArrowheads="1"/>
          </p:cNvSpPr>
          <p:nvPr/>
        </p:nvSpPr>
        <p:spPr bwMode="auto">
          <a:xfrm>
            <a:off x="2640013" y="342900"/>
            <a:ext cx="984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Arial" pitchFamily="34" charset="0"/>
              </a:rPr>
              <a:t>WORKING DRAFT</a:t>
            </a:r>
          </a:p>
        </p:txBody>
      </p:sp>
      <p:sp>
        <p:nvSpPr>
          <p:cNvPr id="13468" name="Working Draft"/>
          <p:cNvSpPr txBox="1">
            <a:spLocks noChangeArrowheads="1"/>
          </p:cNvSpPr>
          <p:nvPr/>
        </p:nvSpPr>
        <p:spPr bwMode="auto">
          <a:xfrm>
            <a:off x="2640013" y="498475"/>
            <a:ext cx="307776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smtClean="0">
                <a:solidFill>
                  <a:srgbClr val="000000"/>
                </a:solidFill>
                <a:latin typeface="Arial" pitchFamily="34" charset="0"/>
              </a:rPr>
              <a:t>Last Modified 2015/02/05 10:48 PM E. Africa Standard Time</a:t>
            </a:r>
            <a:endParaRPr lang="en-US" sz="9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469" name="Printed"/>
          <p:cNvSpPr txBox="1">
            <a:spLocks noChangeArrowheads="1"/>
          </p:cNvSpPr>
          <p:nvPr/>
        </p:nvSpPr>
        <p:spPr bwMode="auto">
          <a:xfrm>
            <a:off x="2640013" y="655638"/>
            <a:ext cx="28212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smtClean="0">
                <a:solidFill>
                  <a:srgbClr val="000000"/>
                </a:solidFill>
                <a:latin typeface="Arial" pitchFamily="34" charset="0"/>
              </a:rPr>
              <a:t>Printed 2015/01/27 07:18 PM E. Africa Standard Time</a:t>
            </a:r>
            <a:endParaRPr lang="en-US" sz="9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0" y="0"/>
            <a:ext cx="8958263" cy="6723063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8"/>
              <a:ext cx="310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4"/>
              <a:ext cx="277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863" eaLnBrk="0" hangingPunct="0"/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</a:rPr>
                <a:t>CONFIDENTIAL AND PROPRIETARY</a:t>
              </a:r>
            </a:p>
            <a:p>
              <a:pPr defTabSz="804863" eaLnBrk="0" hangingPunct="0"/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3510" name="TitleBottomBar"/>
          <p:cNvGrpSpPr>
            <a:grpSpLocks/>
          </p:cNvGrpSpPr>
          <p:nvPr/>
        </p:nvGrpSpPr>
        <p:grpSpPr bwMode="auto">
          <a:xfrm>
            <a:off x="2193925" y="6300788"/>
            <a:ext cx="6767513" cy="420687"/>
            <a:chOff x="1382" y="3969"/>
            <a:chExt cx="4263" cy="265"/>
          </a:xfrm>
        </p:grpSpPr>
        <p:sp>
          <p:nvSpPr>
            <p:cNvPr id="13422" name="Rectangle 1134"/>
            <p:cNvSpPr>
              <a:spLocks noChangeArrowheads="1"/>
            </p:cNvSpPr>
            <p:nvPr userDrawn="1">
              <p:custDataLst>
                <p:tags r:id="rId1"/>
              </p:custDataLst>
            </p:nvPr>
          </p:nvSpPr>
          <p:spPr bwMode="gray"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13480" name="Picture 119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4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endParaRPr lang="en-US" sz="8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6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16939" y="6429600"/>
            <a:ext cx="208756" cy="153888"/>
          </a:xfrm>
        </p:spPr>
        <p:txBody>
          <a:bodyPr lIns="0" tIns="0" rIns="0" bIns="0"/>
          <a:lstStyle>
            <a:lvl1pPr>
              <a:defRPr sz="1000" b="0"/>
            </a:lvl1pPr>
          </a:lstStyle>
          <a:p>
            <a:fld id="{E1DD8DC8-C788-4A61-9CA8-C735B0B08BF5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2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319588"/>
            <a:ext cx="7616825" cy="13350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2849563"/>
            <a:ext cx="7616825" cy="1470025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E263696F-4DBB-4235-BEFC-B6C6E8CD6FCA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33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563" y="1951038"/>
            <a:ext cx="2074862" cy="1222375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825" y="1951038"/>
            <a:ext cx="2074863" cy="1222375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73569EE9-B58D-4707-A8FB-DBD1D0DEEBCC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6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281638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8632894" y="6454031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5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62706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3871912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950" y="1504950"/>
            <a:ext cx="3960813" cy="62706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3871912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8983D925-A8A0-4A98-BAF6-337D42C88FA0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71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16939" y="6429600"/>
            <a:ext cx="208756" cy="153888"/>
          </a:xfrm>
        </p:spPr>
        <p:txBody>
          <a:bodyPr lIns="0" tIns="0" rIns="0" bIns="0"/>
          <a:lstStyle>
            <a:lvl1pPr>
              <a:defRPr sz="1000" b="0"/>
            </a:lvl1pPr>
          </a:lstStyle>
          <a:p>
            <a:fld id="{79358178-2A6C-491F-95D9-D1258DD0ED59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68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138DDF31-C826-4638-897F-B6E536B62BB6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0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8288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88"/>
            <a:ext cx="5010150" cy="5735637"/>
          </a:xfrm>
        </p:spPr>
        <p:txBody>
          <a:bodyPr/>
          <a:lstStyle>
            <a:lvl1pPr>
              <a:defRPr sz="3200" b="0"/>
            </a:lvl1pPr>
            <a:lvl2pPr>
              <a:defRPr sz="2800" b="0"/>
            </a:lvl2pPr>
            <a:lvl3pPr>
              <a:defRPr sz="2400" b="0"/>
            </a:lvl3pPr>
            <a:lvl4pPr>
              <a:defRPr sz="2000" b="0"/>
            </a:lvl4pPr>
            <a:lvl5pPr>
              <a:defRPr sz="20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2F106C1E-533E-4AC5-A137-3546EA06A35B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75" y="4705350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775" y="600075"/>
            <a:ext cx="5376863" cy="4033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788988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C1C62E3E-640B-43EA-92D0-78114C27530E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67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7B33617A-D46B-4427-B37D-6973BC5CDF9B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57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230188"/>
            <a:ext cx="2154237" cy="294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3" y="230188"/>
            <a:ext cx="6311900" cy="2943225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1502EEC4-1A65-4DB5-A4DF-996D014EF83C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65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288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452563" y="1951038"/>
            <a:ext cx="4302125" cy="1222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16939" y="6429600"/>
            <a:ext cx="208756" cy="153888"/>
          </a:xfrm>
        </p:spPr>
        <p:txBody>
          <a:bodyPr lIns="0" tIns="0" rIns="0" bIns="0"/>
          <a:lstStyle>
            <a:lvl1pPr>
              <a:defRPr sz="1000" b="0"/>
            </a:lvl1pPr>
          </a:lstStyle>
          <a:p>
            <a:fld id="{805A16EE-1167-4008-A890-C9675A7A66D3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15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03800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37" name="Picture 49" descr="C:\Users\Krishnakumar Krish\Desktop\DO NOT DELETE\2014\July\22\NA0003-Omid-Kassiri.jpg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174" y="0"/>
            <a:ext cx="8958264" cy="672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2640013" y="5956310"/>
            <a:ext cx="4935538" cy="484188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 smtClean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 smtClean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640013" y="1277623"/>
            <a:ext cx="56097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3200" b="1" noProof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40013" y="5245630"/>
            <a:ext cx="5811043" cy="215444"/>
          </a:xfrm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12342" name="Picture 54" descr="C:\Users\Krishnakumar Krish\Desktop\DO NOT DELETE\2014\July\22\bank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0" y="724887"/>
            <a:ext cx="2063332" cy="130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73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281638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8632894" y="6454031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2972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9600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563" y="1951038"/>
            <a:ext cx="2074862" cy="1222375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825" y="1951038"/>
            <a:ext cx="2074863" cy="1222375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73569EE9-B58D-4707-A8FB-DBD1D0DEEB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59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871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6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37" name="Picture 49" descr="C:\Users\Krishnakumar Krish\Desktop\DO NOT DELETE\2014\July\22\NA0003-Omid-Kassiri.jpg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174" y="0"/>
            <a:ext cx="8958264" cy="672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2640013" y="5956310"/>
            <a:ext cx="4935538" cy="484188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 smtClean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 smtClean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640013" y="1277623"/>
            <a:ext cx="56097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3200" b="1" noProof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40013" y="5245630"/>
            <a:ext cx="5811043" cy="215444"/>
          </a:xfrm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12342" name="Picture 54" descr="C:\Users\Krishnakumar Krish\Desktop\DO NOT DELETE\2014\July\22\bank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0" y="724887"/>
            <a:ext cx="2063332" cy="130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73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281638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8632894" y="6454031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08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0737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07184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37" name="Picture 49" descr="C:\Users\Krishnakumar Krish\Desktop\DO NOT DELETE\2014\July\22\NA0003-Omid-Kassiri.jpg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174" y="0"/>
            <a:ext cx="8958264" cy="672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2640013" y="5956310"/>
            <a:ext cx="4935538" cy="484188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 smtClean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 smtClean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640013" y="1277623"/>
            <a:ext cx="56097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3200" b="1" noProof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40013" y="5245630"/>
            <a:ext cx="5811043" cy="215444"/>
          </a:xfrm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12342" name="Picture 54" descr="C:\Users\Krishnakumar Krish\Desktop\DO NOT DELETE\2014\July\22\bank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0" y="724887"/>
            <a:ext cx="2063332" cy="130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538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281638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8632894" y="6454031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57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9067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91848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37" name="Picture 49" descr="C:\Users\Krishnakumar Krish\Desktop\DO NOT DELETE\2014\July\22\NA0003-Omid-Kassiri.jpg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174" y="0"/>
            <a:ext cx="8958264" cy="672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2640013" y="5956310"/>
            <a:ext cx="4935538" cy="484188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 smtClean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 smtClean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640013" y="1277623"/>
            <a:ext cx="56097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3200" b="1" noProof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40013" y="5245630"/>
            <a:ext cx="5811043" cy="215444"/>
          </a:xfrm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12342" name="Picture 54" descr="C:\Users\Krishnakumar Krish\Desktop\DO NOT DELETE\2014\July\22\bank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0" y="724887"/>
            <a:ext cx="2063332" cy="130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33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281638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8632894" y="6454031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7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7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37" name="Picture 49" descr="C:\Users\Krishnakumar Krish\Desktop\DO NOT DELETE\2014\July\22\NA0003-Omid-Kassiri.jpg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"/>
            <a:ext cx="8958264" cy="672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ltGray">
          <a:xfrm>
            <a:off x="2780507" y="6008718"/>
            <a:ext cx="4935538" cy="474665"/>
            <a:chOff x="1663" y="3109"/>
            <a:chExt cx="3109" cy="29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ltGray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372" dirty="0" smtClean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ltGray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372" dirty="0" smtClean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71917" y="2205732"/>
            <a:ext cx="5609783" cy="49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3234" b="0" noProof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2780509" y="5306841"/>
            <a:ext cx="5811043" cy="215444"/>
          </a:xfrm>
        </p:spPr>
        <p:txBody>
          <a:bodyPr>
            <a:spAutoFit/>
          </a:bodyPr>
          <a:lstStyle>
            <a:lvl1pPr>
              <a:defRPr sz="1372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9" name="doc id"/>
          <p:cNvSpPr txBox="1">
            <a:spLocks noChangeArrowheads="1"/>
          </p:cNvSpPr>
          <p:nvPr userDrawn="1"/>
        </p:nvSpPr>
        <p:spPr bwMode="gray">
          <a:xfrm>
            <a:off x="7689851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784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pic>
        <p:nvPicPr>
          <p:cNvPr id="12342" name="Picture 54" descr="C:\Users\Krishnakumar Krish\Desktop\DO NOT DELETE\2014\July\22\bank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0" y="724888"/>
            <a:ext cx="2063332" cy="130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054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3423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92205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37" name="Picture 49" descr="C:\Users\Krishnakumar Krish\Desktop\DO NOT DELETE\2014\July\22\NA0003-Omid-Kassiri.jpg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174" y="0"/>
            <a:ext cx="8958264" cy="672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2640013" y="5956310"/>
            <a:ext cx="4935538" cy="484188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 smtClean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 smtClean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640013" y="1277623"/>
            <a:ext cx="56097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3200" b="1" noProof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40013" y="5245630"/>
            <a:ext cx="5811043" cy="215444"/>
          </a:xfrm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12342" name="Picture 54" descr="C:\Users\Krishnakumar Krish\Desktop\DO NOT DELETE\2014\July\22\bank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0" y="724887"/>
            <a:ext cx="2063332" cy="130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62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281638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8632894" y="6454031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53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5081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642350" y="6448425"/>
            <a:ext cx="195263" cy="153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E0E6B-A9A6-473A-B03E-50523A5341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70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851" y="281639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961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6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0" y="4434307"/>
            <a:ext cx="8961438" cy="1949539"/>
          </a:xfrm>
          <a:prstGeom prst="rect">
            <a:avLst/>
          </a:prstGeom>
          <a:solidFill>
            <a:srgbClr val="FFBE00"/>
          </a:solidFill>
          <a:ln w="9525">
            <a:noFill/>
            <a:miter lim="800000"/>
            <a:headEnd/>
            <a:tailEnd/>
          </a:ln>
        </p:spPr>
        <p:txBody>
          <a:bodyPr lIns="89599" tIns="44799" rIns="89599" bIns="44799"/>
          <a:lstStyle/>
          <a:p>
            <a:pPr defTabSz="894557">
              <a:defRPr/>
            </a:pPr>
            <a:endParaRPr lang="en-ZA" sz="1764" dirty="0">
              <a:solidFill>
                <a:srgbClr val="272727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0" descr="image 0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2" y="3729486"/>
            <a:ext cx="1580699" cy="229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7253164" y="4771937"/>
            <a:ext cx="1392446" cy="1264944"/>
            <a:chOff x="7401132" y="4868859"/>
            <a:chExt cx="1420638" cy="1290727"/>
          </a:xfrm>
        </p:grpSpPr>
        <p:pic>
          <p:nvPicPr>
            <p:cNvPr id="7" name="Picture 14" descr="Logo from ai Melany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8" t="15346" r="21509" b="7170"/>
            <a:stretch>
              <a:fillRect/>
            </a:stretch>
          </p:blipFill>
          <p:spPr bwMode="auto">
            <a:xfrm>
              <a:off x="7401132" y="4868859"/>
              <a:ext cx="1420638" cy="129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7674148" y="4878385"/>
              <a:ext cx="919050" cy="917639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sz="1764" dirty="0">
                <a:solidFill>
                  <a:srgbClr val="FFFFFF"/>
                </a:solidFill>
              </a:endParaRPr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29402" y="5085107"/>
            <a:ext cx="6669919" cy="333296"/>
          </a:xfrm>
        </p:spPr>
        <p:txBody>
          <a:bodyPr anchor="b"/>
          <a:lstStyle>
            <a:lvl1pPr>
              <a:lnSpc>
                <a:spcPct val="85000"/>
              </a:lnSpc>
              <a:defRPr sz="2548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29402" y="5460428"/>
            <a:ext cx="6273007" cy="28655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2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21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30" y="424626"/>
            <a:ext cx="7442972" cy="28655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30" y="1465655"/>
            <a:ext cx="3880938" cy="1055610"/>
          </a:xfrm>
        </p:spPr>
        <p:txBody>
          <a:bodyPr/>
          <a:lstStyle>
            <a:lvl1pPr>
              <a:defRPr sz="1764"/>
            </a:lvl1pPr>
            <a:lvl2pPr>
              <a:defRPr sz="1568"/>
            </a:lvl2pPr>
            <a:lvl3pPr>
              <a:defRPr sz="1176"/>
            </a:lvl3pPr>
            <a:lvl4pPr>
              <a:defRPr sz="1176"/>
            </a:lvl4pPr>
            <a:lvl5pPr>
              <a:defRPr sz="1176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03761" y="6554198"/>
            <a:ext cx="757677" cy="1886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03EFD-9607-495E-A92E-570121F6A993}" type="slidenum">
              <a:rPr lang="en-US" sz="1764">
                <a:solidFill>
                  <a:srgbClr val="FFFFFF"/>
                </a:solidFill>
                <a:latin typeface="Verdana" pitchFamily="34" charset="0"/>
                <a:cs typeface="Arial" charset="0"/>
              </a:rPr>
              <a:pPr>
                <a:defRPr/>
              </a:pPr>
              <a:t>‹#›</a:t>
            </a:fld>
            <a:endParaRPr lang="en-US" sz="1764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03761" y="6554198"/>
            <a:ext cx="757677" cy="1886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98146-0733-4338-A3C0-500A55D85010}" type="slidenum">
              <a:rPr lang="en-US" sz="1764">
                <a:solidFill>
                  <a:srgbClr val="FFFFFF"/>
                </a:solidFill>
                <a:latin typeface="Verdana" pitchFamily="34" charset="0"/>
                <a:cs typeface="Arial" charset="0"/>
              </a:rPr>
              <a:pPr>
                <a:defRPr/>
              </a:pPr>
              <a:t>‹#›</a:t>
            </a:fld>
            <a:endParaRPr lang="en-US" sz="1764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image" Target="../media/image2.jpeg"/><Relationship Id="rId5" Type="http://schemas.openxmlformats.org/officeDocument/2006/relationships/vmlDrawing" Target="../drawings/vmlDrawing1.vml"/><Relationship Id="rId15" Type="http://schemas.openxmlformats.org/officeDocument/2006/relationships/tags" Target="../tags/tag11.xml"/><Relationship Id="rId23" Type="http://schemas.openxmlformats.org/officeDocument/2006/relationships/image" Target="../media/image1.emf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theme" Target="../theme/theme1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56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42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1" Type="http://schemas.openxmlformats.org/officeDocument/2006/relationships/slideLayout" Target="../slideLayouts/slideLayout41.xml"/><Relationship Id="rId6" Type="http://schemas.openxmlformats.org/officeDocument/2006/relationships/vmlDrawing" Target="../drawings/vmlDrawing18.vml"/><Relationship Id="rId11" Type="http://schemas.openxmlformats.org/officeDocument/2006/relationships/tags" Target="../tags/tag146.xml"/><Relationship Id="rId24" Type="http://schemas.openxmlformats.org/officeDocument/2006/relationships/image" Target="../media/image1.emf"/><Relationship Id="rId5" Type="http://schemas.openxmlformats.org/officeDocument/2006/relationships/theme" Target="../theme/theme10.xml"/><Relationship Id="rId15" Type="http://schemas.openxmlformats.org/officeDocument/2006/relationships/tags" Target="../tags/tag150.xml"/><Relationship Id="rId23" Type="http://schemas.openxmlformats.org/officeDocument/2006/relationships/oleObject" Target="../embeddings/oleObject18.bin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4" Type="http://schemas.openxmlformats.org/officeDocument/2006/relationships/slideLayout" Target="../slideLayouts/slideLayout44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tags" Target="../tags/tag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oleObject" Target="../embeddings/oleObject3.bin"/><Relationship Id="rId3" Type="http://schemas.openxmlformats.org/officeDocument/2006/relationships/slideLayout" Target="../slideLayouts/slideLayout6.xml"/><Relationship Id="rId21" Type="http://schemas.openxmlformats.org/officeDocument/2006/relationships/tags" Target="../tags/tag30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image" Target="../media/image2.jpeg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slideLayout" Target="../slideLayouts/slideLayout7.xml"/><Relationship Id="rId9" Type="http://schemas.openxmlformats.org/officeDocument/2006/relationships/vmlDrawing" Target="../drawings/vmlDrawing3.v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3" Type="http://schemas.openxmlformats.org/officeDocument/2006/relationships/theme" Target="../theme/theme3.xml"/><Relationship Id="rId21" Type="http://schemas.openxmlformats.org/officeDocument/2006/relationships/oleObject" Target="../embeddings/oleObject5.bin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" Type="http://schemas.openxmlformats.org/officeDocument/2006/relationships/slideLayout" Target="../slideLayouts/slideLayout12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1" Type="http://schemas.openxmlformats.org/officeDocument/2006/relationships/slideLayout" Target="../slideLayouts/slideLayout11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3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2.jpeg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4" Type="http://schemas.openxmlformats.org/officeDocument/2006/relationships/vmlDrawing" Target="../drawings/vmlDrawing5.v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68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1" Type="http://schemas.openxmlformats.org/officeDocument/2006/relationships/slideLayout" Target="../slideLayouts/slideLayout13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2.jpeg"/><Relationship Id="rId5" Type="http://schemas.openxmlformats.org/officeDocument/2006/relationships/vmlDrawing" Target="../drawings/vmlDrawing7.vml"/><Relationship Id="rId15" Type="http://schemas.openxmlformats.org/officeDocument/2006/relationships/tags" Target="../tags/tag62.xml"/><Relationship Id="rId23" Type="http://schemas.openxmlformats.org/officeDocument/2006/relationships/image" Target="../media/image1.emf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4" Type="http://schemas.openxmlformats.org/officeDocument/2006/relationships/theme" Target="../theme/theme4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oleObject" Target="../embeddings/oleObject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5.xml"/><Relationship Id="rId18" Type="http://schemas.openxmlformats.org/officeDocument/2006/relationships/oleObject" Target="../embeddings/oleObject9.bin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ags" Target="../tags/tag72.xml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7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ags" Target="../tags/tag7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vmlDrawing" Target="../drawings/vmlDrawing9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21" Type="http://schemas.openxmlformats.org/officeDocument/2006/relationships/tags" Target="../tags/tag88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1" Type="http://schemas.openxmlformats.org/officeDocument/2006/relationships/slideLayout" Target="../slideLayouts/slideLayout28.xml"/><Relationship Id="rId6" Type="http://schemas.openxmlformats.org/officeDocument/2006/relationships/vmlDrawing" Target="../drawings/vmlDrawing10.vml"/><Relationship Id="rId11" Type="http://schemas.openxmlformats.org/officeDocument/2006/relationships/tags" Target="../tags/tag78.xml"/><Relationship Id="rId24" Type="http://schemas.openxmlformats.org/officeDocument/2006/relationships/image" Target="../media/image1.emf"/><Relationship Id="rId5" Type="http://schemas.openxmlformats.org/officeDocument/2006/relationships/theme" Target="../theme/theme6.xml"/><Relationship Id="rId15" Type="http://schemas.openxmlformats.org/officeDocument/2006/relationships/tags" Target="../tags/tag82.xml"/><Relationship Id="rId23" Type="http://schemas.openxmlformats.org/officeDocument/2006/relationships/oleObject" Target="../embeddings/oleObject10.bin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4" Type="http://schemas.openxmlformats.org/officeDocument/2006/relationships/slideLayout" Target="../slideLayouts/slideLayout3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3" Type="http://schemas.openxmlformats.org/officeDocument/2006/relationships/slideLayout" Target="../slideLayouts/slideLayout34.xml"/><Relationship Id="rId21" Type="http://schemas.openxmlformats.org/officeDocument/2006/relationships/tags" Target="../tags/tag106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3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1" Type="http://schemas.openxmlformats.org/officeDocument/2006/relationships/slideLayout" Target="../slideLayouts/slideLayout32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2.jpeg"/><Relationship Id="rId5" Type="http://schemas.openxmlformats.org/officeDocument/2006/relationships/vmlDrawing" Target="../drawings/vmlDrawing12.vml"/><Relationship Id="rId15" Type="http://schemas.openxmlformats.org/officeDocument/2006/relationships/tags" Target="../tags/tag100.xml"/><Relationship Id="rId23" Type="http://schemas.openxmlformats.org/officeDocument/2006/relationships/image" Target="../media/image1.emf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4" Type="http://schemas.openxmlformats.org/officeDocument/2006/relationships/theme" Target="../theme/theme7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oleObject" Target="../embeddings/oleObject12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3" Type="http://schemas.openxmlformats.org/officeDocument/2006/relationships/slideLayout" Target="../slideLayouts/slideLayout37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1" Type="http://schemas.openxmlformats.org/officeDocument/2006/relationships/slideLayout" Target="../slideLayouts/slideLayout35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2.jpeg"/><Relationship Id="rId5" Type="http://schemas.openxmlformats.org/officeDocument/2006/relationships/vmlDrawing" Target="../drawings/vmlDrawing14.vml"/><Relationship Id="rId15" Type="http://schemas.openxmlformats.org/officeDocument/2006/relationships/tags" Target="../tags/tag117.xml"/><Relationship Id="rId23" Type="http://schemas.openxmlformats.org/officeDocument/2006/relationships/image" Target="../media/image1.emf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heme" Target="../theme/theme8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oleObject" Target="../embeddings/oleObject14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3" Type="http://schemas.openxmlformats.org/officeDocument/2006/relationships/slideLayout" Target="../slideLayouts/slideLayout40.xml"/><Relationship Id="rId21" Type="http://schemas.openxmlformats.org/officeDocument/2006/relationships/tags" Target="../tags/tag140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9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1" Type="http://schemas.openxmlformats.org/officeDocument/2006/relationships/slideLayout" Target="../slideLayouts/slideLayout38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image" Target="../media/image2.jpeg"/><Relationship Id="rId5" Type="http://schemas.openxmlformats.org/officeDocument/2006/relationships/vmlDrawing" Target="../drawings/vmlDrawing16.vml"/><Relationship Id="rId15" Type="http://schemas.openxmlformats.org/officeDocument/2006/relationships/tags" Target="../tags/tag134.xml"/><Relationship Id="rId23" Type="http://schemas.openxmlformats.org/officeDocument/2006/relationships/image" Target="../media/image1.emf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4" Type="http://schemas.openxmlformats.org/officeDocument/2006/relationships/theme" Target="../theme/theme9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oleObject" Target="../embeddings/oleObject1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53252938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800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21" descr="C:\Users\Krishnakumar Krish\Desktop\DO NOT DELETE\2014\June\18\Untitled-4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-1587" y="-3176"/>
            <a:ext cx="8963025" cy="67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SlideBottomBar"/>
          <p:cNvSpPr>
            <a:spLocks noChangeArrowheads="1"/>
          </p:cNvSpPr>
          <p:nvPr/>
        </p:nvSpPr>
        <p:spPr bwMode="ltGray">
          <a:xfrm>
            <a:off x="-794" y="6299200"/>
            <a:ext cx="8961438" cy="422275"/>
          </a:xfrm>
          <a:prstGeom prst="rect">
            <a:avLst/>
          </a:prstGeom>
          <a:solidFill>
            <a:srgbClr val="E69A4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baseline="0" noProof="0" dirty="0">
              <a:latin typeface="+mn-lt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9929" y="3050520"/>
            <a:ext cx="4302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Text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056" y="280050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704850" y="17935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200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1451" y="890431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 smtClean="0">
                <a:solidFill>
                  <a:srgbClr val="80808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0723" y="2466320"/>
            <a:ext cx="43021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 smtClean="0">
                  <a:latin typeface="+mn-lt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dirty="0" smtClean="0">
                  <a:solidFill>
                    <a:srgbClr val="808080"/>
                  </a:solidFill>
                  <a:latin typeface="+mn-lt"/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dirty="0">
                <a:solidFill>
                  <a:srgbClr val="808080"/>
                </a:solidFill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26400" y="938056"/>
            <a:ext cx="763588" cy="996951"/>
            <a:chOff x="4936" y="176"/>
            <a:chExt cx="481" cy="628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425" y="938056"/>
            <a:ext cx="1071563" cy="730251"/>
            <a:chOff x="4750" y="176"/>
            <a:chExt cx="675" cy="460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7723094" y="938056"/>
            <a:ext cx="1066894" cy="212366"/>
            <a:chOff x="7673881" y="285750"/>
            <a:chExt cx="1066894" cy="212366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59558" y="938056"/>
            <a:ext cx="830430" cy="1306516"/>
            <a:chOff x="7769225" y="2105025"/>
            <a:chExt cx="830430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Arc 39" hidden="1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McK Slide Elements" hidden="1"/>
          <p:cNvGrpSpPr/>
          <p:nvPr/>
        </p:nvGrpSpPr>
        <p:grpSpPr bwMode="auto">
          <a:xfrm>
            <a:off x="170657" y="6101392"/>
            <a:ext cx="8618537" cy="495414"/>
            <a:chOff x="119064" y="6102980"/>
            <a:chExt cx="8653461" cy="495414"/>
          </a:xfrm>
        </p:grpSpPr>
        <p:sp>
          <p:nvSpPr>
            <p:cNvPr id="106" name="McK 4. Footnote"/>
            <p:cNvSpPr txBox="1">
              <a:spLocks noChangeArrowheads="1"/>
            </p:cNvSpPr>
            <p:nvPr/>
          </p:nvSpPr>
          <p:spPr bwMode="auto">
            <a:xfrm>
              <a:off x="119064" y="6102980"/>
              <a:ext cx="8653461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 dirty="0" smtClean="0">
                  <a:latin typeface="+mn-lt"/>
                </a:rPr>
                <a:t>1 Footnote</a:t>
              </a:r>
            </a:p>
          </p:txBody>
        </p:sp>
        <p:sp>
          <p:nvSpPr>
            <p:cNvPr id="107" name="McK 5. Source"/>
            <p:cNvSpPr>
              <a:spLocks noChangeArrowheads="1"/>
            </p:cNvSpPr>
            <p:nvPr/>
          </p:nvSpPr>
          <p:spPr bwMode="auto">
            <a:xfrm>
              <a:off x="119064" y="6444506"/>
              <a:ext cx="753372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69900" indent="-469900" defTabSz="895255">
                <a:tabLst/>
              </a:pPr>
              <a:r>
                <a:rPr lang="en-US" sz="1000" baseline="0" noProof="0" dirty="0" smtClean="0">
                  <a:solidFill>
                    <a:srgbClr val="000000"/>
                  </a:solidFill>
                  <a:latin typeface="+mn-lt"/>
                </a:rPr>
                <a:t>Source: Source</a:t>
              </a:r>
            </a:p>
          </p:txBody>
        </p:sp>
      </p:grpSp>
      <p:pic>
        <p:nvPicPr>
          <p:cNvPr id="110" name="Picture 22" descr="C:\Users\Krishnakumar Krish\Desktop\DO NOT DELETE\2014\June\18\LOGOO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6694" r="4123" b="7089"/>
          <a:stretch/>
        </p:blipFill>
        <p:spPr bwMode="auto">
          <a:xfrm>
            <a:off x="7858519" y="6351190"/>
            <a:ext cx="559595" cy="3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bg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440267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557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21" descr="C:\Users\Krishnakumar Krish\Desktop\DO NOT DELETE\2014\June\18\Untitled-4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-1587" y="-3176"/>
            <a:ext cx="8963025" cy="67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SlideBottomBar"/>
          <p:cNvSpPr>
            <a:spLocks noChangeArrowheads="1"/>
          </p:cNvSpPr>
          <p:nvPr/>
        </p:nvSpPr>
        <p:spPr bwMode="ltGray">
          <a:xfrm>
            <a:off x="-794" y="6299200"/>
            <a:ext cx="8961438" cy="422275"/>
          </a:xfrm>
          <a:prstGeom prst="rect">
            <a:avLst/>
          </a:prstGeom>
          <a:solidFill>
            <a:srgbClr val="E69A4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9929" y="3050520"/>
            <a:ext cx="4302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Text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056" y="280050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704850" y="17935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 smtClea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200" dirty="0">
              <a:solidFill>
                <a:srgbClr val="FFFFFF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1451" y="890431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 smtClean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0723" y="2466320"/>
            <a:ext cx="43021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 smtClean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dirty="0" smtClean="0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dirty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26400" y="938056"/>
            <a:ext cx="763588" cy="996951"/>
            <a:chOff x="4936" y="176"/>
            <a:chExt cx="481" cy="628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425" y="938056"/>
            <a:ext cx="1071563" cy="730251"/>
            <a:chOff x="4750" y="176"/>
            <a:chExt cx="675" cy="460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7723094" y="938056"/>
            <a:ext cx="1066894" cy="212366"/>
            <a:chOff x="7673881" y="285750"/>
            <a:chExt cx="1066894" cy="212366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59558" y="938056"/>
            <a:ext cx="830430" cy="1306516"/>
            <a:chOff x="7769225" y="2105025"/>
            <a:chExt cx="830430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Arc 39" hidden="1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McK Slide Elements" hidden="1"/>
          <p:cNvGrpSpPr/>
          <p:nvPr/>
        </p:nvGrpSpPr>
        <p:grpSpPr bwMode="auto">
          <a:xfrm>
            <a:off x="170657" y="6101392"/>
            <a:ext cx="8618537" cy="495414"/>
            <a:chOff x="119064" y="6102980"/>
            <a:chExt cx="8653461" cy="495414"/>
          </a:xfrm>
        </p:grpSpPr>
        <p:sp>
          <p:nvSpPr>
            <p:cNvPr id="106" name="McK 4. Footnote"/>
            <p:cNvSpPr txBox="1">
              <a:spLocks noChangeArrowheads="1"/>
            </p:cNvSpPr>
            <p:nvPr/>
          </p:nvSpPr>
          <p:spPr bwMode="auto">
            <a:xfrm>
              <a:off x="119064" y="6102980"/>
              <a:ext cx="8653461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7" name="McK 5. Source"/>
            <p:cNvSpPr>
              <a:spLocks noChangeArrowheads="1"/>
            </p:cNvSpPr>
            <p:nvPr/>
          </p:nvSpPr>
          <p:spPr bwMode="auto">
            <a:xfrm>
              <a:off x="119064" y="6444506"/>
              <a:ext cx="753372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69900" indent="-469900" defTabSz="895255"/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pic>
        <p:nvPicPr>
          <p:cNvPr id="110" name="Picture 22" descr="C:\Users\Krishnakumar Krish\Desktop\DO NOT DELETE\2014\June\18\LOGOO.pn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6694" r="4123" b="7089"/>
          <a:stretch/>
        </p:blipFill>
        <p:spPr bwMode="auto">
          <a:xfrm>
            <a:off x="7858519" y="6351190"/>
            <a:ext cx="559595" cy="3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52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bg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17269801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13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21" descr="C:\Users\Krishnakumar Krish\Desktop\DO NOT DELETE\2014\June\18\Untitled-4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" y="-1587"/>
            <a:ext cx="8963025" cy="67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SlideBottomBar"/>
          <p:cNvSpPr>
            <a:spLocks noChangeArrowheads="1"/>
          </p:cNvSpPr>
          <p:nvPr/>
        </p:nvSpPr>
        <p:spPr bwMode="auto">
          <a:xfrm>
            <a:off x="0" y="6300789"/>
            <a:ext cx="8961438" cy="422275"/>
          </a:xfrm>
          <a:prstGeom prst="rect">
            <a:avLst/>
          </a:prstGeom>
          <a:solidFill>
            <a:srgbClr val="E69A4E"/>
          </a:solidFill>
          <a:ln>
            <a:noFill/>
          </a:ln>
          <a:effectLst/>
          <a:extLst/>
        </p:spPr>
        <p:txBody>
          <a:bodyPr wrap="none" lIns="91433" tIns="45717" rIns="91433" bIns="45717" anchor="ctr"/>
          <a:lstStyle/>
          <a:p>
            <a:endParaRPr lang="en-US" sz="1568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0724" y="305210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851" y="281639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704850" y="17935"/>
            <a:ext cx="838371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72" dirty="0" smtClea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372" dirty="0">
              <a:solidFill>
                <a:srgbClr val="FFFFFF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890432"/>
            <a:ext cx="8618537" cy="24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568" dirty="0" smtClean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0724" y="222819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568" b="1" dirty="0" smtClean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sz="1568" dirty="0" smtClean="0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sz="1568" dirty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gray">
          <a:xfrm>
            <a:off x="7974011" y="938057"/>
            <a:ext cx="763588" cy="996951"/>
            <a:chOff x="4936" y="176"/>
            <a:chExt cx="481" cy="628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160">
                <a:buClr>
                  <a:srgbClr val="A84B0E"/>
                </a:buClr>
              </a:pPr>
              <a:r>
                <a:rPr lang="en-US" sz="1176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68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160">
                <a:buClr>
                  <a:srgbClr val="A84B0E"/>
                </a:buClr>
              </a:pPr>
              <a:r>
                <a:rPr lang="en-US" sz="1176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68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160">
                <a:buClr>
                  <a:srgbClr val="A84B0E"/>
                </a:buClr>
              </a:pPr>
              <a:r>
                <a:rPr lang="en-US" sz="1176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68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160">
                <a:buClr>
                  <a:srgbClr val="A84B0E"/>
                </a:buClr>
              </a:pPr>
              <a:r>
                <a:rPr lang="en-US" sz="1176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68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gray">
          <a:xfrm>
            <a:off x="7666037" y="938057"/>
            <a:ext cx="1071563" cy="730251"/>
            <a:chOff x="4750" y="176"/>
            <a:chExt cx="675" cy="460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68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68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68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160">
                <a:buClr>
                  <a:srgbClr val="A84B0E"/>
                </a:buClr>
              </a:pPr>
              <a:r>
                <a:rPr lang="en-US" sz="1176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160">
                <a:buClr>
                  <a:srgbClr val="A84B0E"/>
                </a:buClr>
              </a:pPr>
              <a:r>
                <a:rPr lang="en-US" sz="1176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160">
                <a:buClr>
                  <a:srgbClr val="A84B0E"/>
                </a:buClr>
              </a:pPr>
              <a:r>
                <a:rPr lang="en-US" sz="1176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gray">
          <a:xfrm>
            <a:off x="7670705" y="938056"/>
            <a:ext cx="1066894" cy="212366"/>
            <a:chOff x="7673881" y="285750"/>
            <a:chExt cx="1066894" cy="212366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gray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160">
                <a:buClr>
                  <a:srgbClr val="A84B0E"/>
                </a:buClr>
              </a:pPr>
              <a:r>
                <a:rPr lang="en-US" sz="1176" dirty="0">
                  <a:solidFill>
                    <a:srgbClr val="808080"/>
                  </a:solidFill>
                  <a:latin typeface="Arial"/>
                  <a:cs typeface="Arial" charset="0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gray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gray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>
          <a:xfrm>
            <a:off x="7907173" y="938056"/>
            <a:ext cx="820812" cy="1306516"/>
            <a:chOff x="7769225" y="2105025"/>
            <a:chExt cx="820812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blackWhite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68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black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68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blackWhite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68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black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68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blackWhite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68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black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68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blackWhite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68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black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68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0137" cy="180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160">
                <a:buClr>
                  <a:srgbClr val="A84B0E"/>
                </a:buClr>
              </a:pPr>
              <a:r>
                <a:rPr lang="en-US" sz="1176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0137" cy="180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160">
                <a:buClr>
                  <a:srgbClr val="A84B0E"/>
                </a:buClr>
              </a:pPr>
              <a:r>
                <a:rPr lang="en-US" sz="1176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0137" cy="180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160">
                <a:buClr>
                  <a:srgbClr val="A84B0E"/>
                </a:buClr>
              </a:pPr>
              <a:r>
                <a:rPr lang="en-US" sz="1176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0137" cy="180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160">
                <a:buClr>
                  <a:srgbClr val="A84B0E"/>
                </a:buClr>
              </a:pPr>
              <a:r>
                <a:rPr lang="en-US" sz="1176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0137" cy="180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160">
                <a:buClr>
                  <a:srgbClr val="A84B0E"/>
                </a:buClr>
              </a:pPr>
              <a:r>
                <a:rPr lang="en-US" sz="1176" dirty="0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blackWhite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68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black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68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4" name="doc id"/>
          <p:cNvSpPr>
            <a:spLocks noChangeArrowheads="1"/>
          </p:cNvSpPr>
          <p:nvPr/>
        </p:nvSpPr>
        <p:spPr bwMode="gray">
          <a:xfrm>
            <a:off x="7249944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160"/>
            <a:endParaRPr lang="en-US" sz="784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grpSp>
        <p:nvGrpSpPr>
          <p:cNvPr id="5" name="McK Slide Elements" hidden="1"/>
          <p:cNvGrpSpPr/>
          <p:nvPr/>
        </p:nvGrpSpPr>
        <p:grpSpPr>
          <a:xfrm>
            <a:off x="119065" y="6106063"/>
            <a:ext cx="8653461" cy="479684"/>
            <a:chOff x="119064" y="6106058"/>
            <a:chExt cx="8653461" cy="479684"/>
          </a:xfrm>
        </p:grpSpPr>
        <p:sp>
          <p:nvSpPr>
            <p:cNvPr id="106" name="McK 4. Footnote"/>
            <p:cNvSpPr txBox="1">
              <a:spLocks noChangeArrowheads="1"/>
            </p:cNvSpPr>
            <p:nvPr/>
          </p:nvSpPr>
          <p:spPr bwMode="gray">
            <a:xfrm>
              <a:off x="119064" y="6106058"/>
              <a:ext cx="8653461" cy="150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980" dirty="0" smtClean="0">
                  <a:solidFill>
                    <a:srgbClr val="00000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107" name="McK 5. Source"/>
            <p:cNvSpPr>
              <a:spLocks noChangeArrowheads="1"/>
            </p:cNvSpPr>
            <p:nvPr/>
          </p:nvSpPr>
          <p:spPr bwMode="gray">
            <a:xfrm>
              <a:off x="119065" y="6434931"/>
              <a:ext cx="7624760" cy="150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69850" indent="-469850" defTabSz="895160"/>
              <a:r>
                <a:rPr lang="en-US" sz="980" dirty="0" smtClean="0">
                  <a:solidFill>
                    <a:srgbClr val="000000"/>
                  </a:solidFill>
                  <a:latin typeface="Arial"/>
                  <a:cs typeface="Arial" charset="0"/>
                </a:rPr>
                <a:t>Source: Source</a:t>
              </a:r>
              <a:endParaRPr lang="en-US" sz="98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109" name="Slide Number"/>
          <p:cNvSpPr txBox="1">
            <a:spLocks/>
          </p:cNvSpPr>
          <p:nvPr/>
        </p:nvSpPr>
        <p:spPr>
          <a:xfrm>
            <a:off x="7963590" y="6436520"/>
            <a:ext cx="153889" cy="1508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980" smtClean="0">
                <a:solidFill>
                  <a:srgbClr val="000000"/>
                </a:solidFill>
                <a:cs typeface="Arial" charset="0"/>
              </a:rPr>
              <a:pPr algn="r"/>
              <a:t>‹#›</a:t>
            </a:fld>
            <a:endParaRPr lang="en-US" sz="98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0" name="Picture 22" descr="C:\Users\Krishnakumar Krish\Desktop\DO NOT DELETE\2014\June\18\LOGOO.pn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6694" r="4123" b="7089"/>
          <a:stretch/>
        </p:blipFill>
        <p:spPr bwMode="auto">
          <a:xfrm>
            <a:off x="8251031" y="6343253"/>
            <a:ext cx="559595" cy="3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9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61912" algn="l"/>
        </a:tabLst>
        <a:defRPr sz="1862" b="1">
          <a:solidFill>
            <a:schemeClr val="bg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568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68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68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68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72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21" descr="C:\Users\Krishnakumar Krish\Desktop\DO NOT DELETE\2014\June\18\Untitled-4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-1587" y="-3176"/>
            <a:ext cx="8963025" cy="67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SlideBottomBar"/>
          <p:cNvSpPr>
            <a:spLocks noChangeArrowheads="1"/>
          </p:cNvSpPr>
          <p:nvPr/>
        </p:nvSpPr>
        <p:spPr bwMode="ltGray">
          <a:xfrm>
            <a:off x="-794" y="6299200"/>
            <a:ext cx="8961438" cy="422275"/>
          </a:xfrm>
          <a:prstGeom prst="rect">
            <a:avLst/>
          </a:prstGeom>
          <a:solidFill>
            <a:srgbClr val="E69A4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9929" y="3050520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056" y="280050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704850" y="17935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 smtClea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200" dirty="0">
              <a:solidFill>
                <a:srgbClr val="FFFFFF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1451" y="890431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 smtClean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0723" y="2466320"/>
            <a:ext cx="43021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 smtClean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dirty="0" smtClean="0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dirty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26400" y="938056"/>
            <a:ext cx="763588" cy="996951"/>
            <a:chOff x="4936" y="176"/>
            <a:chExt cx="481" cy="628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425" y="938056"/>
            <a:ext cx="1071563" cy="730251"/>
            <a:chOff x="4750" y="176"/>
            <a:chExt cx="675" cy="460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7723094" y="938056"/>
            <a:ext cx="1066894" cy="212366"/>
            <a:chOff x="7673881" y="285750"/>
            <a:chExt cx="1066894" cy="212366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59558" y="938056"/>
            <a:ext cx="830430" cy="1306516"/>
            <a:chOff x="7769225" y="2105025"/>
            <a:chExt cx="830430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Arc 39" hidden="1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McK Slide Elements" hidden="1"/>
          <p:cNvGrpSpPr/>
          <p:nvPr/>
        </p:nvGrpSpPr>
        <p:grpSpPr bwMode="auto">
          <a:xfrm>
            <a:off x="170657" y="6101392"/>
            <a:ext cx="8618537" cy="495414"/>
            <a:chOff x="119064" y="6102980"/>
            <a:chExt cx="8653461" cy="495414"/>
          </a:xfrm>
        </p:grpSpPr>
        <p:sp>
          <p:nvSpPr>
            <p:cNvPr id="106" name="McK 4. Footnote"/>
            <p:cNvSpPr txBox="1">
              <a:spLocks noChangeArrowheads="1"/>
            </p:cNvSpPr>
            <p:nvPr/>
          </p:nvSpPr>
          <p:spPr bwMode="auto">
            <a:xfrm>
              <a:off x="119064" y="6102980"/>
              <a:ext cx="8653461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7" name="McK 5. Source"/>
            <p:cNvSpPr>
              <a:spLocks noChangeArrowheads="1"/>
            </p:cNvSpPr>
            <p:nvPr/>
          </p:nvSpPr>
          <p:spPr bwMode="auto">
            <a:xfrm>
              <a:off x="119064" y="6444506"/>
              <a:ext cx="753372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69900" indent="-469900" defTabSz="895255"/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pic>
        <p:nvPicPr>
          <p:cNvPr id="110" name="Picture 22" descr="C:\Users\Krishnakumar Krish\Desktop\DO NOT DELETE\2014\June\18\LOGOO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6694" r="4123" b="7089"/>
          <a:stretch/>
        </p:blipFill>
        <p:spPr bwMode="auto">
          <a:xfrm>
            <a:off x="7858519" y="6351190"/>
            <a:ext cx="559595" cy="3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bg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196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21" descr="C:\Users\Krishnakumar Krish\Desktop\DO NOT DELETE\2014\June\18\Untitled-4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-1587" y="-3176"/>
            <a:ext cx="8963025" cy="67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SlideBottomBar"/>
          <p:cNvSpPr>
            <a:spLocks noChangeArrowheads="1"/>
          </p:cNvSpPr>
          <p:nvPr/>
        </p:nvSpPr>
        <p:spPr bwMode="ltGray">
          <a:xfrm>
            <a:off x="-794" y="6299200"/>
            <a:ext cx="8961438" cy="422275"/>
          </a:xfrm>
          <a:prstGeom prst="rect">
            <a:avLst/>
          </a:prstGeom>
          <a:solidFill>
            <a:srgbClr val="E69A4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9929" y="3050520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056" y="280050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704850" y="17935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 smtClea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200" dirty="0">
              <a:solidFill>
                <a:srgbClr val="FFFFFF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1451" y="890431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 smtClean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0723" y="2466320"/>
            <a:ext cx="43021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 smtClean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dirty="0" smtClean="0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dirty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26400" y="938056"/>
            <a:ext cx="763588" cy="996951"/>
            <a:chOff x="4936" y="176"/>
            <a:chExt cx="481" cy="628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425" y="938056"/>
            <a:ext cx="1071563" cy="730251"/>
            <a:chOff x="4750" y="176"/>
            <a:chExt cx="675" cy="460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7723094" y="938056"/>
            <a:ext cx="1066894" cy="212366"/>
            <a:chOff x="7673881" y="285750"/>
            <a:chExt cx="1066894" cy="212366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59558" y="938056"/>
            <a:ext cx="830430" cy="1306516"/>
            <a:chOff x="7769225" y="2105025"/>
            <a:chExt cx="830430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Arc 39" hidden="1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McK Slide Elements" hidden="1"/>
          <p:cNvGrpSpPr/>
          <p:nvPr/>
        </p:nvGrpSpPr>
        <p:grpSpPr bwMode="auto">
          <a:xfrm>
            <a:off x="170657" y="6101392"/>
            <a:ext cx="8618537" cy="495414"/>
            <a:chOff x="119064" y="6102980"/>
            <a:chExt cx="8653461" cy="495414"/>
          </a:xfrm>
        </p:grpSpPr>
        <p:sp>
          <p:nvSpPr>
            <p:cNvPr id="106" name="McK 4. Footnote"/>
            <p:cNvSpPr txBox="1">
              <a:spLocks noChangeArrowheads="1"/>
            </p:cNvSpPr>
            <p:nvPr/>
          </p:nvSpPr>
          <p:spPr bwMode="auto">
            <a:xfrm>
              <a:off x="119064" y="6102980"/>
              <a:ext cx="8653461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7" name="McK 5. Source"/>
            <p:cNvSpPr>
              <a:spLocks noChangeArrowheads="1"/>
            </p:cNvSpPr>
            <p:nvPr/>
          </p:nvSpPr>
          <p:spPr bwMode="auto">
            <a:xfrm>
              <a:off x="119064" y="6444506"/>
              <a:ext cx="753372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69900" indent="-469900" defTabSz="895255"/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pic>
        <p:nvPicPr>
          <p:cNvPr id="110" name="Picture 22" descr="C:\Users\Krishnakumar Krish\Desktop\DO NOT DELETE\2014\June\18\LOGOO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6694" r="4123" b="7089"/>
          <a:stretch/>
        </p:blipFill>
        <p:spPr bwMode="auto">
          <a:xfrm>
            <a:off x="7858519" y="6351190"/>
            <a:ext cx="559595" cy="3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3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bg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5323309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83" name="think-cell Slide" r:id="rId18" imgW="493" imgH="493" progId="TCLayout.ActiveDocument.1">
                  <p:embed/>
                </p:oleObj>
              </mc:Choice>
              <mc:Fallback>
                <p:oleObj name="think-cell Slide" r:id="rId18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" name="SlideBottomBar"/>
          <p:cNvSpPr>
            <a:spLocks noChangeArrowheads="1"/>
          </p:cNvSpPr>
          <p:nvPr/>
        </p:nvSpPr>
        <p:spPr bwMode="auto">
          <a:xfrm>
            <a:off x="0" y="6300788"/>
            <a:ext cx="8961438" cy="422275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8" name="SlideLogoText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88188" y="6435725"/>
            <a:ext cx="1244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1000" dirty="0">
                <a:solidFill>
                  <a:srgbClr val="000000"/>
                </a:solidFill>
                <a:latin typeface="Arial" pitchFamily="34" charset="0"/>
              </a:rPr>
              <a:t>McKinsey &amp; Company</a:t>
            </a:r>
          </a:p>
        </p:txBody>
      </p:sp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190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Arial" pitchFamily="34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36560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324" name="McK Slide Elements"/>
          <p:cNvGrpSpPr>
            <a:grpSpLocks/>
          </p:cNvGrpSpPr>
          <p:nvPr userDrawn="1"/>
        </p:nvGrpSpPr>
        <p:grpSpPr bwMode="auto">
          <a:xfrm>
            <a:off x="119063" y="6080125"/>
            <a:ext cx="8548687" cy="508000"/>
            <a:chOff x="75" y="3830"/>
            <a:chExt cx="5385" cy="320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000" dirty="0">
                  <a:solidFill>
                    <a:srgbClr val="000000"/>
                  </a:solidFill>
                </a:rPr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</a:rPr>
                <a:t>SOURCE: Source</a:t>
              </a:r>
            </a:p>
          </p:txBody>
        </p:sp>
      </p:grpSp>
      <p:grpSp>
        <p:nvGrpSpPr>
          <p:cNvPr id="1303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273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pitchFamily="34" charset="0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 pitchFamily="34" charset="0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5513" y="6435725"/>
            <a:ext cx="195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fld id="{E6CA180C-FDE8-4E4F-8ADD-F8399C70225D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 dirty="0" smtClean="0">
                <a:latin typeface="Arial" pitchFamily="34" charset="0"/>
              </a:rPr>
              <a:t> 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10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2" name="SlideLogoSeparator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418124" y="6402924"/>
            <a:ext cx="4007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|</a:t>
            </a:r>
          </a:p>
        </p:txBody>
      </p:sp>
      <p:sp>
        <p:nvSpPr>
          <p:cNvPr id="131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en-US" sz="8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algn="l" defTabSz="895350" rtl="0" fontAlgn="base">
        <a:spcBef>
          <a:spcPct val="0"/>
        </a:spcBef>
        <a:spcAft>
          <a:spcPct val="0"/>
        </a:spcAft>
        <a:buClr>
          <a:schemeClr val="tx2"/>
        </a:buClr>
        <a:defRPr sz="1600" b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▪"/>
        <a:defRPr sz="1600" b="0">
          <a:solidFill>
            <a:schemeClr val="tx1"/>
          </a:solidFill>
          <a:latin typeface="+mn-lt"/>
        </a:defRPr>
      </a:lvl2pPr>
      <a:lvl3pPr marL="457200" indent="-261938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 b="0">
          <a:solidFill>
            <a:schemeClr val="tx1"/>
          </a:solidFill>
          <a:latin typeface="+mn-lt"/>
        </a:defRPr>
      </a:lvl3pPr>
      <a:lvl4pPr marL="614363" indent="-1555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▫"/>
        <a:defRPr sz="1600" b="0">
          <a:solidFill>
            <a:schemeClr val="tx1"/>
          </a:solidFill>
          <a:latin typeface="+mn-lt"/>
        </a:defRPr>
      </a:lvl4pPr>
      <a:lvl5pPr marL="7461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 b="0">
          <a:solidFill>
            <a:schemeClr val="tx1"/>
          </a:solidFill>
          <a:latin typeface="+mn-lt"/>
        </a:defRPr>
      </a:lvl5pPr>
      <a:lvl6pPr marL="12033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605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177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5749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4428209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462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21" descr="C:\Users\Krishnakumar Krish\Desktop\DO NOT DELETE\2014\June\18\Untitled-4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-1587" y="-3176"/>
            <a:ext cx="8963025" cy="67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SlideBottomBar"/>
          <p:cNvSpPr>
            <a:spLocks noChangeArrowheads="1"/>
          </p:cNvSpPr>
          <p:nvPr/>
        </p:nvSpPr>
        <p:spPr bwMode="ltGray">
          <a:xfrm>
            <a:off x="-794" y="6299200"/>
            <a:ext cx="8961438" cy="422275"/>
          </a:xfrm>
          <a:prstGeom prst="rect">
            <a:avLst/>
          </a:prstGeom>
          <a:solidFill>
            <a:srgbClr val="E69A4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9929" y="3050520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056" y="280050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704850" y="17935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 smtClea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200" dirty="0">
              <a:solidFill>
                <a:srgbClr val="FFFFFF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1451" y="890431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 smtClean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0723" y="2466320"/>
            <a:ext cx="43021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 smtClean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dirty="0" smtClean="0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dirty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26400" y="938056"/>
            <a:ext cx="763588" cy="996951"/>
            <a:chOff x="4936" y="176"/>
            <a:chExt cx="481" cy="628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425" y="938056"/>
            <a:ext cx="1071563" cy="730251"/>
            <a:chOff x="4750" y="176"/>
            <a:chExt cx="675" cy="460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7723094" y="938056"/>
            <a:ext cx="1066894" cy="212366"/>
            <a:chOff x="7673881" y="285750"/>
            <a:chExt cx="1066894" cy="212366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59558" y="938056"/>
            <a:ext cx="830430" cy="1306516"/>
            <a:chOff x="7769225" y="2105025"/>
            <a:chExt cx="830430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Arc 39" hidden="1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McK Slide Elements" hidden="1"/>
          <p:cNvGrpSpPr/>
          <p:nvPr/>
        </p:nvGrpSpPr>
        <p:grpSpPr bwMode="auto">
          <a:xfrm>
            <a:off x="170657" y="6101392"/>
            <a:ext cx="8618537" cy="495414"/>
            <a:chOff x="119064" y="6102980"/>
            <a:chExt cx="8653461" cy="495414"/>
          </a:xfrm>
        </p:grpSpPr>
        <p:sp>
          <p:nvSpPr>
            <p:cNvPr id="106" name="McK 4. Footnote"/>
            <p:cNvSpPr txBox="1">
              <a:spLocks noChangeArrowheads="1"/>
            </p:cNvSpPr>
            <p:nvPr/>
          </p:nvSpPr>
          <p:spPr bwMode="auto">
            <a:xfrm>
              <a:off x="119064" y="6102980"/>
              <a:ext cx="8653461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7" name="McK 5. Source"/>
            <p:cNvSpPr>
              <a:spLocks noChangeArrowheads="1"/>
            </p:cNvSpPr>
            <p:nvPr/>
          </p:nvSpPr>
          <p:spPr bwMode="auto">
            <a:xfrm>
              <a:off x="119064" y="6444506"/>
              <a:ext cx="753372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69900" indent="-469900" defTabSz="895255"/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pic>
        <p:nvPicPr>
          <p:cNvPr id="110" name="Picture 22" descr="C:\Users\Krishnakumar Krish\Desktop\DO NOT DELETE\2014\June\18\LOGOO.pn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6694" r="4123" b="7089"/>
          <a:stretch/>
        </p:blipFill>
        <p:spPr bwMode="auto">
          <a:xfrm>
            <a:off x="7858519" y="6351190"/>
            <a:ext cx="559595" cy="3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5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bg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9892226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589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21" descr="C:\Users\Krishnakumar Krish\Desktop\DO NOT DELETE\2014\June\18\Untitled-4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-1587" y="-3176"/>
            <a:ext cx="8963025" cy="67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SlideBottomBar"/>
          <p:cNvSpPr>
            <a:spLocks noChangeArrowheads="1"/>
          </p:cNvSpPr>
          <p:nvPr/>
        </p:nvSpPr>
        <p:spPr bwMode="ltGray">
          <a:xfrm>
            <a:off x="-794" y="6299200"/>
            <a:ext cx="8961438" cy="422275"/>
          </a:xfrm>
          <a:prstGeom prst="rect">
            <a:avLst/>
          </a:prstGeom>
          <a:solidFill>
            <a:srgbClr val="E69A4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9929" y="3050520"/>
            <a:ext cx="4302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Text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056" y="280050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704850" y="17935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 smtClea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200" dirty="0">
              <a:solidFill>
                <a:srgbClr val="FFFFFF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1451" y="890431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 smtClean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0723" y="2466320"/>
            <a:ext cx="43021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 smtClean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dirty="0" smtClean="0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dirty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26400" y="938056"/>
            <a:ext cx="763588" cy="996951"/>
            <a:chOff x="4936" y="176"/>
            <a:chExt cx="481" cy="628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425" y="938056"/>
            <a:ext cx="1071563" cy="730251"/>
            <a:chOff x="4750" y="176"/>
            <a:chExt cx="675" cy="460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7723094" y="938056"/>
            <a:ext cx="1066894" cy="212366"/>
            <a:chOff x="7673881" y="285750"/>
            <a:chExt cx="1066894" cy="212366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59558" y="938056"/>
            <a:ext cx="830430" cy="1306516"/>
            <a:chOff x="7769225" y="2105025"/>
            <a:chExt cx="830430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Arc 39" hidden="1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McK Slide Elements" hidden="1"/>
          <p:cNvGrpSpPr/>
          <p:nvPr/>
        </p:nvGrpSpPr>
        <p:grpSpPr bwMode="auto">
          <a:xfrm>
            <a:off x="170657" y="6101392"/>
            <a:ext cx="8618537" cy="495414"/>
            <a:chOff x="119064" y="6102980"/>
            <a:chExt cx="8653461" cy="495414"/>
          </a:xfrm>
        </p:grpSpPr>
        <p:sp>
          <p:nvSpPr>
            <p:cNvPr id="106" name="McK 4. Footnote"/>
            <p:cNvSpPr txBox="1">
              <a:spLocks noChangeArrowheads="1"/>
            </p:cNvSpPr>
            <p:nvPr/>
          </p:nvSpPr>
          <p:spPr bwMode="auto">
            <a:xfrm>
              <a:off x="119064" y="6102980"/>
              <a:ext cx="8653461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7" name="McK 5. Source"/>
            <p:cNvSpPr>
              <a:spLocks noChangeArrowheads="1"/>
            </p:cNvSpPr>
            <p:nvPr/>
          </p:nvSpPr>
          <p:spPr bwMode="auto">
            <a:xfrm>
              <a:off x="119064" y="6444506"/>
              <a:ext cx="753372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69900" indent="-469900" defTabSz="895255"/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pic>
        <p:nvPicPr>
          <p:cNvPr id="110" name="Picture 22" descr="C:\Users\Krishnakumar Krish\Desktop\DO NOT DELETE\2014\June\18\LOGOO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6694" r="4123" b="7089"/>
          <a:stretch/>
        </p:blipFill>
        <p:spPr bwMode="auto">
          <a:xfrm>
            <a:off x="7858519" y="6351190"/>
            <a:ext cx="559595" cy="3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2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bg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3881722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476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21" descr="C:\Users\Krishnakumar Krish\Desktop\DO NOT DELETE\2014\June\18\Untitled-4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-1587" y="-3176"/>
            <a:ext cx="8963025" cy="67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SlideBottomBar"/>
          <p:cNvSpPr>
            <a:spLocks noChangeArrowheads="1"/>
          </p:cNvSpPr>
          <p:nvPr/>
        </p:nvSpPr>
        <p:spPr bwMode="ltGray">
          <a:xfrm>
            <a:off x="-794" y="6299200"/>
            <a:ext cx="8961438" cy="422275"/>
          </a:xfrm>
          <a:prstGeom prst="rect">
            <a:avLst/>
          </a:prstGeom>
          <a:solidFill>
            <a:srgbClr val="E69A4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9929" y="3050520"/>
            <a:ext cx="4302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Text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056" y="280050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704850" y="17935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 smtClea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200" dirty="0">
              <a:solidFill>
                <a:srgbClr val="FFFFFF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1451" y="890431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 smtClean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0723" y="2466320"/>
            <a:ext cx="43021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 smtClean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dirty="0" smtClean="0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dirty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26400" y="938056"/>
            <a:ext cx="763588" cy="996951"/>
            <a:chOff x="4936" y="176"/>
            <a:chExt cx="481" cy="628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425" y="938056"/>
            <a:ext cx="1071563" cy="730251"/>
            <a:chOff x="4750" y="176"/>
            <a:chExt cx="675" cy="460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7723094" y="938056"/>
            <a:ext cx="1066894" cy="212366"/>
            <a:chOff x="7673881" y="285750"/>
            <a:chExt cx="1066894" cy="212366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59558" y="938056"/>
            <a:ext cx="830430" cy="1306516"/>
            <a:chOff x="7769225" y="2105025"/>
            <a:chExt cx="830430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Arc 39" hidden="1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McK Slide Elements" hidden="1"/>
          <p:cNvGrpSpPr/>
          <p:nvPr/>
        </p:nvGrpSpPr>
        <p:grpSpPr bwMode="auto">
          <a:xfrm>
            <a:off x="170657" y="6101392"/>
            <a:ext cx="8618537" cy="495414"/>
            <a:chOff x="119064" y="6102980"/>
            <a:chExt cx="8653461" cy="495414"/>
          </a:xfrm>
        </p:grpSpPr>
        <p:sp>
          <p:nvSpPr>
            <p:cNvPr id="106" name="McK 4. Footnote"/>
            <p:cNvSpPr txBox="1">
              <a:spLocks noChangeArrowheads="1"/>
            </p:cNvSpPr>
            <p:nvPr/>
          </p:nvSpPr>
          <p:spPr bwMode="auto">
            <a:xfrm>
              <a:off x="119064" y="6102980"/>
              <a:ext cx="8653461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7" name="McK 5. Source"/>
            <p:cNvSpPr>
              <a:spLocks noChangeArrowheads="1"/>
            </p:cNvSpPr>
            <p:nvPr/>
          </p:nvSpPr>
          <p:spPr bwMode="auto">
            <a:xfrm>
              <a:off x="119064" y="6444506"/>
              <a:ext cx="753372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69900" indent="-469900" defTabSz="895255"/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pic>
        <p:nvPicPr>
          <p:cNvPr id="110" name="Picture 22" descr="C:\Users\Krishnakumar Krish\Desktop\DO NOT DELETE\2014\June\18\LOGOO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6694" r="4123" b="7089"/>
          <a:stretch/>
        </p:blipFill>
        <p:spPr bwMode="auto">
          <a:xfrm>
            <a:off x="7858519" y="6351190"/>
            <a:ext cx="559595" cy="3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42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bg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96419317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23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21" descr="C:\Users\Krishnakumar Krish\Desktop\DO NOT DELETE\2014\June\18\Untitled-4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-1587" y="-3176"/>
            <a:ext cx="8963025" cy="67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SlideBottomBar"/>
          <p:cNvSpPr>
            <a:spLocks noChangeArrowheads="1"/>
          </p:cNvSpPr>
          <p:nvPr/>
        </p:nvSpPr>
        <p:spPr bwMode="ltGray">
          <a:xfrm>
            <a:off x="-794" y="6299200"/>
            <a:ext cx="8961438" cy="422275"/>
          </a:xfrm>
          <a:prstGeom prst="rect">
            <a:avLst/>
          </a:prstGeom>
          <a:solidFill>
            <a:srgbClr val="E69A4E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9929" y="3050520"/>
            <a:ext cx="4302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Text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04056" y="280050"/>
            <a:ext cx="7202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704850" y="17935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 smtClea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200" dirty="0">
              <a:solidFill>
                <a:srgbClr val="FFFFFF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1451" y="890431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 smtClean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0723" y="2466320"/>
            <a:ext cx="43021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 smtClean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dirty="0" smtClean="0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dirty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26400" y="938056"/>
            <a:ext cx="763588" cy="996951"/>
            <a:chOff x="4936" y="176"/>
            <a:chExt cx="481" cy="628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425" y="938056"/>
            <a:ext cx="1071563" cy="730251"/>
            <a:chOff x="4750" y="176"/>
            <a:chExt cx="675" cy="460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7723094" y="938056"/>
            <a:ext cx="1066894" cy="212366"/>
            <a:chOff x="7673881" y="285750"/>
            <a:chExt cx="1066894" cy="212366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59558" y="938056"/>
            <a:ext cx="830430" cy="1306516"/>
            <a:chOff x="7769225" y="2105025"/>
            <a:chExt cx="830430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Arc 39" hidden="1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A84B0E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McK Slide Elements" hidden="1"/>
          <p:cNvGrpSpPr/>
          <p:nvPr/>
        </p:nvGrpSpPr>
        <p:grpSpPr bwMode="auto">
          <a:xfrm>
            <a:off x="170657" y="6101392"/>
            <a:ext cx="8618537" cy="495414"/>
            <a:chOff x="119064" y="6102980"/>
            <a:chExt cx="8653461" cy="495414"/>
          </a:xfrm>
        </p:grpSpPr>
        <p:sp>
          <p:nvSpPr>
            <p:cNvPr id="106" name="McK 4. Footnote"/>
            <p:cNvSpPr txBox="1">
              <a:spLocks noChangeArrowheads="1"/>
            </p:cNvSpPr>
            <p:nvPr/>
          </p:nvSpPr>
          <p:spPr bwMode="auto">
            <a:xfrm>
              <a:off x="119064" y="6102980"/>
              <a:ext cx="8653461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7" name="McK 5. Source"/>
            <p:cNvSpPr>
              <a:spLocks noChangeArrowheads="1"/>
            </p:cNvSpPr>
            <p:nvPr/>
          </p:nvSpPr>
          <p:spPr bwMode="auto">
            <a:xfrm>
              <a:off x="119064" y="6444506"/>
              <a:ext cx="753372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69900" indent="-469900" defTabSz="895255"/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pic>
        <p:nvPicPr>
          <p:cNvPr id="110" name="Picture 22" descr="C:\Users\Krishnakumar Krish\Desktop\DO NOT DELETE\2014\June\18\LOGOO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6694" r="4123" b="7089"/>
          <a:stretch/>
        </p:blipFill>
        <p:spPr bwMode="auto">
          <a:xfrm>
            <a:off x="7858519" y="6351190"/>
            <a:ext cx="559595" cy="3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7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bg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inessdictionary.com/definition/plan.html" TargetMode="External"/><Relationship Id="rId3" Type="http://schemas.openxmlformats.org/officeDocument/2006/relationships/hyperlink" Target="http://www.businessdictionary.com/definition/employment.html" TargetMode="External"/><Relationship Id="rId7" Type="http://schemas.openxmlformats.org/officeDocument/2006/relationships/hyperlink" Target="http://www.businessdictionary.com/definition/company.html" TargetMode="External"/><Relationship Id="rId2" Type="http://schemas.openxmlformats.org/officeDocument/2006/relationships/hyperlink" Target="http://www.businessdictionary.com/definition/rewar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sinessdictionary.com/definition/wage.html" TargetMode="External"/><Relationship Id="rId5" Type="http://schemas.openxmlformats.org/officeDocument/2006/relationships/hyperlink" Target="http://www.businessdictionary.com/definition/salary.html" TargetMode="External"/><Relationship Id="rId10" Type="http://schemas.openxmlformats.org/officeDocument/2006/relationships/hyperlink" Target="http://www.businessdictionary.com/definition/monetary-value.html" TargetMode="External"/><Relationship Id="rId4" Type="http://schemas.openxmlformats.org/officeDocument/2006/relationships/hyperlink" Target="http://www.businessdictionary.com/definition/form.html" TargetMode="External"/><Relationship Id="rId9" Type="http://schemas.openxmlformats.org/officeDocument/2006/relationships/hyperlink" Target="http://www.businessdictionary.com/definition/cash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dictionary.com/definition/reward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hyperlink" Target="https://recs.richrelevance.com/rrserver/click?a=dae139408f447afd&amp;vg=4cb8d842-9d90-4528-a0f5-445986fd582b&amp;pti=1&amp;pa=articles&amp;hpi=5120&amp;stn=CategoryTopSellers&amp;stid=3&amp;rti=0&amp;sgs=&amp;u=EC286D6844D3DE980C46DCDEC1782CE7&amp;mvtId=35502&amp;mvtTs=1538068168240&amp;uguid=4cb7d842-9d90-4528-a0f5-445986fd582b&amp;channelId=WEB&amp;userAttribute=state:guest|RR_SUBSCRIPTION_STATUS:DEFC|timeSinceLastVisit:0&amp;s=C0455C57D99298A297DAF7870D844E6F&amp;pg=2152&amp;p=498054-PDF-ENG&amp;ind=0&amp;ct=https://hbr.org/product/recommended/an/498054-PDF-ENG?referral=02527%26cm_vc=rr_item_page.artic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cs.richrelevance.com/rrserver/click?a=dae139408f447afd&amp;vg=4cb8d842-9d90-4528-a0f5-445986fd582b&amp;pti=1&amp;pa=articles&amp;hpi=5120&amp;stn=CategoryTopSellers&amp;stid=3&amp;rti=0&amp;sgs=&amp;u=EC286D6844D3DE980C46DCDEC1782CE7&amp;mvtId=35502&amp;mvtTs=1538068168240&amp;uguid=4cb7d842-9d90-4528-a0f5-445986fd582b&amp;channelId=WEB&amp;userAttribute=state:guest|RR_SUBSCRIPTION_STATUS:DEFC|timeSinceLastVisit:0&amp;s=C0455C57D99298A297DAF7870D844E6F&amp;pg=2152&amp;p=417048-PDF-ENG&amp;ind=2&amp;ct=https://hbr.org/product/recommended/an/417048-PDF-ENG?referral=02527%26cm_vc=rr_item_page.articles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s://recs.richrelevance.com/rrserver/click?a=dae139408f447afd&amp;vg=4cb8d842-9d90-4528-a0f5-445986fd582b&amp;pti=1&amp;pa=articles&amp;hpi=5120&amp;stn=CategoryTopSellers&amp;stid=3&amp;rti=0&amp;sgs=&amp;u=EC286D6844D3DE980C46DCDEC1782CE7&amp;mvtId=35502&amp;mvtTs=1538068168240&amp;uguid=4cb7d842-9d90-4528-a0f5-445986fd582b&amp;channelId=WEB&amp;userAttribute=state:guest|RR_SUBSCRIPTION_STATUS:DEFC|timeSinceLastVisit:0&amp;s=C0455C57D99298A297DAF7870D844E6F&amp;pg=2152&amp;p=1069BN-BUN-ENG&amp;ind=1&amp;ct=https://hbr.org/product/recommended/an/1069BN-BUN-ENG?referral=02527%26cm_vc=rr_item_page.articl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6897" y="3093723"/>
            <a:ext cx="5885009" cy="4924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Remuneration and Benefits</a:t>
            </a:r>
            <a:endParaRPr lang="en-US" dirty="0"/>
          </a:p>
        </p:txBody>
      </p:sp>
      <p:sp>
        <p:nvSpPr>
          <p:cNvPr id="7" name="McK Date"/>
          <p:cNvSpPr txBox="1">
            <a:spLocks noChangeArrowheads="1"/>
          </p:cNvSpPr>
          <p:nvPr/>
        </p:nvSpPr>
        <p:spPr bwMode="auto">
          <a:xfrm>
            <a:off x="6955971" y="5321084"/>
            <a:ext cx="1850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1" hangingPunct="1">
              <a:defRPr sz="14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smtClean="0"/>
              <a:t>Reuben Mbindu</a:t>
            </a:r>
          </a:p>
          <a:p>
            <a:endParaRPr lang="en-GB" dirty="0" smtClean="0"/>
          </a:p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4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4"/>
          <a:stretch/>
        </p:blipFill>
        <p:spPr>
          <a:xfrm>
            <a:off x="0" y="917067"/>
            <a:ext cx="8861778" cy="53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1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22" y="1192301"/>
            <a:ext cx="4842934" cy="48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494" y="2741212"/>
            <a:ext cx="5808839" cy="1107996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What constitutes a Good Remuneration?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163" y="393788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0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1230489" y="1196623"/>
            <a:ext cx="6299200" cy="4707466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Critical to have an Effective Compensation Program?</a:t>
            </a:r>
            <a:endParaRPr lang="en-US" dirty="0"/>
          </a:p>
        </p:txBody>
      </p:sp>
      <p:sp>
        <p:nvSpPr>
          <p:cNvPr id="16" name="Hexagon 15"/>
          <p:cNvSpPr/>
          <p:nvPr/>
        </p:nvSpPr>
        <p:spPr>
          <a:xfrm>
            <a:off x="3160889" y="2449689"/>
            <a:ext cx="2314222" cy="1941689"/>
          </a:xfrm>
          <a:prstGeom prst="hexagon">
            <a:avLst/>
          </a:prstGeom>
          <a:solidFill>
            <a:schemeClr val="bg2">
              <a:lumMod val="8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Effective Compensation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3889" y="3785246"/>
            <a:ext cx="1478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Ensure Equity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63889" y="2717240"/>
            <a:ext cx="1648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Administratively Efficient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25911" y="3651386"/>
            <a:ext cx="193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Contribution Based remuneration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35599" y="2649505"/>
            <a:ext cx="1100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Motivate Staff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23734" y="1864914"/>
            <a:ext cx="138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Attract Talent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623734" y="4483992"/>
            <a:ext cx="1540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Reward valued </a:t>
            </a:r>
            <a:r>
              <a:rPr lang="en-US" dirty="0" err="1" smtClean="0"/>
              <a:t>behaviours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9" y="2685066"/>
            <a:ext cx="1010356" cy="757767"/>
          </a:xfrm>
          <a:prstGeom prst="rect">
            <a:avLst/>
          </a:prstGeom>
        </p:spPr>
      </p:pic>
      <p:pic>
        <p:nvPicPr>
          <p:cNvPr id="1053711" name="Picture 10537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24" y="5068767"/>
            <a:ext cx="1093170" cy="550965"/>
          </a:xfrm>
          <a:prstGeom prst="rect">
            <a:avLst/>
          </a:prstGeom>
        </p:spPr>
      </p:pic>
      <p:pic>
        <p:nvPicPr>
          <p:cNvPr id="1053712" name="Picture 10537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956" y="1541358"/>
            <a:ext cx="807844" cy="939895"/>
          </a:xfrm>
          <a:prstGeom prst="rect">
            <a:avLst/>
          </a:prstGeom>
        </p:spPr>
      </p:pic>
      <p:pic>
        <p:nvPicPr>
          <p:cNvPr id="1053713" name="Picture 10537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062" y="4303895"/>
            <a:ext cx="1488018" cy="750368"/>
          </a:xfrm>
          <a:prstGeom prst="rect">
            <a:avLst/>
          </a:prstGeom>
        </p:spPr>
      </p:pic>
      <p:pic>
        <p:nvPicPr>
          <p:cNvPr id="1053714" name="Picture 10537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0137" y="4120446"/>
            <a:ext cx="1402417" cy="750130"/>
          </a:xfrm>
          <a:prstGeom prst="rect">
            <a:avLst/>
          </a:prstGeom>
        </p:spPr>
      </p:pic>
      <p:pic>
        <p:nvPicPr>
          <p:cNvPr id="1053715" name="Picture 10537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6845" y="2054355"/>
            <a:ext cx="1305709" cy="7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Remuneration Is..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43430" y="1138855"/>
            <a:ext cx="56790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dirty="0">
                <a:hlinkClick r:id="rId2"/>
              </a:rPr>
              <a:t>Reward</a:t>
            </a:r>
            <a:r>
              <a:rPr lang="en-US" dirty="0"/>
              <a:t> for </a:t>
            </a:r>
            <a:r>
              <a:rPr lang="en-US" dirty="0">
                <a:hlinkClick r:id="rId3"/>
              </a:rPr>
              <a:t>employment</a:t>
            </a:r>
            <a:r>
              <a:rPr lang="en-US" dirty="0"/>
              <a:t> in the </a:t>
            </a:r>
            <a:r>
              <a:rPr lang="en-US" dirty="0">
                <a:hlinkClick r:id="rId4"/>
              </a:rPr>
              <a:t>form</a:t>
            </a:r>
            <a:r>
              <a:rPr lang="en-US" dirty="0"/>
              <a:t> of </a:t>
            </a:r>
            <a:endParaRPr lang="en-US" dirty="0" smtClean="0"/>
          </a:p>
          <a:p>
            <a:pPr>
              <a:lnSpc>
                <a:spcPct val="250000"/>
              </a:lnSpc>
            </a:pPr>
            <a:r>
              <a:rPr lang="en-US" dirty="0"/>
              <a:t> </a:t>
            </a:r>
            <a:r>
              <a:rPr lang="en-US" dirty="0" smtClean="0"/>
              <a:t>      pay</a:t>
            </a:r>
            <a:r>
              <a:rPr lang="en-US" dirty="0"/>
              <a:t>, </a:t>
            </a:r>
            <a:r>
              <a:rPr lang="en-US" sz="2400" dirty="0">
                <a:hlinkClick r:id="rId5"/>
              </a:rPr>
              <a:t>salary</a:t>
            </a:r>
            <a:r>
              <a:rPr lang="en-US" dirty="0"/>
              <a:t>, or </a:t>
            </a:r>
            <a:r>
              <a:rPr lang="en-US" sz="2400" dirty="0">
                <a:hlinkClick r:id="rId6"/>
              </a:rPr>
              <a:t>wage</a:t>
            </a:r>
            <a:r>
              <a:rPr lang="en-US" dirty="0"/>
              <a:t>, including allowances, </a:t>
            </a:r>
            <a:endParaRPr lang="en-US" dirty="0" smtClean="0"/>
          </a:p>
          <a:p>
            <a:pPr>
              <a:lnSpc>
                <a:spcPct val="250000"/>
              </a:lnSpc>
            </a:pPr>
            <a:r>
              <a:rPr lang="en-US" dirty="0"/>
              <a:t> </a:t>
            </a:r>
            <a:r>
              <a:rPr lang="en-US" dirty="0" smtClean="0"/>
              <a:t>                      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</a:rPr>
              <a:t>benefits</a:t>
            </a:r>
            <a:r>
              <a:rPr lang="en-US" dirty="0" smtClean="0"/>
              <a:t> </a:t>
            </a:r>
            <a:r>
              <a:rPr lang="en-US" dirty="0"/>
              <a:t>(such as </a:t>
            </a:r>
            <a:r>
              <a:rPr lang="en-US" dirty="0">
                <a:hlinkClick r:id="rId7"/>
              </a:rPr>
              <a:t>company</a:t>
            </a:r>
            <a:r>
              <a:rPr lang="en-US" dirty="0"/>
              <a:t> car, </a:t>
            </a:r>
            <a:r>
              <a:rPr lang="en-US" dirty="0" smtClean="0"/>
              <a:t>medical</a:t>
            </a:r>
          </a:p>
          <a:p>
            <a:pPr>
              <a:lnSpc>
                <a:spcPct val="250000"/>
              </a:lnSpc>
            </a:pPr>
            <a:r>
              <a:rPr lang="en-US" dirty="0"/>
              <a:t>	</a:t>
            </a:r>
            <a:r>
              <a:rPr lang="en-US" dirty="0" smtClean="0"/>
              <a:t>	     </a:t>
            </a:r>
            <a:r>
              <a:rPr lang="en-US" dirty="0">
                <a:hlinkClick r:id="rId8"/>
              </a:rPr>
              <a:t>plan</a:t>
            </a:r>
            <a:r>
              <a:rPr lang="en-US" dirty="0"/>
              <a:t>, pension </a:t>
            </a:r>
            <a:r>
              <a:rPr lang="en-US" dirty="0" smtClean="0"/>
              <a:t>plan),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 	bonuses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cash</a:t>
            </a:r>
            <a:r>
              <a:rPr lang="en-US" dirty="0"/>
              <a:t> incentives, and </a:t>
            </a:r>
            <a:endParaRPr lang="en-US" dirty="0" smtClean="0"/>
          </a:p>
          <a:p>
            <a:pPr>
              <a:lnSpc>
                <a:spcPct val="250000"/>
              </a:lnSpc>
            </a:pPr>
            <a:r>
              <a:rPr lang="en-US" dirty="0" smtClean="0">
                <a:hlinkClick r:id="rId10"/>
              </a:rPr>
              <a:t>monetary </a:t>
            </a:r>
            <a:r>
              <a:rPr lang="en-US" dirty="0">
                <a:hlinkClick r:id="rId10"/>
              </a:rPr>
              <a:t>value</a:t>
            </a:r>
            <a:r>
              <a:rPr lang="en-US" dirty="0"/>
              <a:t> of the noncash incentives</a:t>
            </a:r>
          </a:p>
        </p:txBody>
      </p:sp>
    </p:spTree>
    <p:extLst>
      <p:ext uri="{BB962C8B-B14F-4D97-AF65-F5344CB8AC3E}">
        <p14:creationId xmlns:p14="http://schemas.microsoft.com/office/powerpoint/2010/main" val="31775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+  Non-cash Rewards &amp; Recognitions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64408" y="1398499"/>
            <a:ext cx="56790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dirty="0" smtClean="0">
                <a:hlinkClick r:id="rId2"/>
              </a:rPr>
              <a:t>Promotions</a:t>
            </a:r>
            <a:r>
              <a:rPr lang="en-US" dirty="0" smtClean="0"/>
              <a:t> (Career growth) </a:t>
            </a:r>
          </a:p>
          <a:p>
            <a:pPr>
              <a:lnSpc>
                <a:spcPct val="250000"/>
              </a:lnSpc>
            </a:pPr>
            <a:r>
              <a:rPr lang="en-US" dirty="0"/>
              <a:t> </a:t>
            </a:r>
            <a:r>
              <a:rPr lang="en-US" dirty="0" smtClean="0"/>
              <a:t>      working hours,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Paid Training</a:t>
            </a:r>
            <a:r>
              <a:rPr lang="en-US" dirty="0" smtClean="0"/>
              <a:t>, 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                       Vacation/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</a:rPr>
              <a:t>Time off</a:t>
            </a:r>
            <a:endParaRPr lang="en-US" dirty="0" smtClean="0"/>
          </a:p>
          <a:p>
            <a:pPr>
              <a:lnSpc>
                <a:spcPct val="250000"/>
              </a:lnSpc>
            </a:pPr>
            <a:r>
              <a:rPr lang="en-US" dirty="0"/>
              <a:t>	</a:t>
            </a:r>
            <a:r>
              <a:rPr lang="en-US" dirty="0" smtClean="0"/>
              <a:t>	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New Job Assignments</a:t>
            </a:r>
            <a:r>
              <a:rPr lang="en-US" dirty="0" smtClean="0"/>
              <a:t>,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 	recognitions,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Awards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151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=  Total Employee Compensation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556"/>
          <a:stretch/>
        </p:blipFill>
        <p:spPr>
          <a:xfrm>
            <a:off x="613041" y="1917878"/>
            <a:ext cx="1789462" cy="1175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857"/>
          <a:stretch/>
        </p:blipFill>
        <p:spPr>
          <a:xfrm>
            <a:off x="6275921" y="2202265"/>
            <a:ext cx="1776677" cy="926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67" y="2538771"/>
            <a:ext cx="2506133" cy="11770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5826" y="3059288"/>
            <a:ext cx="1776677" cy="3138312"/>
          </a:xfrm>
          <a:prstGeom prst="rect">
            <a:avLst/>
          </a:prstGeom>
          <a:noFill/>
          <a:ln w="6350">
            <a:solidFill>
              <a:schemeClr val="accent6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Bonus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Salary Increases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Promotions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New Job Assignments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Recognitions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Awards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Equity Options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0960" y="3903011"/>
            <a:ext cx="1776677" cy="1777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Overtime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Allowances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75921" y="3087509"/>
            <a:ext cx="1776677" cy="3138312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Health Plans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Retirement Benefits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Risk Cover plans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Vacation/time-off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Working Hours (flexi)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331" y="884395"/>
            <a:ext cx="1891356" cy="1208534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>
          <a:xfrm>
            <a:off x="704147" y="1927004"/>
            <a:ext cx="6927142" cy="568775"/>
          </a:xfrm>
          <a:prstGeom prst="arc">
            <a:avLst>
              <a:gd name="adj1" fmla="val 10930314"/>
              <a:gd name="adj2" fmla="val 21511912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41600" y="1388533"/>
            <a:ext cx="116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Employee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46758" y="1388533"/>
            <a:ext cx="1376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Satisfaction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428846" y="3300315"/>
            <a:ext cx="923330" cy="830997"/>
          </a:xfrm>
          <a:prstGeom prst="rect">
            <a:avLst/>
          </a:prstGeom>
          <a:noFill/>
        </p:spPr>
        <p:txBody>
          <a:bodyPr vert="vert270" wrap="square" rtlCol="0" anchor="b" anchorCtr="0">
            <a:spAutoFit/>
          </a:bodyPr>
          <a:lstStyle/>
          <a:p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15" name="Freeform 14"/>
          <p:cNvSpPr/>
          <p:nvPr/>
        </p:nvSpPr>
        <p:spPr>
          <a:xfrm>
            <a:off x="3409244" y="3781778"/>
            <a:ext cx="1490134" cy="1535289"/>
          </a:xfrm>
          <a:custGeom>
            <a:avLst/>
            <a:gdLst>
              <a:gd name="connsiteX0" fmla="*/ 677334 w 1490134"/>
              <a:gd name="connsiteY0" fmla="*/ 0 h 1535289"/>
              <a:gd name="connsiteX1" fmla="*/ 643467 w 1490134"/>
              <a:gd name="connsiteY1" fmla="*/ 56444 h 1535289"/>
              <a:gd name="connsiteX2" fmla="*/ 609600 w 1490134"/>
              <a:gd name="connsiteY2" fmla="*/ 67733 h 1535289"/>
              <a:gd name="connsiteX3" fmla="*/ 508000 w 1490134"/>
              <a:gd name="connsiteY3" fmla="*/ 112889 h 1535289"/>
              <a:gd name="connsiteX4" fmla="*/ 440267 w 1490134"/>
              <a:gd name="connsiteY4" fmla="*/ 146755 h 1535289"/>
              <a:gd name="connsiteX5" fmla="*/ 372534 w 1490134"/>
              <a:gd name="connsiteY5" fmla="*/ 169333 h 1535289"/>
              <a:gd name="connsiteX6" fmla="*/ 293512 w 1490134"/>
              <a:gd name="connsiteY6" fmla="*/ 191911 h 1535289"/>
              <a:gd name="connsiteX7" fmla="*/ 225778 w 1490134"/>
              <a:gd name="connsiteY7" fmla="*/ 237066 h 1535289"/>
              <a:gd name="connsiteX8" fmla="*/ 146756 w 1490134"/>
              <a:gd name="connsiteY8" fmla="*/ 327378 h 1535289"/>
              <a:gd name="connsiteX9" fmla="*/ 101600 w 1490134"/>
              <a:gd name="connsiteY9" fmla="*/ 395111 h 1535289"/>
              <a:gd name="connsiteX10" fmla="*/ 79023 w 1490134"/>
              <a:gd name="connsiteY10" fmla="*/ 462844 h 1535289"/>
              <a:gd name="connsiteX11" fmla="*/ 56445 w 1490134"/>
              <a:gd name="connsiteY11" fmla="*/ 530578 h 1535289"/>
              <a:gd name="connsiteX12" fmla="*/ 45156 w 1490134"/>
              <a:gd name="connsiteY12" fmla="*/ 564444 h 1535289"/>
              <a:gd name="connsiteX13" fmla="*/ 33867 w 1490134"/>
              <a:gd name="connsiteY13" fmla="*/ 677333 h 1535289"/>
              <a:gd name="connsiteX14" fmla="*/ 22578 w 1490134"/>
              <a:gd name="connsiteY14" fmla="*/ 835378 h 1535289"/>
              <a:gd name="connsiteX15" fmla="*/ 0 w 1490134"/>
              <a:gd name="connsiteY15" fmla="*/ 903111 h 1535289"/>
              <a:gd name="connsiteX16" fmla="*/ 90312 w 1490134"/>
              <a:gd name="connsiteY16" fmla="*/ 1365955 h 1535289"/>
              <a:gd name="connsiteX17" fmla="*/ 169334 w 1490134"/>
              <a:gd name="connsiteY17" fmla="*/ 1490133 h 1535289"/>
              <a:gd name="connsiteX18" fmla="*/ 361245 w 1490134"/>
              <a:gd name="connsiteY18" fmla="*/ 1501422 h 1535289"/>
              <a:gd name="connsiteX19" fmla="*/ 485423 w 1490134"/>
              <a:gd name="connsiteY19" fmla="*/ 1524000 h 1535289"/>
              <a:gd name="connsiteX20" fmla="*/ 519289 w 1490134"/>
              <a:gd name="connsiteY20" fmla="*/ 1535289 h 1535289"/>
              <a:gd name="connsiteX21" fmla="*/ 666045 w 1490134"/>
              <a:gd name="connsiteY21" fmla="*/ 1524000 h 1535289"/>
              <a:gd name="connsiteX22" fmla="*/ 722489 w 1490134"/>
              <a:gd name="connsiteY22" fmla="*/ 1512711 h 1535289"/>
              <a:gd name="connsiteX23" fmla="*/ 756356 w 1490134"/>
              <a:gd name="connsiteY23" fmla="*/ 1501422 h 1535289"/>
              <a:gd name="connsiteX24" fmla="*/ 880534 w 1490134"/>
              <a:gd name="connsiteY24" fmla="*/ 1490133 h 1535289"/>
              <a:gd name="connsiteX25" fmla="*/ 925689 w 1490134"/>
              <a:gd name="connsiteY25" fmla="*/ 1478844 h 1535289"/>
              <a:gd name="connsiteX26" fmla="*/ 1151467 w 1490134"/>
              <a:gd name="connsiteY26" fmla="*/ 1456266 h 1535289"/>
              <a:gd name="connsiteX27" fmla="*/ 1253067 w 1490134"/>
              <a:gd name="connsiteY27" fmla="*/ 1411111 h 1535289"/>
              <a:gd name="connsiteX28" fmla="*/ 1309512 w 1490134"/>
              <a:gd name="connsiteY28" fmla="*/ 1365955 h 1535289"/>
              <a:gd name="connsiteX29" fmla="*/ 1332089 w 1490134"/>
              <a:gd name="connsiteY29" fmla="*/ 1332089 h 1535289"/>
              <a:gd name="connsiteX30" fmla="*/ 1377245 w 1490134"/>
              <a:gd name="connsiteY30" fmla="*/ 1309511 h 1535289"/>
              <a:gd name="connsiteX31" fmla="*/ 1388534 w 1490134"/>
              <a:gd name="connsiteY31" fmla="*/ 1275644 h 1535289"/>
              <a:gd name="connsiteX32" fmla="*/ 1467556 w 1490134"/>
              <a:gd name="connsiteY32" fmla="*/ 1162755 h 1535289"/>
              <a:gd name="connsiteX33" fmla="*/ 1490134 w 1490134"/>
              <a:gd name="connsiteY33" fmla="*/ 1128889 h 1535289"/>
              <a:gd name="connsiteX34" fmla="*/ 1478845 w 1490134"/>
              <a:gd name="connsiteY34" fmla="*/ 914400 h 1535289"/>
              <a:gd name="connsiteX35" fmla="*/ 1467556 w 1490134"/>
              <a:gd name="connsiteY35" fmla="*/ 869244 h 1535289"/>
              <a:gd name="connsiteX36" fmla="*/ 1456267 w 1490134"/>
              <a:gd name="connsiteY36" fmla="*/ 778933 h 1535289"/>
              <a:gd name="connsiteX37" fmla="*/ 1422400 w 1490134"/>
              <a:gd name="connsiteY37" fmla="*/ 756355 h 1535289"/>
              <a:gd name="connsiteX38" fmla="*/ 1354667 w 1490134"/>
              <a:gd name="connsiteY38" fmla="*/ 620889 h 1535289"/>
              <a:gd name="connsiteX39" fmla="*/ 1332089 w 1490134"/>
              <a:gd name="connsiteY39" fmla="*/ 553155 h 1535289"/>
              <a:gd name="connsiteX40" fmla="*/ 1320800 w 1490134"/>
              <a:gd name="connsiteY40" fmla="*/ 519289 h 1535289"/>
              <a:gd name="connsiteX41" fmla="*/ 1264356 w 1490134"/>
              <a:gd name="connsiteY41" fmla="*/ 451555 h 1535289"/>
              <a:gd name="connsiteX42" fmla="*/ 1253067 w 1490134"/>
              <a:gd name="connsiteY42" fmla="*/ 406400 h 1535289"/>
              <a:gd name="connsiteX43" fmla="*/ 1219200 w 1490134"/>
              <a:gd name="connsiteY43" fmla="*/ 383822 h 1535289"/>
              <a:gd name="connsiteX44" fmla="*/ 1162756 w 1490134"/>
              <a:gd name="connsiteY44" fmla="*/ 327378 h 1535289"/>
              <a:gd name="connsiteX45" fmla="*/ 1083734 w 1490134"/>
              <a:gd name="connsiteY45" fmla="*/ 225778 h 1535289"/>
              <a:gd name="connsiteX46" fmla="*/ 1049867 w 1490134"/>
              <a:gd name="connsiteY46" fmla="*/ 214489 h 1535289"/>
              <a:gd name="connsiteX47" fmla="*/ 936978 w 1490134"/>
              <a:gd name="connsiteY47" fmla="*/ 191911 h 1535289"/>
              <a:gd name="connsiteX48" fmla="*/ 903112 w 1490134"/>
              <a:gd name="connsiteY48" fmla="*/ 180622 h 1535289"/>
              <a:gd name="connsiteX49" fmla="*/ 812800 w 1490134"/>
              <a:gd name="connsiteY49" fmla="*/ 158044 h 1535289"/>
              <a:gd name="connsiteX50" fmla="*/ 778934 w 1490134"/>
              <a:gd name="connsiteY50" fmla="*/ 135466 h 1535289"/>
              <a:gd name="connsiteX51" fmla="*/ 756356 w 1490134"/>
              <a:gd name="connsiteY51" fmla="*/ 101600 h 1535289"/>
              <a:gd name="connsiteX52" fmla="*/ 643467 w 1490134"/>
              <a:gd name="connsiteY52" fmla="*/ 67733 h 1535289"/>
              <a:gd name="connsiteX53" fmla="*/ 722489 w 1490134"/>
              <a:gd name="connsiteY53" fmla="*/ 33866 h 1535289"/>
              <a:gd name="connsiteX54" fmla="*/ 733778 w 1490134"/>
              <a:gd name="connsiteY54" fmla="*/ 67733 h 1535289"/>
              <a:gd name="connsiteX55" fmla="*/ 745067 w 1490134"/>
              <a:gd name="connsiteY55" fmla="*/ 79022 h 153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490134" h="1535289">
                <a:moveTo>
                  <a:pt x="677334" y="0"/>
                </a:moveTo>
                <a:cubicBezTo>
                  <a:pt x="666045" y="18815"/>
                  <a:pt x="658982" y="40929"/>
                  <a:pt x="643467" y="56444"/>
                </a:cubicBezTo>
                <a:cubicBezTo>
                  <a:pt x="635053" y="64858"/>
                  <a:pt x="620243" y="62411"/>
                  <a:pt x="609600" y="67733"/>
                </a:cubicBezTo>
                <a:cubicBezTo>
                  <a:pt x="502260" y="121404"/>
                  <a:pt x="682753" y="54637"/>
                  <a:pt x="508000" y="112889"/>
                </a:cubicBezTo>
                <a:cubicBezTo>
                  <a:pt x="384495" y="154058"/>
                  <a:pt x="571565" y="88401"/>
                  <a:pt x="440267" y="146755"/>
                </a:cubicBezTo>
                <a:cubicBezTo>
                  <a:pt x="418519" y="156421"/>
                  <a:pt x="395112" y="161807"/>
                  <a:pt x="372534" y="169333"/>
                </a:cubicBezTo>
                <a:cubicBezTo>
                  <a:pt x="323950" y="185528"/>
                  <a:pt x="350209" y="177736"/>
                  <a:pt x="293512" y="191911"/>
                </a:cubicBezTo>
                <a:cubicBezTo>
                  <a:pt x="270934" y="206963"/>
                  <a:pt x="240830" y="214488"/>
                  <a:pt x="225778" y="237066"/>
                </a:cubicBezTo>
                <a:cubicBezTo>
                  <a:pt x="173097" y="316089"/>
                  <a:pt x="203201" y="289748"/>
                  <a:pt x="146756" y="327378"/>
                </a:cubicBezTo>
                <a:cubicBezTo>
                  <a:pt x="109407" y="439422"/>
                  <a:pt x="172071" y="268261"/>
                  <a:pt x="101600" y="395111"/>
                </a:cubicBezTo>
                <a:cubicBezTo>
                  <a:pt x="90042" y="415915"/>
                  <a:pt x="86549" y="440266"/>
                  <a:pt x="79023" y="462844"/>
                </a:cubicBezTo>
                <a:lnTo>
                  <a:pt x="56445" y="530578"/>
                </a:lnTo>
                <a:lnTo>
                  <a:pt x="45156" y="564444"/>
                </a:lnTo>
                <a:cubicBezTo>
                  <a:pt x="41393" y="602074"/>
                  <a:pt x="37008" y="639646"/>
                  <a:pt x="33867" y="677333"/>
                </a:cubicBezTo>
                <a:cubicBezTo>
                  <a:pt x="29481" y="729966"/>
                  <a:pt x="30413" y="783146"/>
                  <a:pt x="22578" y="835378"/>
                </a:cubicBezTo>
                <a:cubicBezTo>
                  <a:pt x="19048" y="858914"/>
                  <a:pt x="0" y="903111"/>
                  <a:pt x="0" y="903111"/>
                </a:cubicBezTo>
                <a:cubicBezTo>
                  <a:pt x="11581" y="979542"/>
                  <a:pt x="25063" y="1241982"/>
                  <a:pt x="90312" y="1365955"/>
                </a:cubicBezTo>
                <a:cubicBezTo>
                  <a:pt x="113163" y="1409372"/>
                  <a:pt x="125451" y="1468191"/>
                  <a:pt x="169334" y="1490133"/>
                </a:cubicBezTo>
                <a:cubicBezTo>
                  <a:pt x="226650" y="1518791"/>
                  <a:pt x="297275" y="1497659"/>
                  <a:pt x="361245" y="1501422"/>
                </a:cubicBezTo>
                <a:cubicBezTo>
                  <a:pt x="391437" y="1506454"/>
                  <a:pt x="453870" y="1516112"/>
                  <a:pt x="485423" y="1524000"/>
                </a:cubicBezTo>
                <a:cubicBezTo>
                  <a:pt x="496967" y="1526886"/>
                  <a:pt x="508000" y="1531526"/>
                  <a:pt x="519289" y="1535289"/>
                </a:cubicBezTo>
                <a:cubicBezTo>
                  <a:pt x="568208" y="1531526"/>
                  <a:pt x="617282" y="1529418"/>
                  <a:pt x="666045" y="1524000"/>
                </a:cubicBezTo>
                <a:cubicBezTo>
                  <a:pt x="685115" y="1521881"/>
                  <a:pt x="703875" y="1517365"/>
                  <a:pt x="722489" y="1512711"/>
                </a:cubicBezTo>
                <a:cubicBezTo>
                  <a:pt x="734033" y="1509825"/>
                  <a:pt x="744576" y="1503105"/>
                  <a:pt x="756356" y="1501422"/>
                </a:cubicBezTo>
                <a:cubicBezTo>
                  <a:pt x="797502" y="1495544"/>
                  <a:pt x="839141" y="1493896"/>
                  <a:pt x="880534" y="1490133"/>
                </a:cubicBezTo>
                <a:cubicBezTo>
                  <a:pt x="895586" y="1486370"/>
                  <a:pt x="910354" y="1481203"/>
                  <a:pt x="925689" y="1478844"/>
                </a:cubicBezTo>
                <a:cubicBezTo>
                  <a:pt x="971561" y="1471787"/>
                  <a:pt x="1111716" y="1459880"/>
                  <a:pt x="1151467" y="1456266"/>
                </a:cubicBezTo>
                <a:cubicBezTo>
                  <a:pt x="1232071" y="1429399"/>
                  <a:pt x="1199398" y="1446890"/>
                  <a:pt x="1253067" y="1411111"/>
                </a:cubicBezTo>
                <a:cubicBezTo>
                  <a:pt x="1317772" y="1314054"/>
                  <a:pt x="1231615" y="1428272"/>
                  <a:pt x="1309512" y="1365955"/>
                </a:cubicBezTo>
                <a:cubicBezTo>
                  <a:pt x="1320106" y="1357480"/>
                  <a:pt x="1321666" y="1340775"/>
                  <a:pt x="1332089" y="1332089"/>
                </a:cubicBezTo>
                <a:cubicBezTo>
                  <a:pt x="1345017" y="1321316"/>
                  <a:pt x="1362193" y="1317037"/>
                  <a:pt x="1377245" y="1309511"/>
                </a:cubicBezTo>
                <a:cubicBezTo>
                  <a:pt x="1381008" y="1298222"/>
                  <a:pt x="1382755" y="1286046"/>
                  <a:pt x="1388534" y="1275644"/>
                </a:cubicBezTo>
                <a:cubicBezTo>
                  <a:pt x="1414484" y="1228933"/>
                  <a:pt x="1437961" y="1204188"/>
                  <a:pt x="1467556" y="1162755"/>
                </a:cubicBezTo>
                <a:cubicBezTo>
                  <a:pt x="1475442" y="1151715"/>
                  <a:pt x="1482608" y="1140178"/>
                  <a:pt x="1490134" y="1128889"/>
                </a:cubicBezTo>
                <a:cubicBezTo>
                  <a:pt x="1486371" y="1057393"/>
                  <a:pt x="1485047" y="985726"/>
                  <a:pt x="1478845" y="914400"/>
                </a:cubicBezTo>
                <a:cubicBezTo>
                  <a:pt x="1477501" y="898943"/>
                  <a:pt x="1470107" y="884548"/>
                  <a:pt x="1467556" y="869244"/>
                </a:cubicBezTo>
                <a:cubicBezTo>
                  <a:pt x="1462568" y="839319"/>
                  <a:pt x="1467534" y="807101"/>
                  <a:pt x="1456267" y="778933"/>
                </a:cubicBezTo>
                <a:cubicBezTo>
                  <a:pt x="1451228" y="766336"/>
                  <a:pt x="1433689" y="763881"/>
                  <a:pt x="1422400" y="756355"/>
                </a:cubicBezTo>
                <a:cubicBezTo>
                  <a:pt x="1364044" y="668821"/>
                  <a:pt x="1385826" y="714364"/>
                  <a:pt x="1354667" y="620889"/>
                </a:cubicBezTo>
                <a:lnTo>
                  <a:pt x="1332089" y="553155"/>
                </a:lnTo>
                <a:cubicBezTo>
                  <a:pt x="1328326" y="541866"/>
                  <a:pt x="1329214" y="527703"/>
                  <a:pt x="1320800" y="519289"/>
                </a:cubicBezTo>
                <a:cubicBezTo>
                  <a:pt x="1277340" y="475828"/>
                  <a:pt x="1295790" y="498706"/>
                  <a:pt x="1264356" y="451555"/>
                </a:cubicBezTo>
                <a:cubicBezTo>
                  <a:pt x="1260593" y="436503"/>
                  <a:pt x="1261673" y="419309"/>
                  <a:pt x="1253067" y="406400"/>
                </a:cubicBezTo>
                <a:cubicBezTo>
                  <a:pt x="1245541" y="395111"/>
                  <a:pt x="1228794" y="393416"/>
                  <a:pt x="1219200" y="383822"/>
                </a:cubicBezTo>
                <a:cubicBezTo>
                  <a:pt x="1143945" y="308566"/>
                  <a:pt x="1253064" y="387581"/>
                  <a:pt x="1162756" y="327378"/>
                </a:cubicBezTo>
                <a:cubicBezTo>
                  <a:pt x="1144815" y="300467"/>
                  <a:pt x="1115566" y="246999"/>
                  <a:pt x="1083734" y="225778"/>
                </a:cubicBezTo>
                <a:cubicBezTo>
                  <a:pt x="1073833" y="219177"/>
                  <a:pt x="1061462" y="217165"/>
                  <a:pt x="1049867" y="214489"/>
                </a:cubicBezTo>
                <a:cubicBezTo>
                  <a:pt x="1012475" y="205860"/>
                  <a:pt x="973384" y="204047"/>
                  <a:pt x="936978" y="191911"/>
                </a:cubicBezTo>
                <a:cubicBezTo>
                  <a:pt x="925689" y="188148"/>
                  <a:pt x="914656" y="183508"/>
                  <a:pt x="903112" y="180622"/>
                </a:cubicBezTo>
                <a:lnTo>
                  <a:pt x="812800" y="158044"/>
                </a:lnTo>
                <a:cubicBezTo>
                  <a:pt x="801511" y="150518"/>
                  <a:pt x="788528" y="145060"/>
                  <a:pt x="778934" y="135466"/>
                </a:cubicBezTo>
                <a:cubicBezTo>
                  <a:pt x="769340" y="125872"/>
                  <a:pt x="767861" y="108791"/>
                  <a:pt x="756356" y="101600"/>
                </a:cubicBezTo>
                <a:cubicBezTo>
                  <a:pt x="738032" y="90148"/>
                  <a:pt x="669904" y="74342"/>
                  <a:pt x="643467" y="67733"/>
                </a:cubicBezTo>
                <a:cubicBezTo>
                  <a:pt x="655324" y="20307"/>
                  <a:pt x="646805" y="-9382"/>
                  <a:pt x="722489" y="33866"/>
                </a:cubicBezTo>
                <a:cubicBezTo>
                  <a:pt x="732821" y="39770"/>
                  <a:pt x="728456" y="57090"/>
                  <a:pt x="733778" y="67733"/>
                </a:cubicBezTo>
                <a:cubicBezTo>
                  <a:pt x="736158" y="72493"/>
                  <a:pt x="741304" y="75259"/>
                  <a:pt x="745067" y="79022"/>
                </a:cubicBezTo>
              </a:path>
            </a:pathLst>
          </a:cu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43166"/>
            <a:ext cx="7202319" cy="369332"/>
          </a:xfrm>
        </p:spPr>
        <p:txBody>
          <a:bodyPr/>
          <a:lstStyle/>
          <a:p>
            <a:r>
              <a:rPr lang="en-US" dirty="0" smtClean="0"/>
              <a:t>Why Are </a:t>
            </a:r>
            <a:r>
              <a:rPr lang="en-US" dirty="0" err="1" smtClean="0"/>
              <a:t>Organisations</a:t>
            </a:r>
            <a:r>
              <a:rPr lang="en-US" dirty="0" smtClean="0"/>
              <a:t> Not Getting IT </a:t>
            </a:r>
            <a:r>
              <a:rPr lang="en-US" sz="2400" dirty="0" smtClean="0"/>
              <a:t>√ 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54722" name="Picture 2" descr="https://hbr.org/resources/images/products/generic-case-study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351458213"/>
            <a:ext cx="47625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24" name="Picture 4" descr="https://hbr.org/resources/images/products/1069BN_500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-135904288"/>
            <a:ext cx="47625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26" name="Picture 6" descr="https://hbr.org/resources/images/products/generic-case-study.png">
            <a:hlinkClick r:id="rId6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8695450"/>
            <a:ext cx="47625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28" name="Picture 8" descr="SEPT15_08_47802288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44249375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137" y="1088021"/>
            <a:ext cx="78592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….Companies </a:t>
            </a:r>
            <a:r>
              <a:rPr lang="en-US" dirty="0"/>
              <a:t>such as Juniper and Adobe stopped giving people a one-to-five rating or evaluating employees on a “performance curve,” also known as the “forced ranking” approach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…By </a:t>
            </a:r>
            <a:r>
              <a:rPr lang="en-US" dirty="0"/>
              <a:t>early 2015, around 30 large companies, representing over 1.5 million </a:t>
            </a:r>
            <a:r>
              <a:rPr lang="en-US" dirty="0" smtClean="0"/>
              <a:t>employees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were following a similar </a:t>
            </a:r>
            <a:r>
              <a:rPr lang="en-US" dirty="0" smtClean="0"/>
              <a:t>path….</a:t>
            </a:r>
          </a:p>
          <a:p>
            <a:endParaRPr lang="en-US" dirty="0" smtClean="0"/>
          </a:p>
          <a:p>
            <a:r>
              <a:rPr lang="en-US" dirty="0" smtClean="0"/>
              <a:t>…The </a:t>
            </a:r>
            <a:r>
              <a:rPr lang="en-US" dirty="0"/>
              <a:t>idea of removing ratings drives many HR executives a little crazy because companies love to quantify and analyze almost everything. The thought of getting rid of a metric is almost heretical. </a:t>
            </a:r>
            <a:endParaRPr lang="en-US" dirty="0" smtClean="0"/>
          </a:p>
          <a:p>
            <a:r>
              <a:rPr lang="en-US" dirty="0" smtClean="0"/>
              <a:t>Executives ….often </a:t>
            </a:r>
            <a:r>
              <a:rPr lang="en-US" dirty="0"/>
              <a:t>assumed that removing ratings was an anomaly, perhaps driven by smaller companies who don’t realize how important pay-for-performance is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Yet in mid-2015, the trend started to accelerate. </a:t>
            </a:r>
            <a:r>
              <a:rPr lang="en-US" dirty="0" smtClean="0"/>
              <a:t>…Deloitte, .. </a:t>
            </a:r>
            <a:r>
              <a:rPr lang="en-US" dirty="0"/>
              <a:t>Accenture, </a:t>
            </a:r>
            <a:r>
              <a:rPr lang="en-US" dirty="0" smtClean="0"/>
              <a:t>Cigna</a:t>
            </a:r>
            <a:r>
              <a:rPr lang="en-US" dirty="0"/>
              <a:t>, and even GE—the company who popularized the idea of forcing people into a performance curve—all announced changes to their performance management systems. </a:t>
            </a:r>
            <a:endParaRPr lang="en-US" dirty="0" smtClean="0"/>
          </a:p>
          <a:p>
            <a:r>
              <a:rPr lang="en-US" dirty="0" smtClean="0"/>
              <a:t>…By </a:t>
            </a:r>
            <a:r>
              <a:rPr lang="en-US" dirty="0"/>
              <a:t>September 2015, 51 large firms were moving to a no-ratings systems. According </a:t>
            </a:r>
            <a:r>
              <a:rPr lang="en-US" dirty="0" smtClean="0"/>
              <a:t>to research .. </a:t>
            </a:r>
            <a:r>
              <a:rPr lang="en-US" dirty="0"/>
              <a:t>by Deloitte, around 70% of companies are now reconsidering their performance management strategy.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Challenges..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869245"/>
            <a:ext cx="20545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Employee benefits packages that meet needs of diverse workforce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How to get </a:t>
            </a:r>
            <a:r>
              <a:rPr lang="en-US" sz="1200" dirty="0" err="1" smtClean="0"/>
              <a:t>Ee’s</a:t>
            </a:r>
            <a:r>
              <a:rPr lang="en-US" sz="1200" dirty="0" smtClean="0"/>
              <a:t> to understand the value of their benefits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Achieving fairness and Transparency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Limited budget to provide a wide variety of benefits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Government restrictions/Legislations</a:t>
            </a:r>
            <a:endParaRPr lang="en-US" sz="1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126062"/>
              </p:ext>
            </p:extLst>
          </p:nvPr>
        </p:nvGraphicFramePr>
        <p:xfrm>
          <a:off x="4560715" y="1331284"/>
          <a:ext cx="4152665" cy="3283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55" name="Worksheet" r:id="rId3" imgW="4048033" imgH="3200333" progId="Excel.Sheet.12">
                  <p:embed/>
                </p:oleObj>
              </mc:Choice>
              <mc:Fallback>
                <p:oleObj name="Worksheet" r:id="rId3" imgW="4048033" imgH="32003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0715" y="1331284"/>
                        <a:ext cx="4152665" cy="3283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65609" y="1027288"/>
            <a:ext cx="733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Example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950085" y="5813258"/>
            <a:ext cx="2353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The </a:t>
            </a:r>
            <a:r>
              <a:rPr lang="en-US" sz="11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gap</a:t>
            </a:r>
            <a:r>
              <a:rPr lang="en-US" sz="1100" dirty="0" smtClean="0"/>
              <a:t> between Jane and Davis in terms of salary </a:t>
            </a:r>
            <a:r>
              <a:rPr lang="en-US" sz="11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increases</a:t>
            </a:r>
            <a:endParaRPr lang="en-US" sz="11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957705" y="1961381"/>
            <a:ext cx="1207904" cy="1116428"/>
          </a:xfrm>
          <a:prstGeom prst="wedgeRoundRectCallout">
            <a:avLst>
              <a:gd name="adj1" fmla="val 288482"/>
              <a:gd name="adj2" fmla="val -23529"/>
              <a:gd name="adj3" fmla="val 16667"/>
            </a:avLst>
          </a:prstGeom>
          <a:noFill/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Based on 2016 actuals, John is </a:t>
            </a:r>
            <a:r>
              <a:rPr lang="en-US" sz="1100" i="1" dirty="0">
                <a:solidFill>
                  <a:schemeClr val="accent5">
                    <a:lumMod val="75000"/>
                  </a:schemeClr>
                </a:solidFill>
              </a:rPr>
              <a:t>disengaged</a:t>
            </a:r>
            <a:r>
              <a:rPr lang="en-US" sz="1100" i="1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with 2017 targets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632122" y="848634"/>
            <a:ext cx="920764" cy="503636"/>
          </a:xfrm>
          <a:prstGeom prst="wedgeRoundRectCallout">
            <a:avLst>
              <a:gd name="adj1" fmla="val 143348"/>
              <a:gd name="adj2" fmla="val 236901"/>
              <a:gd name="adj3" fmla="val 16667"/>
            </a:avLst>
          </a:prstGeom>
          <a:noFill/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Davis 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celebrating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559795" y="4712562"/>
            <a:ext cx="1207904" cy="1116428"/>
          </a:xfrm>
          <a:prstGeom prst="wedgeRoundRectCallout">
            <a:avLst>
              <a:gd name="adj1" fmla="val 112780"/>
              <a:gd name="adj2" fmla="val -68019"/>
              <a:gd name="adj3" fmla="val 16667"/>
            </a:avLst>
          </a:prstGeom>
          <a:noFill/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Jane gets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100" i="1" dirty="0">
                <a:solidFill>
                  <a:schemeClr val="accent5">
                    <a:lumMod val="75000"/>
                  </a:schemeClr>
                </a:solidFill>
              </a:rPr>
              <a:t>high salary </a:t>
            </a:r>
            <a:r>
              <a:rPr lang="en-US" sz="1100" i="1" dirty="0" smtClean="0">
                <a:solidFill>
                  <a:schemeClr val="tx1"/>
                </a:solidFill>
              </a:rPr>
              <a:t>increase </a:t>
            </a:r>
            <a:r>
              <a:rPr lang="en-US" sz="1100" dirty="0">
                <a:solidFill>
                  <a:schemeClr val="tx1"/>
                </a:solidFill>
              </a:rPr>
              <a:t>than Davis (.. Davis </a:t>
            </a:r>
            <a:r>
              <a:rPr lang="en-US" sz="1100" i="1" dirty="0">
                <a:solidFill>
                  <a:schemeClr val="accent5">
                    <a:lumMod val="75000"/>
                  </a:schemeClr>
                </a:solidFill>
              </a:rPr>
              <a:t>think twice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303217" y="4893067"/>
            <a:ext cx="1207904" cy="1116428"/>
          </a:xfrm>
          <a:prstGeom prst="wedgeRoundRectCallout">
            <a:avLst>
              <a:gd name="adj1" fmla="val 18789"/>
              <a:gd name="adj2" fmla="val -136740"/>
              <a:gd name="adj3" fmla="val 16667"/>
            </a:avLst>
          </a:prstGeom>
          <a:noFill/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Despite Davis being the top performer, he gets same bonus as </a:t>
            </a:r>
            <a:r>
              <a:rPr lang="en-US" sz="1100" dirty="0" smtClean="0">
                <a:solidFill>
                  <a:schemeClr val="tx1"/>
                </a:solidFill>
              </a:rPr>
              <a:t>Jane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587" y="4799425"/>
            <a:ext cx="1830338" cy="10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6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Guiding Compensation Principles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4200" y="1072974"/>
            <a:ext cx="81153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300" b="1" dirty="0" smtClean="0"/>
              <a:t>Allow employee to determine their pay level based on owned contribution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300" b="1" dirty="0" smtClean="0"/>
              <a:t>The </a:t>
            </a:r>
            <a:r>
              <a:rPr lang="en-US" sz="1300" b="1" dirty="0" smtClean="0"/>
              <a:t>minimum pay level must be reasonable to attract new entrants into </a:t>
            </a:r>
            <a:r>
              <a:rPr lang="en-US" sz="1300" b="1" dirty="0"/>
              <a:t>a</a:t>
            </a:r>
            <a:r>
              <a:rPr lang="en-US" sz="1300" b="1" dirty="0" smtClean="0"/>
              <a:t> </a:t>
            </a:r>
            <a:r>
              <a:rPr lang="en-US" sz="1300" b="1" dirty="0" smtClean="0"/>
              <a:t>role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300" b="1" dirty="0" smtClean="0"/>
              <a:t>For each role the pay range </a:t>
            </a:r>
            <a:r>
              <a:rPr lang="en-US" sz="1300" b="1" dirty="0" smtClean="0"/>
              <a:t>be </a:t>
            </a:r>
            <a:r>
              <a:rPr lang="en-US" sz="1300" b="1" dirty="0" smtClean="0"/>
              <a:t>divided into </a:t>
            </a:r>
            <a:r>
              <a:rPr lang="en-US" sz="1300" b="1" dirty="0" smtClean="0"/>
              <a:t>notches</a:t>
            </a:r>
            <a:endParaRPr lang="en-US" sz="1300" b="1" dirty="0" smtClean="0"/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300" b="1" dirty="0" smtClean="0"/>
              <a:t>For each performance output, </a:t>
            </a:r>
            <a:r>
              <a:rPr lang="en-US" sz="1300" b="1" dirty="0" smtClean="0"/>
              <a:t> </a:t>
            </a:r>
            <a:r>
              <a:rPr lang="en-US" sz="1300" b="1" dirty="0" smtClean="0"/>
              <a:t>a corresponding total pay (pay for performance contribution)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300" b="1" dirty="0" smtClean="0"/>
              <a:t>A staff </a:t>
            </a:r>
            <a:r>
              <a:rPr lang="en-US" sz="1300" b="1" dirty="0" smtClean="0"/>
              <a:t>earn </a:t>
            </a:r>
            <a:r>
              <a:rPr lang="en-US" sz="1300" b="1" dirty="0" smtClean="0"/>
              <a:t>based on the performance contribution point </a:t>
            </a:r>
            <a:r>
              <a:rPr lang="en-US" sz="1300" b="1" dirty="0" smtClean="0"/>
              <a:t>they achieve</a:t>
            </a:r>
            <a:endParaRPr lang="en-US" sz="1300" b="1" dirty="0" smtClean="0"/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300" b="1" dirty="0" smtClean="0"/>
              <a:t>Any variable pay accrued </a:t>
            </a:r>
            <a:r>
              <a:rPr lang="en-US" sz="1300" b="1" dirty="0" smtClean="0"/>
              <a:t>can </a:t>
            </a:r>
            <a:r>
              <a:rPr lang="en-US" sz="1300" b="1" dirty="0" smtClean="0"/>
              <a:t>be clawed back if it becomes evident that such accrued pay was as a result of unethical business practices and/or did not conform with company values as may be gathered from surveys or negative impact on the business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300" b="1" dirty="0" smtClean="0"/>
              <a:t>Staff salary increases cannot go beyond </a:t>
            </a:r>
            <a:r>
              <a:rPr lang="en-US" sz="1300" b="1" dirty="0"/>
              <a:t> </a:t>
            </a:r>
            <a:r>
              <a:rPr lang="en-US" sz="1300" b="1" dirty="0" smtClean="0"/>
              <a:t>a certain </a:t>
            </a:r>
            <a:r>
              <a:rPr lang="en-US" sz="1300" b="1" dirty="0" smtClean="0"/>
              <a:t>notch level</a:t>
            </a:r>
            <a:endParaRPr lang="en-US" sz="1300" b="1" dirty="0" smtClean="0"/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300" b="1" dirty="0" smtClean="0"/>
              <a:t>The </a:t>
            </a:r>
            <a:r>
              <a:rPr lang="en-US" sz="1300" b="1" dirty="0" smtClean="0"/>
              <a:t>difference of the total pay and the staff current pay </a:t>
            </a:r>
            <a:r>
              <a:rPr lang="en-US" sz="1300" b="1" dirty="0" smtClean="0"/>
              <a:t>to </a:t>
            </a:r>
            <a:r>
              <a:rPr lang="en-US" sz="1300" b="1" dirty="0" smtClean="0"/>
              <a:t>accrue as variable pay</a:t>
            </a:r>
          </a:p>
        </p:txBody>
      </p:sp>
    </p:spTree>
    <p:extLst>
      <p:ext uri="{BB962C8B-B14F-4D97-AF65-F5344CB8AC3E}">
        <p14:creationId xmlns:p14="http://schemas.microsoft.com/office/powerpoint/2010/main" val="388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PREVIOUSNAME" val="C:\Users\Theuri Chege\Desktop\20141216 CS Segmentation and CVPs 1 tc.pptx"/>
  <p:tag name="ISNEWSLIDENUMBER" val="True"/>
  <p:tag name="THINKCELLPRESENTATIONDONOTDELETE" val="&lt;?xml version=&quot;1.0&quot; encoding=&quot;UTF-16&quot; standalone=&quot;yes&quot;?&gt;&#10;&lt;root reqver=&quot;21047&quot;&gt;&lt;version val=&quot;2304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4&lt;/m_strFormatTime&gt;&lt;/m_precDefaultWeek&gt;&lt;m_precDefaultDay&gt;&lt;m_bNumberIsYear val=&quot;0&quot;/&gt;&lt;m_strFormatTime&gt;%d&lt;/m_strFormatTime&gt;&lt;/m_precDefaultDay&gt;&lt;m_mruColor&gt;&lt;m_vecMRU length=&quot;2&quot;&gt;&lt;elem m_fUsage=&quot;1.00000000000000000000E+000&quot;&gt;&lt;m_msothmcolidx val=&quot;0&quot;/&gt;&lt;m_rgb r=&quot;ff&quot; g=&quot;3c&quot; b=&quot;3c&quot;/&gt;&lt;m_ppcolschidx tagver0=&quot;23004&quot; tagname0=&quot;m_ppcolschidxUNRECOGNIZED&quot; val=&quot;0&quot;/&gt;&lt;m_nBrightness val=&quot;0&quot;/&gt;&lt;/elem&gt;&lt;elem m_fUsage=&quot;9.00000000000000020000E-001&quot;&gt;&lt;m_msothmcolidx val=&quot;0&quot;/&gt;&lt;m_rgb r=&quot;e6&quot; g=&quot;9c&quot; b=&quot;53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QJbz2W40uUGe6NBtWGG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Equity Bank_CF_YEQ001">
  <a:themeElements>
    <a:clrScheme name="Current">
      <a:dk1>
        <a:srgbClr val="000000"/>
      </a:dk1>
      <a:lt1>
        <a:srgbClr val="FFFFFF"/>
      </a:lt1>
      <a:dk2>
        <a:srgbClr val="A84B0E"/>
      </a:dk2>
      <a:lt2>
        <a:srgbClr val="FFFFFF"/>
      </a:lt2>
      <a:accent1>
        <a:srgbClr val="DBB9A4"/>
      </a:accent1>
      <a:accent2>
        <a:srgbClr val="BF8059"/>
      </a:accent2>
      <a:accent3>
        <a:srgbClr val="A84B0E"/>
      </a:accent3>
      <a:accent4>
        <a:srgbClr val="78370A"/>
      </a:accent4>
      <a:accent5>
        <a:srgbClr val="E69A4E"/>
      </a:accent5>
      <a:accent6>
        <a:srgbClr val="808080"/>
      </a:accent6>
      <a:hlink>
        <a:srgbClr val="A84B0E"/>
      </a:hlink>
      <a:folHlink>
        <a:srgbClr val="78370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A84B0E"/>
        </a:dk2>
        <a:lt2>
          <a:srgbClr val="FFFFFF"/>
        </a:lt2>
        <a:accent1>
          <a:srgbClr val="DBB9A4"/>
        </a:accent1>
        <a:accent2>
          <a:srgbClr val="BF8059"/>
        </a:accent2>
        <a:accent3>
          <a:srgbClr val="A84B0E"/>
        </a:accent3>
        <a:accent4>
          <a:srgbClr val="78370A"/>
        </a:accent4>
        <a:accent5>
          <a:srgbClr val="E69A4E"/>
        </a:accent5>
        <a:accent6>
          <a:srgbClr val="808080"/>
        </a:accent6>
        <a:hlink>
          <a:srgbClr val="A84B0E"/>
        </a:hlink>
        <a:folHlink>
          <a:srgbClr val="7837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Equity Bank_CF_YEQ001">
  <a:themeElements>
    <a:clrScheme name="Current">
      <a:dk1>
        <a:srgbClr val="000000"/>
      </a:dk1>
      <a:lt1>
        <a:srgbClr val="FFFFFF"/>
      </a:lt1>
      <a:dk2>
        <a:srgbClr val="A84B0E"/>
      </a:dk2>
      <a:lt2>
        <a:srgbClr val="FFFFFF"/>
      </a:lt2>
      <a:accent1>
        <a:srgbClr val="DBB9A4"/>
      </a:accent1>
      <a:accent2>
        <a:srgbClr val="BF8059"/>
      </a:accent2>
      <a:accent3>
        <a:srgbClr val="A84B0E"/>
      </a:accent3>
      <a:accent4>
        <a:srgbClr val="78370A"/>
      </a:accent4>
      <a:accent5>
        <a:srgbClr val="E69A4E"/>
      </a:accent5>
      <a:accent6>
        <a:srgbClr val="808080"/>
      </a:accent6>
      <a:hlink>
        <a:srgbClr val="A84B0E"/>
      </a:hlink>
      <a:folHlink>
        <a:srgbClr val="78370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A84B0E"/>
        </a:dk2>
        <a:lt2>
          <a:srgbClr val="FFFFFF"/>
        </a:lt2>
        <a:accent1>
          <a:srgbClr val="DBB9A4"/>
        </a:accent1>
        <a:accent2>
          <a:srgbClr val="BF8059"/>
        </a:accent2>
        <a:accent3>
          <a:srgbClr val="A84B0E"/>
        </a:accent3>
        <a:accent4>
          <a:srgbClr val="78370A"/>
        </a:accent4>
        <a:accent5>
          <a:srgbClr val="E69A4E"/>
        </a:accent5>
        <a:accent6>
          <a:srgbClr val="808080"/>
        </a:accent6>
        <a:hlink>
          <a:srgbClr val="A84B0E"/>
        </a:hlink>
        <a:folHlink>
          <a:srgbClr val="7837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front section_v4 (VGI)">
  <a:themeElements>
    <a:clrScheme name="Current">
      <a:dk1>
        <a:srgbClr val="000000"/>
      </a:dk1>
      <a:lt1>
        <a:srgbClr val="FFFFFF"/>
      </a:lt1>
      <a:dk2>
        <a:srgbClr val="A84B0E"/>
      </a:dk2>
      <a:lt2>
        <a:srgbClr val="FFFFFF"/>
      </a:lt2>
      <a:accent1>
        <a:srgbClr val="DBB9A4"/>
      </a:accent1>
      <a:accent2>
        <a:srgbClr val="BF8059"/>
      </a:accent2>
      <a:accent3>
        <a:srgbClr val="A84B0E"/>
      </a:accent3>
      <a:accent4>
        <a:srgbClr val="78370A"/>
      </a:accent4>
      <a:accent5>
        <a:srgbClr val="E69A4E"/>
      </a:accent5>
      <a:accent6>
        <a:srgbClr val="808080"/>
      </a:accent6>
      <a:hlink>
        <a:srgbClr val="A84B0E"/>
      </a:hlink>
      <a:folHlink>
        <a:srgbClr val="78370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A84B0E"/>
        </a:dk2>
        <a:lt2>
          <a:srgbClr val="FFFFFF"/>
        </a:lt2>
        <a:accent1>
          <a:srgbClr val="DBB9A4"/>
        </a:accent1>
        <a:accent2>
          <a:srgbClr val="BF8059"/>
        </a:accent2>
        <a:accent3>
          <a:srgbClr val="A84B0E"/>
        </a:accent3>
        <a:accent4>
          <a:srgbClr val="78370A"/>
        </a:accent4>
        <a:accent5>
          <a:srgbClr val="E69A4E"/>
        </a:accent5>
        <a:accent6>
          <a:srgbClr val="808080"/>
        </a:accent6>
        <a:hlink>
          <a:srgbClr val="A84B0E"/>
        </a:hlink>
        <a:folHlink>
          <a:srgbClr val="7837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quity Bank_CF_YEQ001">
  <a:themeElements>
    <a:clrScheme name="Current">
      <a:dk1>
        <a:srgbClr val="000000"/>
      </a:dk1>
      <a:lt1>
        <a:srgbClr val="FFFFFF"/>
      </a:lt1>
      <a:dk2>
        <a:srgbClr val="A84B0E"/>
      </a:dk2>
      <a:lt2>
        <a:srgbClr val="FFFFFF"/>
      </a:lt2>
      <a:accent1>
        <a:srgbClr val="DBB9A4"/>
      </a:accent1>
      <a:accent2>
        <a:srgbClr val="BF8059"/>
      </a:accent2>
      <a:accent3>
        <a:srgbClr val="A84B0E"/>
      </a:accent3>
      <a:accent4>
        <a:srgbClr val="78370A"/>
      </a:accent4>
      <a:accent5>
        <a:srgbClr val="E69A4E"/>
      </a:accent5>
      <a:accent6>
        <a:srgbClr val="808080"/>
      </a:accent6>
      <a:hlink>
        <a:srgbClr val="A84B0E"/>
      </a:hlink>
      <a:folHlink>
        <a:srgbClr val="78370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A84B0E"/>
        </a:dk2>
        <a:lt2>
          <a:srgbClr val="FFFFFF"/>
        </a:lt2>
        <a:accent1>
          <a:srgbClr val="DBB9A4"/>
        </a:accent1>
        <a:accent2>
          <a:srgbClr val="BF8059"/>
        </a:accent2>
        <a:accent3>
          <a:srgbClr val="A84B0E"/>
        </a:accent3>
        <a:accent4>
          <a:srgbClr val="78370A"/>
        </a:accent4>
        <a:accent5>
          <a:srgbClr val="E69A4E"/>
        </a:accent5>
        <a:accent6>
          <a:srgbClr val="808080"/>
        </a:accent6>
        <a:hlink>
          <a:srgbClr val="A84B0E"/>
        </a:hlink>
        <a:folHlink>
          <a:srgbClr val="7837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quity Bank_CF_YEQ001">
  <a:themeElements>
    <a:clrScheme name="Current">
      <a:dk1>
        <a:srgbClr val="000000"/>
      </a:dk1>
      <a:lt1>
        <a:srgbClr val="FFFFFF"/>
      </a:lt1>
      <a:dk2>
        <a:srgbClr val="A84B0E"/>
      </a:dk2>
      <a:lt2>
        <a:srgbClr val="FFFFFF"/>
      </a:lt2>
      <a:accent1>
        <a:srgbClr val="DBB9A4"/>
      </a:accent1>
      <a:accent2>
        <a:srgbClr val="BF8059"/>
      </a:accent2>
      <a:accent3>
        <a:srgbClr val="A84B0E"/>
      </a:accent3>
      <a:accent4>
        <a:srgbClr val="78370A"/>
      </a:accent4>
      <a:accent5>
        <a:srgbClr val="E69A4E"/>
      </a:accent5>
      <a:accent6>
        <a:srgbClr val="808080"/>
      </a:accent6>
      <a:hlink>
        <a:srgbClr val="A84B0E"/>
      </a:hlink>
      <a:folHlink>
        <a:srgbClr val="78370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A84B0E"/>
        </a:dk2>
        <a:lt2>
          <a:srgbClr val="FFFFFF"/>
        </a:lt2>
        <a:accent1>
          <a:srgbClr val="DBB9A4"/>
        </a:accent1>
        <a:accent2>
          <a:srgbClr val="BF8059"/>
        </a:accent2>
        <a:accent3>
          <a:srgbClr val="A84B0E"/>
        </a:accent3>
        <a:accent4>
          <a:srgbClr val="78370A"/>
        </a:accent4>
        <a:accent5>
          <a:srgbClr val="E69A4E"/>
        </a:accent5>
        <a:accent6>
          <a:srgbClr val="808080"/>
        </a:accent6>
        <a:hlink>
          <a:srgbClr val="A84B0E"/>
        </a:hlink>
        <a:folHlink>
          <a:srgbClr val="7837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Equity Bank_CF_YEQ001">
  <a:themeElements>
    <a:clrScheme name="Current">
      <a:dk1>
        <a:srgbClr val="000000"/>
      </a:dk1>
      <a:lt1>
        <a:srgbClr val="FFFFFF"/>
      </a:lt1>
      <a:dk2>
        <a:srgbClr val="A84B0E"/>
      </a:dk2>
      <a:lt2>
        <a:srgbClr val="FFFFFF"/>
      </a:lt2>
      <a:accent1>
        <a:srgbClr val="DBB9A4"/>
      </a:accent1>
      <a:accent2>
        <a:srgbClr val="BF8059"/>
      </a:accent2>
      <a:accent3>
        <a:srgbClr val="A84B0E"/>
      </a:accent3>
      <a:accent4>
        <a:srgbClr val="78370A"/>
      </a:accent4>
      <a:accent5>
        <a:srgbClr val="E69A4E"/>
      </a:accent5>
      <a:accent6>
        <a:srgbClr val="808080"/>
      </a:accent6>
      <a:hlink>
        <a:srgbClr val="A84B0E"/>
      </a:hlink>
      <a:folHlink>
        <a:srgbClr val="78370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A84B0E"/>
        </a:dk2>
        <a:lt2>
          <a:srgbClr val="FFFFFF"/>
        </a:lt2>
        <a:accent1>
          <a:srgbClr val="DBB9A4"/>
        </a:accent1>
        <a:accent2>
          <a:srgbClr val="BF8059"/>
        </a:accent2>
        <a:accent3>
          <a:srgbClr val="A84B0E"/>
        </a:accent3>
        <a:accent4>
          <a:srgbClr val="78370A"/>
        </a:accent4>
        <a:accent5>
          <a:srgbClr val="E69A4E"/>
        </a:accent5>
        <a:accent6>
          <a:srgbClr val="808080"/>
        </a:accent6>
        <a:hlink>
          <a:srgbClr val="A84B0E"/>
        </a:hlink>
        <a:folHlink>
          <a:srgbClr val="7837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Equity Bank_CF_YEQ001">
  <a:themeElements>
    <a:clrScheme name="Current">
      <a:dk1>
        <a:srgbClr val="000000"/>
      </a:dk1>
      <a:lt1>
        <a:srgbClr val="FFFFFF"/>
      </a:lt1>
      <a:dk2>
        <a:srgbClr val="A84B0E"/>
      </a:dk2>
      <a:lt2>
        <a:srgbClr val="FFFFFF"/>
      </a:lt2>
      <a:accent1>
        <a:srgbClr val="DBB9A4"/>
      </a:accent1>
      <a:accent2>
        <a:srgbClr val="BF8059"/>
      </a:accent2>
      <a:accent3>
        <a:srgbClr val="A84B0E"/>
      </a:accent3>
      <a:accent4>
        <a:srgbClr val="78370A"/>
      </a:accent4>
      <a:accent5>
        <a:srgbClr val="E69A4E"/>
      </a:accent5>
      <a:accent6>
        <a:srgbClr val="808080"/>
      </a:accent6>
      <a:hlink>
        <a:srgbClr val="A84B0E"/>
      </a:hlink>
      <a:folHlink>
        <a:srgbClr val="78370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A84B0E"/>
        </a:dk2>
        <a:lt2>
          <a:srgbClr val="FFFFFF"/>
        </a:lt2>
        <a:accent1>
          <a:srgbClr val="DBB9A4"/>
        </a:accent1>
        <a:accent2>
          <a:srgbClr val="BF8059"/>
        </a:accent2>
        <a:accent3>
          <a:srgbClr val="A84B0E"/>
        </a:accent3>
        <a:accent4>
          <a:srgbClr val="78370A"/>
        </a:accent4>
        <a:accent5>
          <a:srgbClr val="E69A4E"/>
        </a:accent5>
        <a:accent6>
          <a:srgbClr val="808080"/>
        </a:accent6>
        <a:hlink>
          <a:srgbClr val="A84B0E"/>
        </a:hlink>
        <a:folHlink>
          <a:srgbClr val="7837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Equity Bank_CF_YEQ001">
  <a:themeElements>
    <a:clrScheme name="Current">
      <a:dk1>
        <a:srgbClr val="000000"/>
      </a:dk1>
      <a:lt1>
        <a:srgbClr val="FFFFFF"/>
      </a:lt1>
      <a:dk2>
        <a:srgbClr val="A84B0E"/>
      </a:dk2>
      <a:lt2>
        <a:srgbClr val="FFFFFF"/>
      </a:lt2>
      <a:accent1>
        <a:srgbClr val="DBB9A4"/>
      </a:accent1>
      <a:accent2>
        <a:srgbClr val="BF8059"/>
      </a:accent2>
      <a:accent3>
        <a:srgbClr val="A84B0E"/>
      </a:accent3>
      <a:accent4>
        <a:srgbClr val="78370A"/>
      </a:accent4>
      <a:accent5>
        <a:srgbClr val="E69A4E"/>
      </a:accent5>
      <a:accent6>
        <a:srgbClr val="808080"/>
      </a:accent6>
      <a:hlink>
        <a:srgbClr val="A84B0E"/>
      </a:hlink>
      <a:folHlink>
        <a:srgbClr val="78370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A84B0E"/>
        </a:dk2>
        <a:lt2>
          <a:srgbClr val="FFFFFF"/>
        </a:lt2>
        <a:accent1>
          <a:srgbClr val="DBB9A4"/>
        </a:accent1>
        <a:accent2>
          <a:srgbClr val="BF8059"/>
        </a:accent2>
        <a:accent3>
          <a:srgbClr val="A84B0E"/>
        </a:accent3>
        <a:accent4>
          <a:srgbClr val="78370A"/>
        </a:accent4>
        <a:accent5>
          <a:srgbClr val="E69A4E"/>
        </a:accent5>
        <a:accent6>
          <a:srgbClr val="808080"/>
        </a:accent6>
        <a:hlink>
          <a:srgbClr val="A84B0E"/>
        </a:hlink>
        <a:folHlink>
          <a:srgbClr val="7837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Equity Bank_CF_YEQ001">
  <a:themeElements>
    <a:clrScheme name="Current">
      <a:dk1>
        <a:srgbClr val="000000"/>
      </a:dk1>
      <a:lt1>
        <a:srgbClr val="FFFFFF"/>
      </a:lt1>
      <a:dk2>
        <a:srgbClr val="A84B0E"/>
      </a:dk2>
      <a:lt2>
        <a:srgbClr val="FFFFFF"/>
      </a:lt2>
      <a:accent1>
        <a:srgbClr val="DBB9A4"/>
      </a:accent1>
      <a:accent2>
        <a:srgbClr val="BF8059"/>
      </a:accent2>
      <a:accent3>
        <a:srgbClr val="A84B0E"/>
      </a:accent3>
      <a:accent4>
        <a:srgbClr val="78370A"/>
      </a:accent4>
      <a:accent5>
        <a:srgbClr val="E69A4E"/>
      </a:accent5>
      <a:accent6>
        <a:srgbClr val="808080"/>
      </a:accent6>
      <a:hlink>
        <a:srgbClr val="A84B0E"/>
      </a:hlink>
      <a:folHlink>
        <a:srgbClr val="78370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A84B0E"/>
        </a:dk2>
        <a:lt2>
          <a:srgbClr val="FFFFFF"/>
        </a:lt2>
        <a:accent1>
          <a:srgbClr val="DBB9A4"/>
        </a:accent1>
        <a:accent2>
          <a:srgbClr val="BF8059"/>
        </a:accent2>
        <a:accent3>
          <a:srgbClr val="A84B0E"/>
        </a:accent3>
        <a:accent4>
          <a:srgbClr val="78370A"/>
        </a:accent4>
        <a:accent5>
          <a:srgbClr val="E69A4E"/>
        </a:accent5>
        <a:accent6>
          <a:srgbClr val="808080"/>
        </a:accent6>
        <a:hlink>
          <a:srgbClr val="A84B0E"/>
        </a:hlink>
        <a:folHlink>
          <a:srgbClr val="7837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 Bank_CF_YEQ001</Template>
  <TotalTime>28375</TotalTime>
  <Words>549</Words>
  <Application>Microsoft Office PowerPoint</Application>
  <PresentationFormat>Custom</PresentationFormat>
  <Paragraphs>76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 Unicode MS</vt:lpstr>
      <vt:lpstr>ＭＳ Ｐゴシック</vt:lpstr>
      <vt:lpstr>Arial</vt:lpstr>
      <vt:lpstr>Verdana</vt:lpstr>
      <vt:lpstr>Equity Bank_CF_YEQ001</vt:lpstr>
      <vt:lpstr>Upfront section_v4 (VGI)</vt:lpstr>
      <vt:lpstr>1_Equity Bank_CF_YEQ001</vt:lpstr>
      <vt:lpstr>2_Equity Bank_CF_YEQ001</vt:lpstr>
      <vt:lpstr>blank</vt:lpstr>
      <vt:lpstr>3_Equity Bank_CF_YEQ001</vt:lpstr>
      <vt:lpstr>4_Equity Bank_CF_YEQ001</vt:lpstr>
      <vt:lpstr>5_Equity Bank_CF_YEQ001</vt:lpstr>
      <vt:lpstr>6_Equity Bank_CF_YEQ001</vt:lpstr>
      <vt:lpstr>7_Equity Bank_CF_YEQ001</vt:lpstr>
      <vt:lpstr>think-cell Slide</vt:lpstr>
      <vt:lpstr>Worksheet</vt:lpstr>
      <vt:lpstr>Remuneration and Benefits</vt:lpstr>
      <vt:lpstr>What constitutes a Good Remuneration?</vt:lpstr>
      <vt:lpstr>Why Is It Critical to have an Effective Compensation Program?</vt:lpstr>
      <vt:lpstr>What Remuneration Is..</vt:lpstr>
      <vt:lpstr>+  Non-cash Rewards &amp; Recognitions</vt:lpstr>
      <vt:lpstr>=  Total Employee Compensation</vt:lpstr>
      <vt:lpstr>Why Are Organisations Not Getting IT √ ?</vt:lpstr>
      <vt:lpstr>Some of the Challenges..</vt:lpstr>
      <vt:lpstr>Some Guiding Compensation Principles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4</dc:creator>
  <cp:lastModifiedBy>Reuben Mbindu</cp:lastModifiedBy>
  <cp:revision>2368</cp:revision>
  <cp:lastPrinted>2018-09-27T18:02:55Z</cp:lastPrinted>
  <dcterms:created xsi:type="dcterms:W3CDTF">2014-09-23T04:34:43Z</dcterms:created>
  <dcterms:modified xsi:type="dcterms:W3CDTF">2018-09-28T04:05:02Z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VGCompatibilityCheck Run By">
    <vt:lpwstr>deepalakshmi n mural</vt:lpwstr>
  </property>
  <property fmtid="{D5CDD505-2E9C-101B-9397-08002B2CF9AE}" pid="10" name="VGCompatibilityCheck Run On ">
    <vt:lpwstr>6/19/2014 4:12:03 AM</vt:lpwstr>
  </property>
  <property fmtid="{D5CDD505-2E9C-101B-9397-08002B2CF9AE}" pid="11" name="DocID">
    <vt:lpwstr>Doc ID</vt:lpwstr>
  </property>
  <property fmtid="{D5CDD505-2E9C-101B-9397-08002B2CF9AE}" pid="12" name="Office2010WasSaved">
    <vt:lpwstr>1</vt:lpwstr>
  </property>
</Properties>
</file>