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78" r:id="rId3"/>
    <p:sldId id="258" r:id="rId4"/>
    <p:sldId id="297" r:id="rId5"/>
    <p:sldId id="298" r:id="rId6"/>
    <p:sldId id="279" r:id="rId7"/>
    <p:sldId id="280" r:id="rId8"/>
    <p:sldId id="281" r:id="rId9"/>
    <p:sldId id="282" r:id="rId10"/>
    <p:sldId id="292" r:id="rId11"/>
    <p:sldId id="293" r:id="rId12"/>
    <p:sldId id="295" r:id="rId13"/>
    <p:sldId id="294" r:id="rId14"/>
    <p:sldId id="285" r:id="rId15"/>
    <p:sldId id="286" r:id="rId16"/>
    <p:sldId id="296" r:id="rId17"/>
    <p:sldId id="283" r:id="rId18"/>
    <p:sldId id="284" r:id="rId19"/>
    <p:sldId id="287" r:id="rId20"/>
    <p:sldId id="288" r:id="rId21"/>
    <p:sldId id="289" r:id="rId22"/>
    <p:sldId id="290" r:id="rId23"/>
    <p:sldId id="291" r:id="rId24"/>
  </p:sldIdLst>
  <p:sldSz cx="9906000" cy="6858000" type="A4"/>
  <p:notesSz cx="9906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59A"/>
    <a:srgbClr val="30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32" autoAdjust="0"/>
    <p:restoredTop sz="94660"/>
  </p:normalViewPr>
  <p:slideViewPr>
    <p:cSldViewPr>
      <p:cViewPr varScale="1">
        <p:scale>
          <a:sx n="70" d="100"/>
          <a:sy n="70" d="100"/>
        </p:scale>
        <p:origin x="990" y="72"/>
      </p:cViewPr>
      <p:guideLst>
        <p:guide orient="horz" pos="288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11813" y="0"/>
            <a:ext cx="4292600" cy="344488"/>
          </a:xfrm>
          <a:prstGeom prst="rect">
            <a:avLst/>
          </a:prstGeom>
        </p:spPr>
        <p:txBody>
          <a:bodyPr vert="horz" lIns="91440" tIns="45720" rIns="91440" bIns="45720" rtlCol="0"/>
          <a:lstStyle>
            <a:lvl1pPr algn="r">
              <a:defRPr sz="1200"/>
            </a:lvl1pPr>
          </a:lstStyle>
          <a:p>
            <a:fld id="{3B0FE7FC-69BD-4136-9C06-D431E44745E0}" type="datetimeFigureOut">
              <a:rPr lang="en-US" smtClean="0"/>
              <a:t>11-Apr-19</a:t>
            </a:fld>
            <a:endParaRPr lang="en-US"/>
          </a:p>
        </p:txBody>
      </p:sp>
      <p:sp>
        <p:nvSpPr>
          <p:cNvPr id="4" name="Slide Image Placeholder 3"/>
          <p:cNvSpPr>
            <a:spLocks noGrp="1" noRot="1" noChangeAspect="1"/>
          </p:cNvSpPr>
          <p:nvPr>
            <p:ph type="sldImg" idx="2"/>
          </p:nvPr>
        </p:nvSpPr>
        <p:spPr>
          <a:xfrm>
            <a:off x="3281363" y="857250"/>
            <a:ext cx="33432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0600" y="3300413"/>
            <a:ext cx="79248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42926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11813" y="6513513"/>
            <a:ext cx="4292600" cy="344487"/>
          </a:xfrm>
          <a:prstGeom prst="rect">
            <a:avLst/>
          </a:prstGeom>
        </p:spPr>
        <p:txBody>
          <a:bodyPr vert="horz" lIns="91440" tIns="45720" rIns="91440" bIns="45720" rtlCol="0" anchor="b"/>
          <a:lstStyle>
            <a:lvl1pPr algn="r">
              <a:defRPr sz="1200"/>
            </a:lvl1pPr>
          </a:lstStyle>
          <a:p>
            <a:fld id="{FE4A68BA-CCBA-48AA-B4D6-89F3D0362AAB}" type="slidenum">
              <a:rPr lang="en-US" smtClean="0"/>
              <a:t>‹#›</a:t>
            </a:fld>
            <a:endParaRPr lang="en-US"/>
          </a:p>
        </p:txBody>
      </p:sp>
    </p:spTree>
    <p:extLst>
      <p:ext uri="{BB962C8B-B14F-4D97-AF65-F5344CB8AC3E}">
        <p14:creationId xmlns:p14="http://schemas.microsoft.com/office/powerpoint/2010/main" val="14669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3426" y="2125980"/>
            <a:ext cx="84254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86852" y="3840480"/>
            <a:ext cx="69386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11-Apr-19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906000" cy="685799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938" y="6223000"/>
            <a:ext cx="9898380" cy="635000"/>
          </a:xfrm>
          <a:custGeom>
            <a:avLst/>
            <a:gdLst/>
            <a:ahLst/>
            <a:cxnLst/>
            <a:rect l="l" t="t" r="r" b="b"/>
            <a:pathLst>
              <a:path w="9898380" h="635000">
                <a:moveTo>
                  <a:pt x="9897999" y="634997"/>
                </a:moveTo>
                <a:lnTo>
                  <a:pt x="9897999" y="0"/>
                </a:lnTo>
                <a:lnTo>
                  <a:pt x="0" y="0"/>
                </a:lnTo>
                <a:lnTo>
                  <a:pt x="0" y="634997"/>
                </a:lnTo>
                <a:lnTo>
                  <a:pt x="9897999" y="634997"/>
                </a:lnTo>
                <a:close/>
              </a:path>
            </a:pathLst>
          </a:custGeom>
          <a:solidFill>
            <a:srgbClr val="FFFFFF"/>
          </a:solidFill>
        </p:spPr>
        <p:txBody>
          <a:bodyPr wrap="square" lIns="0" tIns="0" rIns="0" bIns="0" rtlCol="0"/>
          <a:lstStyle/>
          <a:p>
            <a:endParaRPr/>
          </a:p>
        </p:txBody>
      </p:sp>
      <p:sp>
        <p:nvSpPr>
          <p:cNvPr id="18" name="bk object 18"/>
          <p:cNvSpPr/>
          <p:nvPr/>
        </p:nvSpPr>
        <p:spPr>
          <a:xfrm>
            <a:off x="7938" y="6223000"/>
            <a:ext cx="9898380" cy="635000"/>
          </a:xfrm>
          <a:custGeom>
            <a:avLst/>
            <a:gdLst/>
            <a:ahLst/>
            <a:cxnLst/>
            <a:rect l="l" t="t" r="r" b="b"/>
            <a:pathLst>
              <a:path w="9898380" h="635000">
                <a:moveTo>
                  <a:pt x="9897999" y="634997"/>
                </a:moveTo>
                <a:lnTo>
                  <a:pt x="9897999" y="0"/>
                </a:lnTo>
                <a:lnTo>
                  <a:pt x="0" y="0"/>
                </a:lnTo>
                <a:lnTo>
                  <a:pt x="0" y="634997"/>
                </a:lnTo>
              </a:path>
            </a:pathLst>
          </a:custGeom>
          <a:ln w="9525">
            <a:solidFill>
              <a:srgbClr val="FFFFFF"/>
            </a:solidFill>
          </a:ln>
        </p:spPr>
        <p:txBody>
          <a:bodyPr wrap="square" lIns="0" tIns="0" rIns="0" bIns="0" rtlCol="0"/>
          <a:lstStyle/>
          <a:p>
            <a:endParaRPr/>
          </a:p>
        </p:txBody>
      </p:sp>
      <p:sp>
        <p:nvSpPr>
          <p:cNvPr id="19" name="bk object 19"/>
          <p:cNvSpPr/>
          <p:nvPr/>
        </p:nvSpPr>
        <p:spPr>
          <a:xfrm>
            <a:off x="7821676" y="6235700"/>
            <a:ext cx="2062099" cy="622297"/>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11-Apr-19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Arial"/>
                <a:cs typeface="Arial"/>
              </a:defRPr>
            </a:lvl1pPr>
          </a:lstStyle>
          <a:p>
            <a:endParaRPr/>
          </a:p>
        </p:txBody>
      </p:sp>
      <p:sp>
        <p:nvSpPr>
          <p:cNvPr id="3" name="Holder 3"/>
          <p:cNvSpPr>
            <a:spLocks noGrp="1"/>
          </p:cNvSpPr>
          <p:nvPr>
            <p:ph sz="half" idx="2"/>
          </p:nvPr>
        </p:nvSpPr>
        <p:spPr>
          <a:xfrm>
            <a:off x="495617" y="1577340"/>
            <a:ext cx="431187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4860" y="1577340"/>
            <a:ext cx="431187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11-Apr-19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11-Apr-19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11-Apr-19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69671" y="1420444"/>
            <a:ext cx="8573007" cy="481330"/>
          </a:xfrm>
          <a:prstGeom prst="rect">
            <a:avLst/>
          </a:prstGeom>
        </p:spPr>
        <p:txBody>
          <a:bodyPr wrap="square" lIns="0" tIns="0" rIns="0" bIns="0">
            <a:spAutoFit/>
          </a:bodyPr>
          <a:lstStyle>
            <a:lvl1pPr>
              <a:defRPr sz="3000" b="1" i="0">
                <a:solidFill>
                  <a:schemeClr val="bg1"/>
                </a:solidFill>
                <a:latin typeface="Arial"/>
                <a:cs typeface="Arial"/>
              </a:defRPr>
            </a:lvl1pPr>
          </a:lstStyle>
          <a:p>
            <a:endParaRPr/>
          </a:p>
        </p:txBody>
      </p:sp>
      <p:sp>
        <p:nvSpPr>
          <p:cNvPr id="3" name="Holder 3"/>
          <p:cNvSpPr>
            <a:spLocks noGrp="1"/>
          </p:cNvSpPr>
          <p:nvPr>
            <p:ph type="body" idx="1"/>
          </p:nvPr>
        </p:nvSpPr>
        <p:spPr>
          <a:xfrm>
            <a:off x="368680" y="1151382"/>
            <a:ext cx="9174988" cy="434848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70199" y="6377940"/>
            <a:ext cx="317195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617" y="6377940"/>
            <a:ext cx="227984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11-Apr-19</a:t>
            </a:fld>
            <a:endParaRPr lang="en-US"/>
          </a:p>
        </p:txBody>
      </p:sp>
      <p:sp>
        <p:nvSpPr>
          <p:cNvPr id="6" name="Holder 6"/>
          <p:cNvSpPr>
            <a:spLocks noGrp="1"/>
          </p:cNvSpPr>
          <p:nvPr>
            <p:ph type="sldNum" sz="quarter" idx="7"/>
          </p:nvPr>
        </p:nvSpPr>
        <p:spPr>
          <a:xfrm>
            <a:off x="7136892" y="6377940"/>
            <a:ext cx="227984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95"/>
            <a:ext cx="9906000" cy="5734325"/>
          </a:xfrm>
          <a:prstGeom prst="rect">
            <a:avLst/>
          </a:prstGeom>
        </p:spPr>
      </p:pic>
      <p:sp>
        <p:nvSpPr>
          <p:cNvPr id="2" name="object 2"/>
          <p:cNvSpPr txBox="1"/>
          <p:nvPr/>
        </p:nvSpPr>
        <p:spPr>
          <a:xfrm>
            <a:off x="9751314" y="362204"/>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solidFill>
                  <a:srgbClr val="013679"/>
                </a:solidFill>
                <a:latin typeface="Arial"/>
                <a:cs typeface="Arial"/>
              </a:rPr>
              <a:t>1</a:t>
            </a:r>
            <a:endParaRPr sz="800">
              <a:latin typeface="Arial"/>
              <a:cs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200" y="5867400"/>
            <a:ext cx="1094556" cy="811796"/>
          </a:xfrm>
          <a:prstGeom prst="rect">
            <a:avLst/>
          </a:prstGeom>
        </p:spPr>
      </p:pic>
      <p:sp>
        <p:nvSpPr>
          <p:cNvPr id="10" name="TextBox 9"/>
          <p:cNvSpPr txBox="1"/>
          <p:nvPr/>
        </p:nvSpPr>
        <p:spPr>
          <a:xfrm>
            <a:off x="81915" y="2260057"/>
            <a:ext cx="9751314" cy="1323439"/>
          </a:xfrm>
          <a:prstGeom prst="rect">
            <a:avLst/>
          </a:prstGeom>
          <a:noFill/>
        </p:spPr>
        <p:txBody>
          <a:bodyPr wrap="square" rtlCol="0">
            <a:spAutoFit/>
          </a:bodyPr>
          <a:lstStyle/>
          <a:p>
            <a:pPr algn="ctr"/>
            <a:r>
              <a:rPr lang="en-US" sz="4000" dirty="0" smtClean="0">
                <a:solidFill>
                  <a:schemeClr val="tx2">
                    <a:lumMod val="75000"/>
                  </a:schemeClr>
                </a:solidFill>
                <a:latin typeface="Arial" panose="020B0604020202020204" pitchFamily="34" charset="0"/>
                <a:cs typeface="Arial" panose="020B0604020202020204" pitchFamily="34" charset="0"/>
              </a:rPr>
              <a:t>How to Maintain </a:t>
            </a:r>
            <a:r>
              <a:rPr lang="en-US" sz="4000" dirty="0">
                <a:solidFill>
                  <a:schemeClr val="tx2">
                    <a:lumMod val="75000"/>
                  </a:schemeClr>
                </a:solidFill>
                <a:latin typeface="Arial" panose="020B0604020202020204" pitchFamily="34" charset="0"/>
                <a:cs typeface="Arial" panose="020B0604020202020204" pitchFamily="34" charset="0"/>
              </a:rPr>
              <a:t>E</a:t>
            </a:r>
            <a:r>
              <a:rPr lang="en-US" sz="4000" dirty="0" smtClean="0">
                <a:solidFill>
                  <a:schemeClr val="tx2">
                    <a:lumMod val="75000"/>
                  </a:schemeClr>
                </a:solidFill>
                <a:latin typeface="Arial" panose="020B0604020202020204" pitchFamily="34" charset="0"/>
                <a:cs typeface="Arial" panose="020B0604020202020204" pitchFamily="34" charset="0"/>
              </a:rPr>
              <a:t>xemplary </a:t>
            </a:r>
          </a:p>
          <a:p>
            <a:pPr algn="ctr"/>
            <a:r>
              <a:rPr lang="en-US" sz="4000" dirty="0">
                <a:solidFill>
                  <a:schemeClr val="tx2">
                    <a:lumMod val="75000"/>
                  </a:schemeClr>
                </a:solidFill>
                <a:latin typeface="Arial" panose="020B0604020202020204" pitchFamily="34" charset="0"/>
                <a:cs typeface="Arial" panose="020B0604020202020204" pitchFamily="34" charset="0"/>
              </a:rPr>
              <a:t>W</a:t>
            </a:r>
            <a:r>
              <a:rPr lang="en-US" sz="4000" dirty="0" smtClean="0">
                <a:solidFill>
                  <a:schemeClr val="tx2">
                    <a:lumMod val="75000"/>
                  </a:schemeClr>
                </a:solidFill>
                <a:latin typeface="Arial" panose="020B0604020202020204" pitchFamily="34" charset="0"/>
                <a:cs typeface="Arial" panose="020B0604020202020204" pitchFamily="34" charset="0"/>
              </a:rPr>
              <a:t>ork </a:t>
            </a:r>
            <a:r>
              <a:rPr lang="en-US" sz="4000" dirty="0">
                <a:solidFill>
                  <a:schemeClr val="tx2">
                    <a:lumMod val="75000"/>
                  </a:schemeClr>
                </a:solidFill>
                <a:latin typeface="Arial" panose="020B0604020202020204" pitchFamily="34" charset="0"/>
                <a:cs typeface="Arial" panose="020B0604020202020204" pitchFamily="34" charset="0"/>
              </a:rPr>
              <a:t>C</a:t>
            </a:r>
            <a:r>
              <a:rPr lang="en-US" sz="4000" dirty="0" smtClean="0">
                <a:solidFill>
                  <a:schemeClr val="tx2">
                    <a:lumMod val="75000"/>
                  </a:schemeClr>
                </a:solidFill>
                <a:latin typeface="Arial" panose="020B0604020202020204" pitchFamily="34" charset="0"/>
                <a:cs typeface="Arial" panose="020B0604020202020204" pitchFamily="34" charset="0"/>
              </a:rPr>
              <a:t>ulture</a:t>
            </a:r>
            <a:endParaRPr lang="en-US" sz="4000" dirty="0">
              <a:solidFill>
                <a:schemeClr val="tx2">
                  <a:lumMod val="75000"/>
                </a:schemeClr>
              </a:solidFill>
              <a:latin typeface="Arial" panose="020B0604020202020204" pitchFamily="34" charset="0"/>
              <a:cs typeface="Arial" panose="020B0604020202020204" pitchFamily="34" charset="0"/>
            </a:endParaRPr>
          </a:p>
        </p:txBody>
      </p:sp>
      <p:sp>
        <p:nvSpPr>
          <p:cNvPr id="11" name="object 2"/>
          <p:cNvSpPr txBox="1"/>
          <p:nvPr/>
        </p:nvSpPr>
        <p:spPr>
          <a:xfrm>
            <a:off x="81914" y="4835169"/>
            <a:ext cx="5814241" cy="752770"/>
          </a:xfrm>
          <a:prstGeom prst="rect">
            <a:avLst/>
          </a:prstGeom>
        </p:spPr>
        <p:txBody>
          <a:bodyPr vert="horz" wrap="square" lIns="0" tIns="13970" rIns="0" bIns="0" rtlCol="0">
            <a:spAutoFit/>
          </a:bodyPr>
          <a:lstStyle/>
          <a:p>
            <a:r>
              <a:rPr lang="en-US" sz="2400" dirty="0" smtClean="0">
                <a:solidFill>
                  <a:schemeClr val="tx2">
                    <a:lumMod val="75000"/>
                  </a:schemeClr>
                </a:solidFill>
                <a:latin typeface="Arial" panose="020B0604020202020204" pitchFamily="34" charset="0"/>
                <a:cs typeface="Arial" panose="020B0604020202020204" pitchFamily="34" charset="0"/>
              </a:rPr>
              <a:t>By Shadrack Kirui</a:t>
            </a:r>
          </a:p>
          <a:p>
            <a:r>
              <a:rPr lang="en-US" sz="2400" dirty="0" smtClean="0">
                <a:solidFill>
                  <a:schemeClr val="tx2">
                    <a:lumMod val="75000"/>
                  </a:schemeClr>
                </a:solidFill>
                <a:latin typeface="Arial" panose="020B0604020202020204" pitchFamily="34" charset="0"/>
                <a:cs typeface="Arial" panose="020B0604020202020204" pitchFamily="34" charset="0"/>
              </a:rPr>
              <a:t>Interim Group HR Advisor – Bonfide Group </a:t>
            </a:r>
            <a:endParaRPr lang="en-US" sz="24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64014" y="384431"/>
            <a:ext cx="56515" cy="112395"/>
          </a:xfrm>
          <a:prstGeom prst="rect">
            <a:avLst/>
          </a:prstGeom>
        </p:spPr>
        <p:txBody>
          <a:bodyPr vert="horz" wrap="square" lIns="0" tIns="0" rIns="0" bIns="0" rtlCol="0">
            <a:spAutoFit/>
          </a:bodyPr>
          <a:lstStyle/>
          <a:p>
            <a:pPr>
              <a:lnSpc>
                <a:spcPts val="875"/>
              </a:lnSpc>
            </a:pPr>
            <a:r>
              <a:rPr sz="800" spc="-5" dirty="0">
                <a:solidFill>
                  <a:srgbClr val="013679"/>
                </a:solidFill>
                <a:latin typeface="Arial"/>
                <a:cs typeface="Arial"/>
              </a:rPr>
              <a:t>2</a:t>
            </a:r>
            <a:endParaRPr sz="800">
              <a:latin typeface="Arial"/>
              <a:cs typeface="Arial"/>
            </a:endParaRPr>
          </a:p>
        </p:txBody>
      </p:sp>
      <p:sp>
        <p:nvSpPr>
          <p:cNvPr id="5" name="object 5"/>
          <p:cNvSpPr txBox="1"/>
          <p:nvPr/>
        </p:nvSpPr>
        <p:spPr>
          <a:xfrm>
            <a:off x="152400" y="4710429"/>
            <a:ext cx="9577503" cy="568744"/>
          </a:xfrm>
          <a:prstGeom prst="rect">
            <a:avLst/>
          </a:prstGeom>
        </p:spPr>
        <p:txBody>
          <a:bodyPr vert="horz" wrap="square" lIns="0" tIns="14604" rIns="0" bIns="0" rtlCol="0">
            <a:spAutoFit/>
          </a:bodyPr>
          <a:lstStyle/>
          <a:p>
            <a:pPr marL="12700">
              <a:spcBef>
                <a:spcPts val="114"/>
              </a:spcBef>
            </a:pPr>
            <a:r>
              <a:rPr lang="en-US" sz="3600" b="1" spc="-10" dirty="0">
                <a:solidFill>
                  <a:srgbClr val="013679"/>
                </a:solidFill>
                <a:latin typeface="Arial"/>
                <a:cs typeface="Arial"/>
              </a:rPr>
              <a:t>B</a:t>
            </a:r>
            <a:r>
              <a:rPr lang="en-US" sz="3600" b="1" spc="-10" dirty="0" smtClean="0">
                <a:solidFill>
                  <a:srgbClr val="013679"/>
                </a:solidFill>
                <a:latin typeface="Arial"/>
                <a:cs typeface="Arial"/>
              </a:rPr>
              <a:t>usiness Strategy </a:t>
            </a:r>
            <a:r>
              <a:rPr lang="en-US" sz="3600" b="1" spc="-10" dirty="0">
                <a:solidFill>
                  <a:srgbClr val="013679"/>
                </a:solidFill>
                <a:latin typeface="Arial"/>
                <a:cs typeface="Arial"/>
              </a:rPr>
              <a:t>Culture </a:t>
            </a:r>
            <a:r>
              <a:rPr lang="en-US" sz="3600" b="1" spc="-10" dirty="0" smtClean="0">
                <a:solidFill>
                  <a:srgbClr val="013679"/>
                </a:solidFill>
                <a:latin typeface="Arial"/>
                <a:cs typeface="Arial"/>
              </a:rPr>
              <a:t>Operating Model</a:t>
            </a:r>
            <a:endParaRPr sz="3600" b="1" spc="-10" dirty="0">
              <a:solidFill>
                <a:srgbClr val="013679"/>
              </a:solidFill>
              <a:latin typeface="Arial"/>
              <a:cs typeface="Aria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906000" cy="3449230"/>
          </a:xfrm>
          <a:prstGeom prst="rect">
            <a:avLst/>
          </a:prstGeom>
        </p:spPr>
      </p:pic>
    </p:spTree>
    <p:extLst>
      <p:ext uri="{BB962C8B-B14F-4D97-AF65-F5344CB8AC3E}">
        <p14:creationId xmlns:p14="http://schemas.microsoft.com/office/powerpoint/2010/main" val="278426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3476178" y="2564776"/>
            <a:ext cx="3762822" cy="3836024"/>
          </a:xfrm>
          <a:prstGeom prst="ellipse">
            <a:avLst/>
          </a:prstGeom>
          <a:gradFill>
            <a:gsLst>
              <a:gs pos="0">
                <a:schemeClr val="bg1">
                  <a:lumMod val="65000"/>
                </a:schemeClr>
              </a:gs>
              <a:gs pos="77000">
                <a:schemeClr val="bg1">
                  <a:lumMod val="8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25137" y="1938275"/>
            <a:ext cx="1868647" cy="1905000"/>
          </a:xfrm>
          <a:prstGeom prst="ellipse">
            <a:avLst/>
          </a:prstGeom>
          <a:gradFill>
            <a:gsLst>
              <a:gs pos="0">
                <a:schemeClr val="bg1">
                  <a:lumMod val="85000"/>
                </a:schemeClr>
              </a:gs>
              <a:gs pos="77000">
                <a:schemeClr val="bg1">
                  <a:lumMod val="85000"/>
                </a:schemeClr>
              </a:gs>
              <a:gs pos="100000">
                <a:schemeClr val="bg1"/>
              </a:gs>
            </a:gsLst>
            <a:lin ang="5400000" scaled="1"/>
          </a:gradFill>
          <a:ln>
            <a:solidFill>
              <a:srgbClr val="155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9751314" y="362204"/>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solidFill>
                  <a:srgbClr val="013679"/>
                </a:solidFill>
                <a:latin typeface="Arial"/>
                <a:cs typeface="Arial"/>
              </a:rPr>
              <a:t>3</a:t>
            </a:r>
            <a:endParaRPr sz="800">
              <a:latin typeface="Arial"/>
              <a:cs typeface="Arial"/>
            </a:endParaRPr>
          </a:p>
        </p:txBody>
      </p:sp>
      <p:sp>
        <p:nvSpPr>
          <p:cNvPr id="4" name="object 4"/>
          <p:cNvSpPr/>
          <p:nvPr/>
        </p:nvSpPr>
        <p:spPr>
          <a:xfrm>
            <a:off x="1859026" y="1097025"/>
            <a:ext cx="7774305" cy="0"/>
          </a:xfrm>
          <a:custGeom>
            <a:avLst/>
            <a:gdLst/>
            <a:ahLst/>
            <a:cxnLst/>
            <a:rect l="l" t="t" r="r" b="b"/>
            <a:pathLst>
              <a:path w="7774305">
                <a:moveTo>
                  <a:pt x="0" y="0"/>
                </a:moveTo>
                <a:lnTo>
                  <a:pt x="7773924" y="0"/>
                </a:lnTo>
              </a:path>
            </a:pathLst>
          </a:custGeom>
          <a:ln w="19050">
            <a:solidFill>
              <a:srgbClr val="C0C0C0"/>
            </a:solidFill>
          </a:ln>
        </p:spPr>
        <p:txBody>
          <a:bodyPr wrap="square" lIns="0" tIns="0" rIns="0" bIns="0" rtlCol="0"/>
          <a:lstStyle/>
          <a:p>
            <a:endParaRPr/>
          </a:p>
        </p:txBody>
      </p:sp>
      <p:sp>
        <p:nvSpPr>
          <p:cNvPr id="5" name="object 5"/>
          <p:cNvSpPr txBox="1"/>
          <p:nvPr/>
        </p:nvSpPr>
        <p:spPr>
          <a:xfrm>
            <a:off x="261937" y="816038"/>
            <a:ext cx="1449705" cy="287655"/>
          </a:xfrm>
          <a:prstGeom prst="rect">
            <a:avLst/>
          </a:prstGeom>
          <a:solidFill>
            <a:srgbClr val="013679"/>
          </a:solidFill>
        </p:spPr>
        <p:txBody>
          <a:bodyPr vert="horz" wrap="square" lIns="0" tIns="64135" rIns="0" bIns="0" rtlCol="0">
            <a:spAutoFit/>
          </a:bodyPr>
          <a:lstStyle/>
          <a:p>
            <a:pPr marL="91440">
              <a:lnSpc>
                <a:spcPct val="100000"/>
              </a:lnSpc>
              <a:spcBef>
                <a:spcPts val="505"/>
              </a:spcBef>
            </a:pPr>
            <a:r>
              <a:rPr sz="1000" b="1" spc="-5" dirty="0">
                <a:solidFill>
                  <a:srgbClr val="FFFFFF"/>
                </a:solidFill>
                <a:latin typeface="Arial"/>
                <a:cs typeface="Arial"/>
              </a:rPr>
              <a:t>Contents</a:t>
            </a:r>
            <a:endParaRPr sz="1000" dirty="0">
              <a:latin typeface="Arial"/>
              <a:cs typeface="Arial"/>
            </a:endParaRPr>
          </a:p>
        </p:txBody>
      </p:sp>
      <p:sp>
        <p:nvSpPr>
          <p:cNvPr id="6" name="object 6"/>
          <p:cNvSpPr/>
          <p:nvPr/>
        </p:nvSpPr>
        <p:spPr>
          <a:xfrm>
            <a:off x="1855851" y="1519300"/>
            <a:ext cx="3811904" cy="0"/>
          </a:xfrm>
          <a:custGeom>
            <a:avLst/>
            <a:gdLst/>
            <a:ahLst/>
            <a:cxnLst/>
            <a:rect l="l" t="t" r="r" b="b"/>
            <a:pathLst>
              <a:path w="3811904">
                <a:moveTo>
                  <a:pt x="0" y="0"/>
                </a:moveTo>
                <a:lnTo>
                  <a:pt x="3811524" y="0"/>
                </a:lnTo>
              </a:path>
            </a:pathLst>
          </a:custGeom>
          <a:ln w="19050">
            <a:solidFill>
              <a:srgbClr val="C0C0C0"/>
            </a:solidFill>
          </a:ln>
        </p:spPr>
        <p:txBody>
          <a:bodyPr wrap="square" lIns="0" tIns="0" rIns="0" bIns="0" rtlCol="0"/>
          <a:lstStyle/>
          <a:p>
            <a:endParaRPr/>
          </a:p>
        </p:txBody>
      </p:sp>
      <p:sp>
        <p:nvSpPr>
          <p:cNvPr id="7" name="object 7"/>
          <p:cNvSpPr txBox="1"/>
          <p:nvPr/>
        </p:nvSpPr>
        <p:spPr>
          <a:xfrm>
            <a:off x="1843785" y="609600"/>
            <a:ext cx="7031355" cy="382797"/>
          </a:xfrm>
          <a:prstGeom prst="rect">
            <a:avLst/>
          </a:prstGeom>
        </p:spPr>
        <p:txBody>
          <a:bodyPr vert="horz" wrap="square" lIns="0" tIns="13335" rIns="0" bIns="0" rtlCol="0">
            <a:spAutoFit/>
          </a:bodyPr>
          <a:lstStyle/>
          <a:p>
            <a:pPr marL="12700">
              <a:spcBef>
                <a:spcPts val="114"/>
              </a:spcBef>
            </a:pPr>
            <a:r>
              <a:rPr lang="en-US" sz="2400" b="1" spc="-10" dirty="0" smtClean="0">
                <a:solidFill>
                  <a:srgbClr val="013679"/>
                </a:solidFill>
                <a:latin typeface="Arial"/>
                <a:cs typeface="Arial"/>
              </a:rPr>
              <a:t>Business Strategy , Culture &amp; Operating Model</a:t>
            </a:r>
            <a:endParaRPr lang="en-US" sz="2400" b="1" spc="-10" dirty="0">
              <a:solidFill>
                <a:srgbClr val="013679"/>
              </a:solidFill>
              <a:latin typeface="Arial"/>
              <a:cs typeface="Arial"/>
            </a:endParaRPr>
          </a:p>
        </p:txBody>
      </p:sp>
      <p:sp>
        <p:nvSpPr>
          <p:cNvPr id="8" name="object 8"/>
          <p:cNvSpPr/>
          <p:nvPr/>
        </p:nvSpPr>
        <p:spPr>
          <a:xfrm>
            <a:off x="5807075" y="1517650"/>
            <a:ext cx="3965575" cy="0"/>
          </a:xfrm>
          <a:custGeom>
            <a:avLst/>
            <a:gdLst/>
            <a:ahLst/>
            <a:cxnLst/>
            <a:rect l="l" t="t" r="r" b="b"/>
            <a:pathLst>
              <a:path w="3965575">
                <a:moveTo>
                  <a:pt x="0" y="0"/>
                </a:moveTo>
                <a:lnTo>
                  <a:pt x="3965575" y="0"/>
                </a:lnTo>
              </a:path>
            </a:pathLst>
          </a:custGeom>
          <a:ln w="19050">
            <a:solidFill>
              <a:srgbClr val="C0C0C0"/>
            </a:solidFill>
          </a:ln>
        </p:spPr>
        <p:txBody>
          <a:bodyPr wrap="square" lIns="0" tIns="0" rIns="0" bIns="0" rtlCol="0"/>
          <a:lstStyle/>
          <a:p>
            <a:endParaRPr/>
          </a:p>
        </p:txBody>
      </p:sp>
      <p:sp>
        <p:nvSpPr>
          <p:cNvPr id="11" name="Oval 10"/>
          <p:cNvSpPr/>
          <p:nvPr/>
        </p:nvSpPr>
        <p:spPr>
          <a:xfrm>
            <a:off x="5588380" y="4686300"/>
            <a:ext cx="1868647" cy="1905000"/>
          </a:xfrm>
          <a:prstGeom prst="ellipse">
            <a:avLst/>
          </a:prstGeom>
          <a:gradFill>
            <a:gsLst>
              <a:gs pos="0">
                <a:schemeClr val="bg1">
                  <a:lumMod val="85000"/>
                </a:schemeClr>
              </a:gs>
              <a:gs pos="77000">
                <a:schemeClr val="bg1">
                  <a:lumMod val="85000"/>
                </a:schemeClr>
              </a:gs>
              <a:gs pos="100000">
                <a:schemeClr val="bg1"/>
              </a:gs>
            </a:gsLst>
            <a:lin ang="5400000" scaled="1"/>
          </a:gradFill>
          <a:ln>
            <a:solidFill>
              <a:srgbClr val="155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90050" y="4686300"/>
            <a:ext cx="1868647" cy="1905000"/>
          </a:xfrm>
          <a:prstGeom prst="ellipse">
            <a:avLst/>
          </a:prstGeom>
          <a:gradFill>
            <a:gsLst>
              <a:gs pos="0">
                <a:schemeClr val="bg1">
                  <a:lumMod val="85000"/>
                </a:schemeClr>
              </a:gs>
              <a:gs pos="77000">
                <a:schemeClr val="bg1">
                  <a:lumMod val="85000"/>
                </a:schemeClr>
              </a:gs>
              <a:gs pos="100000">
                <a:schemeClr val="bg1"/>
              </a:gs>
            </a:gsLst>
            <a:lin ang="5400000" scaled="1"/>
          </a:gradFill>
          <a:ln>
            <a:solidFill>
              <a:srgbClr val="155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rot="18651148">
            <a:off x="3681244" y="3943269"/>
            <a:ext cx="1051734" cy="436288"/>
          </a:xfrm>
          <a:prstGeom prst="leftRightArrow">
            <a:avLst/>
          </a:prstGeom>
          <a:gradFill>
            <a:gsLst>
              <a:gs pos="0">
                <a:schemeClr val="bg1">
                  <a:lumMod val="65000"/>
                </a:schemeClr>
              </a:gs>
              <a:gs pos="77000">
                <a:schemeClr val="bg1">
                  <a:lumMod val="85000"/>
                </a:schemeClr>
              </a:gs>
              <a:gs pos="100000">
                <a:schemeClr val="bg1">
                  <a:lumMod val="7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rot="13877355">
            <a:off x="5847823" y="3943269"/>
            <a:ext cx="1051734" cy="436288"/>
          </a:xfrm>
          <a:prstGeom prst="leftRightArrow">
            <a:avLst/>
          </a:prstGeom>
          <a:gradFill>
            <a:gsLst>
              <a:gs pos="0">
                <a:schemeClr val="bg1">
                  <a:lumMod val="65000"/>
                </a:schemeClr>
              </a:gs>
              <a:gs pos="77000">
                <a:schemeClr val="bg1">
                  <a:lumMod val="85000"/>
                </a:schemeClr>
              </a:gs>
              <a:gs pos="100000">
                <a:schemeClr val="bg1">
                  <a:lumMod val="7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p:cNvSpPr/>
          <p:nvPr/>
        </p:nvSpPr>
        <p:spPr>
          <a:xfrm rot="10964574">
            <a:off x="4897342" y="5487566"/>
            <a:ext cx="731734" cy="303542"/>
          </a:xfrm>
          <a:prstGeom prst="leftRightArrow">
            <a:avLst/>
          </a:prstGeom>
          <a:gradFill>
            <a:gsLst>
              <a:gs pos="0">
                <a:schemeClr val="bg1">
                  <a:lumMod val="65000"/>
                </a:schemeClr>
              </a:gs>
              <a:gs pos="77000">
                <a:schemeClr val="bg1">
                  <a:lumMod val="85000"/>
                </a:schemeClr>
              </a:gs>
              <a:gs pos="100000">
                <a:schemeClr val="bg1">
                  <a:lumMod val="7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sp>
        <p:nvSpPr>
          <p:cNvPr id="18" name="object 16"/>
          <p:cNvSpPr txBox="1"/>
          <p:nvPr/>
        </p:nvSpPr>
        <p:spPr>
          <a:xfrm>
            <a:off x="3940489" y="2606743"/>
            <a:ext cx="2834200" cy="475130"/>
          </a:xfrm>
          <a:prstGeom prst="rect">
            <a:avLst/>
          </a:prstGeom>
        </p:spPr>
        <p:txBody>
          <a:bodyPr vert="horz" wrap="square" lIns="0" tIns="104775" rIns="0" bIns="0" rtlCol="0">
            <a:spAutoFit/>
          </a:bodyPr>
          <a:lstStyle/>
          <a:p>
            <a:pPr algn="ctr">
              <a:tabLst>
                <a:tab pos="374015" algn="l"/>
                <a:tab pos="374650" algn="l"/>
              </a:tabLst>
            </a:pPr>
            <a:r>
              <a:rPr lang="en-US" sz="2400" b="1" spc="15" dirty="0" smtClean="0">
                <a:solidFill>
                  <a:srgbClr val="013679"/>
                </a:solidFill>
                <a:latin typeface="Arial"/>
                <a:cs typeface="Arial"/>
              </a:rPr>
              <a:t>Strategy </a:t>
            </a:r>
          </a:p>
        </p:txBody>
      </p:sp>
      <p:sp>
        <p:nvSpPr>
          <p:cNvPr id="19" name="object 16"/>
          <p:cNvSpPr txBox="1"/>
          <p:nvPr/>
        </p:nvSpPr>
        <p:spPr>
          <a:xfrm>
            <a:off x="2745092" y="5354383"/>
            <a:ext cx="2834200" cy="475130"/>
          </a:xfrm>
          <a:prstGeom prst="rect">
            <a:avLst/>
          </a:prstGeom>
        </p:spPr>
        <p:txBody>
          <a:bodyPr vert="horz" wrap="square" lIns="0" tIns="104775" rIns="0" bIns="0" rtlCol="0">
            <a:spAutoFit/>
          </a:bodyPr>
          <a:lstStyle/>
          <a:p>
            <a:pPr algn="ctr">
              <a:tabLst>
                <a:tab pos="374015" algn="l"/>
                <a:tab pos="374650" algn="l"/>
              </a:tabLst>
            </a:pPr>
            <a:r>
              <a:rPr lang="en-US" sz="2400" b="1" spc="15" dirty="0" smtClean="0">
                <a:solidFill>
                  <a:srgbClr val="013679"/>
                </a:solidFill>
                <a:latin typeface="Arial"/>
                <a:cs typeface="Arial"/>
              </a:rPr>
              <a:t>Culture</a:t>
            </a:r>
            <a:endParaRPr sz="2400" dirty="0">
              <a:latin typeface="Arial"/>
              <a:cs typeface="Arial"/>
            </a:endParaRPr>
          </a:p>
        </p:txBody>
      </p:sp>
      <p:sp>
        <p:nvSpPr>
          <p:cNvPr id="20" name="object 16"/>
          <p:cNvSpPr txBox="1"/>
          <p:nvPr/>
        </p:nvSpPr>
        <p:spPr>
          <a:xfrm>
            <a:off x="5206340" y="5352733"/>
            <a:ext cx="2834200" cy="475130"/>
          </a:xfrm>
          <a:prstGeom prst="rect">
            <a:avLst/>
          </a:prstGeom>
        </p:spPr>
        <p:txBody>
          <a:bodyPr vert="horz" wrap="square" lIns="0" tIns="104775" rIns="0" bIns="0" rtlCol="0">
            <a:spAutoFit/>
          </a:bodyPr>
          <a:lstStyle/>
          <a:p>
            <a:pPr algn="ctr">
              <a:tabLst>
                <a:tab pos="374015" algn="l"/>
                <a:tab pos="374650" algn="l"/>
              </a:tabLst>
            </a:pPr>
            <a:r>
              <a:rPr lang="en-US" sz="2400" b="1" spc="15" dirty="0" smtClean="0">
                <a:solidFill>
                  <a:srgbClr val="013679"/>
                </a:solidFill>
                <a:latin typeface="Arial"/>
                <a:cs typeface="Arial"/>
              </a:rPr>
              <a:t>Ops model</a:t>
            </a:r>
            <a:endParaRPr sz="2400" dirty="0">
              <a:latin typeface="Arial"/>
              <a:cs typeface="Arial"/>
            </a:endParaRPr>
          </a:p>
        </p:txBody>
      </p:sp>
    </p:spTree>
    <p:extLst>
      <p:ext uri="{BB962C8B-B14F-4D97-AF65-F5344CB8AC3E}">
        <p14:creationId xmlns:p14="http://schemas.microsoft.com/office/powerpoint/2010/main" val="1827411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64014" y="384431"/>
            <a:ext cx="56515" cy="112395"/>
          </a:xfrm>
          <a:prstGeom prst="rect">
            <a:avLst/>
          </a:prstGeom>
        </p:spPr>
        <p:txBody>
          <a:bodyPr vert="horz" wrap="square" lIns="0" tIns="0" rIns="0" bIns="0" rtlCol="0">
            <a:spAutoFit/>
          </a:bodyPr>
          <a:lstStyle/>
          <a:p>
            <a:pPr>
              <a:lnSpc>
                <a:spcPts val="875"/>
              </a:lnSpc>
            </a:pPr>
            <a:r>
              <a:rPr sz="800" spc="-5" dirty="0">
                <a:solidFill>
                  <a:srgbClr val="013679"/>
                </a:solidFill>
                <a:latin typeface="Arial"/>
                <a:cs typeface="Arial"/>
              </a:rPr>
              <a:t>2</a:t>
            </a:r>
            <a:endParaRPr sz="800">
              <a:latin typeface="Arial"/>
              <a:cs typeface="Arial"/>
            </a:endParaRPr>
          </a:p>
        </p:txBody>
      </p:sp>
      <p:sp>
        <p:nvSpPr>
          <p:cNvPr id="5" name="object 5"/>
          <p:cNvSpPr txBox="1"/>
          <p:nvPr/>
        </p:nvSpPr>
        <p:spPr>
          <a:xfrm>
            <a:off x="243026" y="4710429"/>
            <a:ext cx="8367574" cy="568744"/>
          </a:xfrm>
          <a:prstGeom prst="rect">
            <a:avLst/>
          </a:prstGeom>
        </p:spPr>
        <p:txBody>
          <a:bodyPr vert="horz" wrap="square" lIns="0" tIns="14604" rIns="0" bIns="0" rtlCol="0">
            <a:spAutoFit/>
          </a:bodyPr>
          <a:lstStyle/>
          <a:p>
            <a:pPr marL="12700">
              <a:spcBef>
                <a:spcPts val="114"/>
              </a:spcBef>
            </a:pPr>
            <a:r>
              <a:rPr lang="en-US" sz="3600" b="1" spc="-10" dirty="0" smtClean="0">
                <a:solidFill>
                  <a:srgbClr val="013679"/>
                </a:solidFill>
                <a:latin typeface="Arial"/>
                <a:cs typeface="Arial"/>
              </a:rPr>
              <a:t>Maintaining Exemplary Work Culture</a:t>
            </a:r>
            <a:endParaRPr sz="3600" b="1" spc="-10" dirty="0">
              <a:solidFill>
                <a:srgbClr val="013679"/>
              </a:solidFill>
              <a:latin typeface="Arial"/>
              <a:cs typeface="Aria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906000" cy="3449230"/>
          </a:xfrm>
          <a:prstGeom prst="rect">
            <a:avLst/>
          </a:prstGeom>
        </p:spPr>
      </p:pic>
    </p:spTree>
    <p:extLst>
      <p:ext uri="{BB962C8B-B14F-4D97-AF65-F5344CB8AC3E}">
        <p14:creationId xmlns:p14="http://schemas.microsoft.com/office/powerpoint/2010/main" val="838636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51314" y="362204"/>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solidFill>
                  <a:srgbClr val="013679"/>
                </a:solidFill>
                <a:latin typeface="Arial"/>
                <a:cs typeface="Arial"/>
              </a:rPr>
              <a:t>3</a:t>
            </a:r>
            <a:endParaRPr sz="800">
              <a:latin typeface="Arial"/>
              <a:cs typeface="Arial"/>
            </a:endParaRPr>
          </a:p>
        </p:txBody>
      </p:sp>
      <p:sp>
        <p:nvSpPr>
          <p:cNvPr id="4" name="object 4"/>
          <p:cNvSpPr/>
          <p:nvPr/>
        </p:nvSpPr>
        <p:spPr>
          <a:xfrm>
            <a:off x="1859026" y="1097025"/>
            <a:ext cx="7774305" cy="0"/>
          </a:xfrm>
          <a:custGeom>
            <a:avLst/>
            <a:gdLst/>
            <a:ahLst/>
            <a:cxnLst/>
            <a:rect l="l" t="t" r="r" b="b"/>
            <a:pathLst>
              <a:path w="7774305">
                <a:moveTo>
                  <a:pt x="0" y="0"/>
                </a:moveTo>
                <a:lnTo>
                  <a:pt x="7773924" y="0"/>
                </a:lnTo>
              </a:path>
            </a:pathLst>
          </a:custGeom>
          <a:ln w="19050">
            <a:solidFill>
              <a:srgbClr val="C0C0C0"/>
            </a:solidFill>
          </a:ln>
        </p:spPr>
        <p:txBody>
          <a:bodyPr wrap="square" lIns="0" tIns="0" rIns="0" bIns="0" rtlCol="0"/>
          <a:lstStyle/>
          <a:p>
            <a:endParaRPr/>
          </a:p>
        </p:txBody>
      </p:sp>
      <p:sp>
        <p:nvSpPr>
          <p:cNvPr id="5" name="object 5"/>
          <p:cNvSpPr txBox="1"/>
          <p:nvPr/>
        </p:nvSpPr>
        <p:spPr>
          <a:xfrm>
            <a:off x="261937" y="816038"/>
            <a:ext cx="1449705" cy="287655"/>
          </a:xfrm>
          <a:prstGeom prst="rect">
            <a:avLst/>
          </a:prstGeom>
          <a:solidFill>
            <a:srgbClr val="013679"/>
          </a:solidFill>
        </p:spPr>
        <p:txBody>
          <a:bodyPr vert="horz" wrap="square" lIns="0" tIns="64135" rIns="0" bIns="0" rtlCol="0">
            <a:spAutoFit/>
          </a:bodyPr>
          <a:lstStyle/>
          <a:p>
            <a:pPr marL="91440">
              <a:lnSpc>
                <a:spcPct val="100000"/>
              </a:lnSpc>
              <a:spcBef>
                <a:spcPts val="505"/>
              </a:spcBef>
            </a:pPr>
            <a:r>
              <a:rPr sz="1000" b="1" spc="-5" dirty="0">
                <a:solidFill>
                  <a:srgbClr val="FFFFFF"/>
                </a:solidFill>
                <a:latin typeface="Arial"/>
                <a:cs typeface="Arial"/>
              </a:rPr>
              <a:t>Contents</a:t>
            </a:r>
            <a:endParaRPr sz="1000" dirty="0">
              <a:latin typeface="Arial"/>
              <a:cs typeface="Arial"/>
            </a:endParaRPr>
          </a:p>
        </p:txBody>
      </p:sp>
      <p:sp>
        <p:nvSpPr>
          <p:cNvPr id="6" name="object 6"/>
          <p:cNvSpPr/>
          <p:nvPr/>
        </p:nvSpPr>
        <p:spPr>
          <a:xfrm>
            <a:off x="1855851" y="1519300"/>
            <a:ext cx="3811904" cy="0"/>
          </a:xfrm>
          <a:custGeom>
            <a:avLst/>
            <a:gdLst/>
            <a:ahLst/>
            <a:cxnLst/>
            <a:rect l="l" t="t" r="r" b="b"/>
            <a:pathLst>
              <a:path w="3811904">
                <a:moveTo>
                  <a:pt x="0" y="0"/>
                </a:moveTo>
                <a:lnTo>
                  <a:pt x="3811524" y="0"/>
                </a:lnTo>
              </a:path>
            </a:pathLst>
          </a:custGeom>
          <a:ln w="19050">
            <a:solidFill>
              <a:srgbClr val="C0C0C0"/>
            </a:solidFill>
          </a:ln>
        </p:spPr>
        <p:txBody>
          <a:bodyPr wrap="square" lIns="0" tIns="0" rIns="0" bIns="0" rtlCol="0"/>
          <a:lstStyle/>
          <a:p>
            <a:endParaRPr/>
          </a:p>
        </p:txBody>
      </p:sp>
      <p:sp>
        <p:nvSpPr>
          <p:cNvPr id="7" name="object 7"/>
          <p:cNvSpPr txBox="1"/>
          <p:nvPr/>
        </p:nvSpPr>
        <p:spPr>
          <a:xfrm>
            <a:off x="1843785" y="685800"/>
            <a:ext cx="7031355" cy="382797"/>
          </a:xfrm>
          <a:prstGeom prst="rect">
            <a:avLst/>
          </a:prstGeom>
        </p:spPr>
        <p:txBody>
          <a:bodyPr vert="horz" wrap="square" lIns="0" tIns="13335" rIns="0" bIns="0" rtlCol="0">
            <a:spAutoFit/>
          </a:bodyPr>
          <a:lstStyle/>
          <a:p>
            <a:pPr marL="15875">
              <a:lnSpc>
                <a:spcPct val="100000"/>
              </a:lnSpc>
              <a:spcBef>
                <a:spcPts val="105"/>
              </a:spcBef>
            </a:pPr>
            <a:r>
              <a:rPr lang="en-US" sz="2400" b="1" spc="5" dirty="0" smtClean="0">
                <a:solidFill>
                  <a:srgbClr val="013679"/>
                </a:solidFill>
                <a:latin typeface="Arial"/>
                <a:cs typeface="Arial"/>
              </a:rPr>
              <a:t>Maintaining Exemplary Work Culture</a:t>
            </a:r>
            <a:endParaRPr sz="2400" dirty="0">
              <a:latin typeface="Arial"/>
              <a:cs typeface="Arial"/>
            </a:endParaRPr>
          </a:p>
        </p:txBody>
      </p:sp>
      <p:sp>
        <p:nvSpPr>
          <p:cNvPr id="8" name="object 8"/>
          <p:cNvSpPr/>
          <p:nvPr/>
        </p:nvSpPr>
        <p:spPr>
          <a:xfrm>
            <a:off x="5807075" y="1517650"/>
            <a:ext cx="3965575" cy="0"/>
          </a:xfrm>
          <a:custGeom>
            <a:avLst/>
            <a:gdLst/>
            <a:ahLst/>
            <a:cxnLst/>
            <a:rect l="l" t="t" r="r" b="b"/>
            <a:pathLst>
              <a:path w="3965575">
                <a:moveTo>
                  <a:pt x="0" y="0"/>
                </a:moveTo>
                <a:lnTo>
                  <a:pt x="3965575" y="0"/>
                </a:lnTo>
              </a:path>
            </a:pathLst>
          </a:custGeom>
          <a:ln w="19050">
            <a:solidFill>
              <a:srgbClr val="C0C0C0"/>
            </a:solidFill>
          </a:ln>
        </p:spPr>
        <p:txBody>
          <a:bodyPr wrap="square" lIns="0" tIns="0" rIns="0" bIns="0" rtlCol="0"/>
          <a:lstStyle/>
          <a:p>
            <a:endParaRPr/>
          </a:p>
        </p:txBody>
      </p:sp>
      <p:sp>
        <p:nvSpPr>
          <p:cNvPr id="73" name="object 16"/>
          <p:cNvSpPr txBox="1"/>
          <p:nvPr/>
        </p:nvSpPr>
        <p:spPr>
          <a:xfrm>
            <a:off x="261938" y="1480718"/>
            <a:ext cx="9055164" cy="4996881"/>
          </a:xfrm>
          <a:prstGeom prst="rect">
            <a:avLst/>
          </a:prstGeom>
        </p:spPr>
        <p:txBody>
          <a:bodyPr vert="horz" wrap="square" lIns="0" tIns="104775" rIns="0" bIns="0" rtlCol="0">
            <a:spAutoFit/>
          </a:bodyPr>
          <a:lstStyle/>
          <a:p>
            <a:pPr marL="171450" indent="-171450">
              <a:buFont typeface="Arial" panose="020B0604020202020204" pitchFamily="34" charset="0"/>
              <a:buChar char="•"/>
              <a:tabLst>
                <a:tab pos="374015" algn="l"/>
                <a:tab pos="374650" algn="l"/>
              </a:tabLst>
            </a:pPr>
            <a:r>
              <a:rPr lang="en-US" sz="2400" spc="15" dirty="0" smtClean="0">
                <a:solidFill>
                  <a:srgbClr val="013679"/>
                </a:solidFill>
                <a:latin typeface="Arial"/>
                <a:cs typeface="Arial"/>
              </a:rPr>
              <a:t>Prioritize </a:t>
            </a:r>
            <a:r>
              <a:rPr lang="en-US" sz="2400" b="1" u="sng" spc="15" dirty="0">
                <a:solidFill>
                  <a:srgbClr val="013679"/>
                </a:solidFill>
                <a:latin typeface="Arial"/>
                <a:cs typeface="Arial"/>
              </a:rPr>
              <a:t>transparency</a:t>
            </a:r>
            <a:r>
              <a:rPr lang="en-US" sz="2400" spc="15" dirty="0">
                <a:solidFill>
                  <a:srgbClr val="013679"/>
                </a:solidFill>
                <a:latin typeface="Arial"/>
                <a:cs typeface="Arial"/>
              </a:rPr>
              <a:t>. Employees that feel included and in the </a:t>
            </a:r>
            <a:r>
              <a:rPr lang="en-US" sz="2400" spc="15" dirty="0" smtClean="0">
                <a:solidFill>
                  <a:srgbClr val="013679"/>
                </a:solidFill>
                <a:latin typeface="Arial"/>
                <a:cs typeface="Arial"/>
              </a:rPr>
              <a:t>loop on </a:t>
            </a:r>
            <a:r>
              <a:rPr lang="en-US" sz="2400" spc="15" dirty="0">
                <a:solidFill>
                  <a:srgbClr val="013679"/>
                </a:solidFill>
                <a:latin typeface="Arial"/>
                <a:cs typeface="Arial"/>
              </a:rPr>
              <a:t>important decisions are motivated to be more engaged and </a:t>
            </a:r>
            <a:r>
              <a:rPr lang="en-US" sz="2400" spc="15" dirty="0" smtClean="0">
                <a:solidFill>
                  <a:srgbClr val="013679"/>
                </a:solidFill>
                <a:latin typeface="Arial"/>
                <a:cs typeface="Arial"/>
              </a:rPr>
              <a:t>do their </a:t>
            </a:r>
            <a:r>
              <a:rPr lang="en-US" sz="2400" spc="15" dirty="0">
                <a:solidFill>
                  <a:srgbClr val="013679"/>
                </a:solidFill>
                <a:latin typeface="Arial"/>
                <a:cs typeface="Arial"/>
              </a:rPr>
              <a:t>best work. Transparency is the #1 factor contributing </a:t>
            </a:r>
            <a:r>
              <a:rPr lang="en-US" sz="2400" spc="15" dirty="0" smtClean="0">
                <a:solidFill>
                  <a:srgbClr val="013679"/>
                </a:solidFill>
                <a:latin typeface="Arial"/>
                <a:cs typeface="Arial"/>
              </a:rPr>
              <a:t>to employee happiness;</a:t>
            </a:r>
          </a:p>
          <a:p>
            <a:pPr marL="171450" indent="-171450">
              <a:buFont typeface="Arial" panose="020B0604020202020204" pitchFamily="34" charset="0"/>
              <a:buChar char="•"/>
              <a:tabLst>
                <a:tab pos="374015" algn="l"/>
                <a:tab pos="374650" algn="l"/>
              </a:tabLst>
            </a:pPr>
            <a:endParaRPr lang="en-US" sz="2400" spc="15" dirty="0" smtClean="0">
              <a:solidFill>
                <a:srgbClr val="013679"/>
              </a:solidFill>
              <a:latin typeface="Arial"/>
              <a:cs typeface="Arial"/>
            </a:endParaRPr>
          </a:p>
          <a:p>
            <a:pPr marL="171450" indent="-171450">
              <a:buFont typeface="Arial" panose="020B0604020202020204" pitchFamily="34" charset="0"/>
              <a:buChar char="•"/>
              <a:tabLst>
                <a:tab pos="374015" algn="l"/>
                <a:tab pos="374650" algn="l"/>
              </a:tabLst>
            </a:pPr>
            <a:r>
              <a:rPr lang="en-US" sz="2400" spc="15" dirty="0" smtClean="0">
                <a:solidFill>
                  <a:srgbClr val="013679"/>
                </a:solidFill>
                <a:latin typeface="Arial"/>
                <a:cs typeface="Arial"/>
              </a:rPr>
              <a:t>Articulate </a:t>
            </a:r>
            <a:r>
              <a:rPr lang="en-US" sz="2400" spc="15" dirty="0">
                <a:solidFill>
                  <a:srgbClr val="013679"/>
                </a:solidFill>
                <a:latin typeface="Arial"/>
                <a:cs typeface="Arial"/>
              </a:rPr>
              <a:t>the company’s </a:t>
            </a:r>
            <a:r>
              <a:rPr lang="en-US" sz="2400" b="1" u="sng" spc="15" dirty="0">
                <a:solidFill>
                  <a:srgbClr val="013679"/>
                </a:solidFill>
                <a:latin typeface="Arial"/>
                <a:cs typeface="Arial"/>
              </a:rPr>
              <a:t>shared vision </a:t>
            </a:r>
            <a:r>
              <a:rPr lang="en-US" sz="2400" spc="15" dirty="0">
                <a:solidFill>
                  <a:srgbClr val="013679"/>
                </a:solidFill>
                <a:latin typeface="Arial"/>
                <a:cs typeface="Arial"/>
              </a:rPr>
              <a:t>and align everyone on </a:t>
            </a:r>
            <a:r>
              <a:rPr lang="en-US" sz="2400" spc="15" dirty="0" smtClean="0">
                <a:solidFill>
                  <a:srgbClr val="013679"/>
                </a:solidFill>
                <a:latin typeface="Arial"/>
                <a:cs typeface="Arial"/>
              </a:rPr>
              <a:t>big goals</a:t>
            </a:r>
            <a:r>
              <a:rPr lang="en-US" sz="2400" spc="15" dirty="0">
                <a:solidFill>
                  <a:srgbClr val="013679"/>
                </a:solidFill>
                <a:latin typeface="Arial"/>
                <a:cs typeface="Arial"/>
              </a:rPr>
              <a:t>. (Top-down alignment on mission, values and purpose) </a:t>
            </a:r>
            <a:r>
              <a:rPr lang="en-US" sz="2400" spc="15" dirty="0" smtClean="0">
                <a:solidFill>
                  <a:srgbClr val="013679"/>
                </a:solidFill>
                <a:latin typeface="Arial"/>
                <a:cs typeface="Arial"/>
              </a:rPr>
              <a:t>Since the </a:t>
            </a:r>
            <a:r>
              <a:rPr lang="en-US" sz="2400" spc="15" dirty="0">
                <a:solidFill>
                  <a:srgbClr val="013679"/>
                </a:solidFill>
                <a:latin typeface="Arial"/>
                <a:cs typeface="Arial"/>
              </a:rPr>
              <a:t>profiles of the incoming employee populations suggests a need </a:t>
            </a:r>
            <a:r>
              <a:rPr lang="en-US" sz="2400" spc="15" dirty="0" smtClean="0">
                <a:solidFill>
                  <a:srgbClr val="013679"/>
                </a:solidFill>
                <a:latin typeface="Arial"/>
                <a:cs typeface="Arial"/>
              </a:rPr>
              <a:t>to have </a:t>
            </a:r>
            <a:r>
              <a:rPr lang="en-US" sz="2400" spc="15" dirty="0">
                <a:solidFill>
                  <a:srgbClr val="013679"/>
                </a:solidFill>
                <a:latin typeface="Arial"/>
                <a:cs typeface="Arial"/>
              </a:rPr>
              <a:t>an impact—Generation X employees “do it their way” </a:t>
            </a:r>
            <a:r>
              <a:rPr lang="en-US" sz="2400" spc="15" dirty="0" smtClean="0">
                <a:solidFill>
                  <a:srgbClr val="013679"/>
                </a:solidFill>
                <a:latin typeface="Arial"/>
                <a:cs typeface="Arial"/>
              </a:rPr>
              <a:t>and Gen Y </a:t>
            </a:r>
            <a:r>
              <a:rPr lang="en-US" sz="2400" spc="15" dirty="0">
                <a:solidFill>
                  <a:srgbClr val="013679"/>
                </a:solidFill>
                <a:latin typeface="Arial"/>
                <a:cs typeface="Arial"/>
              </a:rPr>
              <a:t>workers want recognition for their “part shared vision is then </a:t>
            </a:r>
            <a:r>
              <a:rPr lang="en-US" sz="2400" spc="15" dirty="0" smtClean="0">
                <a:solidFill>
                  <a:srgbClr val="013679"/>
                </a:solidFill>
                <a:latin typeface="Arial"/>
                <a:cs typeface="Arial"/>
              </a:rPr>
              <a:t>vital;</a:t>
            </a:r>
          </a:p>
          <a:p>
            <a:pPr marL="12065">
              <a:tabLst>
                <a:tab pos="374015" algn="l"/>
                <a:tab pos="374650" algn="l"/>
              </a:tabLst>
            </a:pPr>
            <a:endParaRPr lang="en-US" sz="2400" spc="15" dirty="0">
              <a:solidFill>
                <a:srgbClr val="013679"/>
              </a:solidFill>
              <a:latin typeface="Arial"/>
              <a:cs typeface="Arial"/>
            </a:endParaRPr>
          </a:p>
          <a:p>
            <a:pPr marL="374015" marR="5080" indent="-361950">
              <a:spcBef>
                <a:spcPts val="710"/>
              </a:spcBef>
              <a:buFont typeface="Wingdings"/>
              <a:buChar char=""/>
              <a:tabLst>
                <a:tab pos="374015" algn="l"/>
                <a:tab pos="374650" algn="l"/>
              </a:tabLst>
            </a:pPr>
            <a:endParaRPr sz="2400" dirty="0">
              <a:latin typeface="Arial"/>
              <a:cs typeface="Aria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spTree>
    <p:extLst>
      <p:ext uri="{BB962C8B-B14F-4D97-AF65-F5344CB8AC3E}">
        <p14:creationId xmlns:p14="http://schemas.microsoft.com/office/powerpoint/2010/main" val="1376269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51314" y="362204"/>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solidFill>
                  <a:srgbClr val="013679"/>
                </a:solidFill>
                <a:latin typeface="Arial"/>
                <a:cs typeface="Arial"/>
              </a:rPr>
              <a:t>3</a:t>
            </a:r>
            <a:endParaRPr sz="800">
              <a:latin typeface="Arial"/>
              <a:cs typeface="Arial"/>
            </a:endParaRPr>
          </a:p>
        </p:txBody>
      </p:sp>
      <p:sp>
        <p:nvSpPr>
          <p:cNvPr id="4" name="object 4"/>
          <p:cNvSpPr/>
          <p:nvPr/>
        </p:nvSpPr>
        <p:spPr>
          <a:xfrm>
            <a:off x="1859026" y="1097025"/>
            <a:ext cx="7774305" cy="0"/>
          </a:xfrm>
          <a:custGeom>
            <a:avLst/>
            <a:gdLst/>
            <a:ahLst/>
            <a:cxnLst/>
            <a:rect l="l" t="t" r="r" b="b"/>
            <a:pathLst>
              <a:path w="7774305">
                <a:moveTo>
                  <a:pt x="0" y="0"/>
                </a:moveTo>
                <a:lnTo>
                  <a:pt x="7773924" y="0"/>
                </a:lnTo>
              </a:path>
            </a:pathLst>
          </a:custGeom>
          <a:ln w="19050">
            <a:solidFill>
              <a:srgbClr val="C0C0C0"/>
            </a:solidFill>
          </a:ln>
        </p:spPr>
        <p:txBody>
          <a:bodyPr wrap="square" lIns="0" tIns="0" rIns="0" bIns="0" rtlCol="0"/>
          <a:lstStyle/>
          <a:p>
            <a:endParaRPr/>
          </a:p>
        </p:txBody>
      </p:sp>
      <p:sp>
        <p:nvSpPr>
          <p:cNvPr id="5" name="object 5"/>
          <p:cNvSpPr txBox="1"/>
          <p:nvPr/>
        </p:nvSpPr>
        <p:spPr>
          <a:xfrm>
            <a:off x="261937" y="816038"/>
            <a:ext cx="1449705" cy="287655"/>
          </a:xfrm>
          <a:prstGeom prst="rect">
            <a:avLst/>
          </a:prstGeom>
          <a:solidFill>
            <a:srgbClr val="013679"/>
          </a:solidFill>
        </p:spPr>
        <p:txBody>
          <a:bodyPr vert="horz" wrap="square" lIns="0" tIns="64135" rIns="0" bIns="0" rtlCol="0">
            <a:spAutoFit/>
          </a:bodyPr>
          <a:lstStyle/>
          <a:p>
            <a:pPr marL="91440">
              <a:lnSpc>
                <a:spcPct val="100000"/>
              </a:lnSpc>
              <a:spcBef>
                <a:spcPts val="505"/>
              </a:spcBef>
            </a:pPr>
            <a:r>
              <a:rPr sz="1000" b="1" spc="-5" dirty="0">
                <a:solidFill>
                  <a:srgbClr val="FFFFFF"/>
                </a:solidFill>
                <a:latin typeface="Arial"/>
                <a:cs typeface="Arial"/>
              </a:rPr>
              <a:t>Contents</a:t>
            </a:r>
            <a:endParaRPr sz="1000" dirty="0">
              <a:latin typeface="Arial"/>
              <a:cs typeface="Arial"/>
            </a:endParaRPr>
          </a:p>
        </p:txBody>
      </p:sp>
      <p:sp>
        <p:nvSpPr>
          <p:cNvPr id="6" name="object 6"/>
          <p:cNvSpPr/>
          <p:nvPr/>
        </p:nvSpPr>
        <p:spPr>
          <a:xfrm>
            <a:off x="1855851" y="1519300"/>
            <a:ext cx="3811904" cy="0"/>
          </a:xfrm>
          <a:custGeom>
            <a:avLst/>
            <a:gdLst/>
            <a:ahLst/>
            <a:cxnLst/>
            <a:rect l="l" t="t" r="r" b="b"/>
            <a:pathLst>
              <a:path w="3811904">
                <a:moveTo>
                  <a:pt x="0" y="0"/>
                </a:moveTo>
                <a:lnTo>
                  <a:pt x="3811524" y="0"/>
                </a:lnTo>
              </a:path>
            </a:pathLst>
          </a:custGeom>
          <a:ln w="19050">
            <a:solidFill>
              <a:srgbClr val="C0C0C0"/>
            </a:solidFill>
          </a:ln>
        </p:spPr>
        <p:txBody>
          <a:bodyPr wrap="square" lIns="0" tIns="0" rIns="0" bIns="0" rtlCol="0"/>
          <a:lstStyle/>
          <a:p>
            <a:endParaRPr/>
          </a:p>
        </p:txBody>
      </p:sp>
      <p:sp>
        <p:nvSpPr>
          <p:cNvPr id="7" name="object 7"/>
          <p:cNvSpPr txBox="1"/>
          <p:nvPr/>
        </p:nvSpPr>
        <p:spPr>
          <a:xfrm>
            <a:off x="1843785" y="685800"/>
            <a:ext cx="7031355" cy="382797"/>
          </a:xfrm>
          <a:prstGeom prst="rect">
            <a:avLst/>
          </a:prstGeom>
        </p:spPr>
        <p:txBody>
          <a:bodyPr vert="horz" wrap="square" lIns="0" tIns="13335" rIns="0" bIns="0" rtlCol="0">
            <a:spAutoFit/>
          </a:bodyPr>
          <a:lstStyle/>
          <a:p>
            <a:pPr marL="15875">
              <a:lnSpc>
                <a:spcPct val="100000"/>
              </a:lnSpc>
              <a:spcBef>
                <a:spcPts val="105"/>
              </a:spcBef>
            </a:pPr>
            <a:r>
              <a:rPr lang="en-US" sz="2400" b="1" spc="5" dirty="0" smtClean="0">
                <a:solidFill>
                  <a:srgbClr val="013679"/>
                </a:solidFill>
                <a:latin typeface="Arial"/>
                <a:cs typeface="Arial"/>
              </a:rPr>
              <a:t>Maintaining Exemplary Work Culture (Cont’d)</a:t>
            </a:r>
            <a:endParaRPr lang="en-US" sz="2400" dirty="0">
              <a:latin typeface="Arial"/>
              <a:cs typeface="Arial"/>
            </a:endParaRPr>
          </a:p>
        </p:txBody>
      </p:sp>
      <p:sp>
        <p:nvSpPr>
          <p:cNvPr id="8" name="object 8"/>
          <p:cNvSpPr/>
          <p:nvPr/>
        </p:nvSpPr>
        <p:spPr>
          <a:xfrm>
            <a:off x="5807075" y="1517650"/>
            <a:ext cx="3965575" cy="0"/>
          </a:xfrm>
          <a:custGeom>
            <a:avLst/>
            <a:gdLst/>
            <a:ahLst/>
            <a:cxnLst/>
            <a:rect l="l" t="t" r="r" b="b"/>
            <a:pathLst>
              <a:path w="3965575">
                <a:moveTo>
                  <a:pt x="0" y="0"/>
                </a:moveTo>
                <a:lnTo>
                  <a:pt x="3965575" y="0"/>
                </a:lnTo>
              </a:path>
            </a:pathLst>
          </a:custGeom>
          <a:ln w="19050">
            <a:solidFill>
              <a:srgbClr val="C0C0C0"/>
            </a:solidFill>
          </a:ln>
        </p:spPr>
        <p:txBody>
          <a:bodyPr wrap="square" lIns="0" tIns="0" rIns="0" bIns="0" rtlCol="0"/>
          <a:lstStyle/>
          <a:p>
            <a:endParaRPr/>
          </a:p>
        </p:txBody>
      </p:sp>
      <p:sp>
        <p:nvSpPr>
          <p:cNvPr id="73" name="object 16"/>
          <p:cNvSpPr txBox="1"/>
          <p:nvPr/>
        </p:nvSpPr>
        <p:spPr>
          <a:xfrm>
            <a:off x="609600" y="1746750"/>
            <a:ext cx="8707501" cy="5366213"/>
          </a:xfrm>
          <a:prstGeom prst="rect">
            <a:avLst/>
          </a:prstGeom>
        </p:spPr>
        <p:txBody>
          <a:bodyPr vert="horz" wrap="square" lIns="0" tIns="104775" rIns="0" bIns="0" rtlCol="0">
            <a:spAutoFit/>
          </a:bodyPr>
          <a:lstStyle/>
          <a:p>
            <a:pPr marL="171450" indent="-171450">
              <a:buFont typeface="Arial" panose="020B0604020202020204" pitchFamily="34" charset="0"/>
              <a:buChar char="•"/>
              <a:tabLst>
                <a:tab pos="374015" algn="l"/>
                <a:tab pos="374650" algn="l"/>
              </a:tabLst>
            </a:pPr>
            <a:r>
              <a:rPr lang="en-US" sz="2400" b="1" u="sng" spc="15" dirty="0">
                <a:solidFill>
                  <a:srgbClr val="013679"/>
                </a:solidFill>
                <a:latin typeface="Arial"/>
                <a:cs typeface="Arial"/>
              </a:rPr>
              <a:t>Recognition</a:t>
            </a:r>
            <a:r>
              <a:rPr lang="en-US" sz="2400" spc="15" dirty="0">
                <a:solidFill>
                  <a:srgbClr val="013679"/>
                </a:solidFill>
                <a:latin typeface="Arial"/>
                <a:cs typeface="Arial"/>
              </a:rPr>
              <a:t> and belief in the mission and vision by the top leaders who establish outcomes and midpoint goals with concrete objectives, as well apply measures to evaluate the success of those goals</a:t>
            </a:r>
            <a:r>
              <a:rPr lang="en-US" sz="2400" spc="15" dirty="0" smtClean="0">
                <a:solidFill>
                  <a:srgbClr val="013679"/>
                </a:solidFill>
                <a:latin typeface="Arial"/>
                <a:cs typeface="Arial"/>
              </a:rPr>
              <a:t>;</a:t>
            </a:r>
          </a:p>
          <a:p>
            <a:pPr>
              <a:tabLst>
                <a:tab pos="374015" algn="l"/>
                <a:tab pos="374650" algn="l"/>
              </a:tabLst>
            </a:pPr>
            <a:endParaRPr lang="en-US" sz="2400" spc="15" dirty="0">
              <a:solidFill>
                <a:srgbClr val="013679"/>
              </a:solidFill>
              <a:latin typeface="Arial"/>
              <a:cs typeface="Arial"/>
            </a:endParaRPr>
          </a:p>
          <a:p>
            <a:pPr marL="171450" indent="-171450">
              <a:buFont typeface="Arial" panose="020B0604020202020204" pitchFamily="34" charset="0"/>
              <a:buChar char="•"/>
              <a:tabLst>
                <a:tab pos="374015" algn="l"/>
                <a:tab pos="374650" algn="l"/>
              </a:tabLst>
            </a:pPr>
            <a:r>
              <a:rPr lang="en-US" sz="2400" spc="15" dirty="0" smtClean="0">
                <a:solidFill>
                  <a:srgbClr val="013679"/>
                </a:solidFill>
                <a:latin typeface="Arial"/>
                <a:cs typeface="Arial"/>
              </a:rPr>
              <a:t>Make </a:t>
            </a:r>
            <a:r>
              <a:rPr lang="en-US" sz="2400" spc="15" dirty="0">
                <a:solidFill>
                  <a:srgbClr val="013679"/>
                </a:solidFill>
                <a:latin typeface="Arial"/>
                <a:cs typeface="Arial"/>
              </a:rPr>
              <a:t>people feel like they </a:t>
            </a:r>
            <a:r>
              <a:rPr lang="en-US" sz="2400" b="1" u="sng" spc="15" dirty="0">
                <a:solidFill>
                  <a:srgbClr val="013679"/>
                </a:solidFill>
                <a:latin typeface="Arial"/>
                <a:cs typeface="Arial"/>
              </a:rPr>
              <a:t>belong</a:t>
            </a:r>
            <a:r>
              <a:rPr lang="en-US" sz="2400" spc="15" dirty="0">
                <a:solidFill>
                  <a:srgbClr val="013679"/>
                </a:solidFill>
                <a:latin typeface="Arial"/>
                <a:cs typeface="Arial"/>
              </a:rPr>
              <a:t>. Feelings of safety, belonging and mattering in employees improves  communication, collaboration and alignment, which ultimately boosts company revenue and service delivery;</a:t>
            </a:r>
          </a:p>
          <a:p>
            <a:endParaRPr lang="en-US" sz="2400" dirty="0" smtClean="0"/>
          </a:p>
          <a:p>
            <a:pPr marL="171450" indent="-171450">
              <a:buFont typeface="Arial" panose="020B0604020202020204" pitchFamily="34" charset="0"/>
              <a:buChar char="•"/>
              <a:tabLst>
                <a:tab pos="374015" algn="l"/>
                <a:tab pos="374650" algn="l"/>
              </a:tabLst>
            </a:pPr>
            <a:endParaRPr lang="en-US" sz="2400" spc="15" dirty="0">
              <a:solidFill>
                <a:srgbClr val="013679"/>
              </a:solidFill>
              <a:latin typeface="Arial"/>
              <a:cs typeface="Arial"/>
            </a:endParaRPr>
          </a:p>
          <a:p>
            <a:endParaRPr lang="en-US" sz="2400" dirty="0" smtClean="0"/>
          </a:p>
          <a:p>
            <a:pPr marL="12065">
              <a:tabLst>
                <a:tab pos="374015" algn="l"/>
                <a:tab pos="374650" algn="l"/>
              </a:tabLst>
            </a:pPr>
            <a:endParaRPr lang="en-US" sz="2400" b="1" spc="15" dirty="0">
              <a:solidFill>
                <a:srgbClr val="013679"/>
              </a:solidFill>
              <a:latin typeface="Arial"/>
              <a:cs typeface="Arial"/>
            </a:endParaRPr>
          </a:p>
          <a:p>
            <a:pPr marL="374015" marR="5080" indent="-361950">
              <a:spcBef>
                <a:spcPts val="710"/>
              </a:spcBef>
              <a:buFont typeface="Wingdings"/>
              <a:buChar char=""/>
              <a:tabLst>
                <a:tab pos="374015" algn="l"/>
                <a:tab pos="374650" algn="l"/>
              </a:tabLst>
            </a:pPr>
            <a:endParaRPr sz="2400" dirty="0">
              <a:latin typeface="Arial"/>
              <a:cs typeface="Aria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spTree>
    <p:extLst>
      <p:ext uri="{BB962C8B-B14F-4D97-AF65-F5344CB8AC3E}">
        <p14:creationId xmlns:p14="http://schemas.microsoft.com/office/powerpoint/2010/main" val="3176457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51314" y="362204"/>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solidFill>
                  <a:srgbClr val="013679"/>
                </a:solidFill>
                <a:latin typeface="Arial"/>
                <a:cs typeface="Arial"/>
              </a:rPr>
              <a:t>3</a:t>
            </a:r>
            <a:endParaRPr sz="800">
              <a:latin typeface="Arial"/>
              <a:cs typeface="Arial"/>
            </a:endParaRPr>
          </a:p>
        </p:txBody>
      </p:sp>
      <p:sp>
        <p:nvSpPr>
          <p:cNvPr id="4" name="object 4"/>
          <p:cNvSpPr/>
          <p:nvPr/>
        </p:nvSpPr>
        <p:spPr>
          <a:xfrm>
            <a:off x="1859026" y="1097025"/>
            <a:ext cx="7774305" cy="0"/>
          </a:xfrm>
          <a:custGeom>
            <a:avLst/>
            <a:gdLst/>
            <a:ahLst/>
            <a:cxnLst/>
            <a:rect l="l" t="t" r="r" b="b"/>
            <a:pathLst>
              <a:path w="7774305">
                <a:moveTo>
                  <a:pt x="0" y="0"/>
                </a:moveTo>
                <a:lnTo>
                  <a:pt x="7773924" y="0"/>
                </a:lnTo>
              </a:path>
            </a:pathLst>
          </a:custGeom>
          <a:ln w="19050">
            <a:solidFill>
              <a:srgbClr val="C0C0C0"/>
            </a:solidFill>
          </a:ln>
        </p:spPr>
        <p:txBody>
          <a:bodyPr wrap="square" lIns="0" tIns="0" rIns="0" bIns="0" rtlCol="0"/>
          <a:lstStyle/>
          <a:p>
            <a:endParaRPr/>
          </a:p>
        </p:txBody>
      </p:sp>
      <p:sp>
        <p:nvSpPr>
          <p:cNvPr id="5" name="object 5"/>
          <p:cNvSpPr txBox="1"/>
          <p:nvPr/>
        </p:nvSpPr>
        <p:spPr>
          <a:xfrm>
            <a:off x="261937" y="816038"/>
            <a:ext cx="1449705" cy="287655"/>
          </a:xfrm>
          <a:prstGeom prst="rect">
            <a:avLst/>
          </a:prstGeom>
          <a:solidFill>
            <a:srgbClr val="013679"/>
          </a:solidFill>
        </p:spPr>
        <p:txBody>
          <a:bodyPr vert="horz" wrap="square" lIns="0" tIns="64135" rIns="0" bIns="0" rtlCol="0">
            <a:spAutoFit/>
          </a:bodyPr>
          <a:lstStyle/>
          <a:p>
            <a:pPr marL="91440">
              <a:lnSpc>
                <a:spcPct val="100000"/>
              </a:lnSpc>
              <a:spcBef>
                <a:spcPts val="505"/>
              </a:spcBef>
            </a:pPr>
            <a:r>
              <a:rPr sz="1000" b="1" spc="-5" dirty="0">
                <a:solidFill>
                  <a:srgbClr val="FFFFFF"/>
                </a:solidFill>
                <a:latin typeface="Arial"/>
                <a:cs typeface="Arial"/>
              </a:rPr>
              <a:t>Contents</a:t>
            </a:r>
            <a:endParaRPr sz="1000" dirty="0">
              <a:latin typeface="Arial"/>
              <a:cs typeface="Arial"/>
            </a:endParaRPr>
          </a:p>
        </p:txBody>
      </p:sp>
      <p:sp>
        <p:nvSpPr>
          <p:cNvPr id="6" name="object 6"/>
          <p:cNvSpPr/>
          <p:nvPr/>
        </p:nvSpPr>
        <p:spPr>
          <a:xfrm>
            <a:off x="1855851" y="1519300"/>
            <a:ext cx="3811904" cy="0"/>
          </a:xfrm>
          <a:custGeom>
            <a:avLst/>
            <a:gdLst/>
            <a:ahLst/>
            <a:cxnLst/>
            <a:rect l="l" t="t" r="r" b="b"/>
            <a:pathLst>
              <a:path w="3811904">
                <a:moveTo>
                  <a:pt x="0" y="0"/>
                </a:moveTo>
                <a:lnTo>
                  <a:pt x="3811524" y="0"/>
                </a:lnTo>
              </a:path>
            </a:pathLst>
          </a:custGeom>
          <a:ln w="19050">
            <a:solidFill>
              <a:srgbClr val="C0C0C0"/>
            </a:solidFill>
          </a:ln>
        </p:spPr>
        <p:txBody>
          <a:bodyPr wrap="square" lIns="0" tIns="0" rIns="0" bIns="0" rtlCol="0"/>
          <a:lstStyle/>
          <a:p>
            <a:endParaRPr/>
          </a:p>
        </p:txBody>
      </p:sp>
      <p:sp>
        <p:nvSpPr>
          <p:cNvPr id="7" name="object 7"/>
          <p:cNvSpPr txBox="1"/>
          <p:nvPr/>
        </p:nvSpPr>
        <p:spPr>
          <a:xfrm>
            <a:off x="1828800" y="608135"/>
            <a:ext cx="7031355" cy="611065"/>
          </a:xfrm>
          <a:prstGeom prst="rect">
            <a:avLst/>
          </a:prstGeom>
        </p:spPr>
        <p:txBody>
          <a:bodyPr vert="horz" wrap="square" lIns="0" tIns="13335" rIns="0" bIns="0" rtlCol="0">
            <a:spAutoFit/>
          </a:bodyPr>
          <a:lstStyle/>
          <a:p>
            <a:pPr marL="15875">
              <a:spcBef>
                <a:spcPts val="105"/>
              </a:spcBef>
            </a:pPr>
            <a:r>
              <a:rPr lang="en-US" sz="2400" b="1" spc="5" dirty="0" smtClean="0">
                <a:solidFill>
                  <a:srgbClr val="013679"/>
                </a:solidFill>
                <a:latin typeface="Arial"/>
                <a:cs typeface="Arial"/>
              </a:rPr>
              <a:t>Maintaining Exemplary Work Culture (Cont’d)</a:t>
            </a:r>
            <a:endParaRPr lang="en-US" sz="2400" dirty="0" smtClean="0">
              <a:latin typeface="Arial"/>
              <a:cs typeface="Arial"/>
            </a:endParaRPr>
          </a:p>
          <a:p>
            <a:pPr marL="15875">
              <a:lnSpc>
                <a:spcPct val="100000"/>
              </a:lnSpc>
              <a:spcBef>
                <a:spcPts val="105"/>
              </a:spcBef>
            </a:pPr>
            <a:endParaRPr lang="en-US" sz="1400" dirty="0">
              <a:latin typeface="Arial"/>
              <a:cs typeface="Arial"/>
            </a:endParaRPr>
          </a:p>
        </p:txBody>
      </p:sp>
      <p:sp>
        <p:nvSpPr>
          <p:cNvPr id="8" name="object 8"/>
          <p:cNvSpPr/>
          <p:nvPr/>
        </p:nvSpPr>
        <p:spPr>
          <a:xfrm>
            <a:off x="5807075" y="1517650"/>
            <a:ext cx="3965575" cy="0"/>
          </a:xfrm>
          <a:custGeom>
            <a:avLst/>
            <a:gdLst/>
            <a:ahLst/>
            <a:cxnLst/>
            <a:rect l="l" t="t" r="r" b="b"/>
            <a:pathLst>
              <a:path w="3965575">
                <a:moveTo>
                  <a:pt x="0" y="0"/>
                </a:moveTo>
                <a:lnTo>
                  <a:pt x="3965575" y="0"/>
                </a:lnTo>
              </a:path>
            </a:pathLst>
          </a:custGeom>
          <a:ln w="19050">
            <a:solidFill>
              <a:srgbClr val="C0C0C0"/>
            </a:solidFill>
          </a:ln>
        </p:spPr>
        <p:txBody>
          <a:bodyPr wrap="square" lIns="0" tIns="0" rIns="0" bIns="0" rtlCol="0"/>
          <a:lstStyle/>
          <a:p>
            <a:endParaRPr/>
          </a:p>
        </p:txBody>
      </p:sp>
      <p:sp>
        <p:nvSpPr>
          <p:cNvPr id="73" name="object 16"/>
          <p:cNvSpPr txBox="1"/>
          <p:nvPr/>
        </p:nvSpPr>
        <p:spPr>
          <a:xfrm>
            <a:off x="914400" y="1480718"/>
            <a:ext cx="8402701" cy="8690199"/>
          </a:xfrm>
          <a:prstGeom prst="rect">
            <a:avLst/>
          </a:prstGeom>
        </p:spPr>
        <p:txBody>
          <a:bodyPr vert="horz" wrap="square" lIns="0" tIns="104775" rIns="0" bIns="0" rtlCol="0">
            <a:spAutoFit/>
          </a:bodyPr>
          <a:lstStyle/>
          <a:p>
            <a:pPr marL="171450" indent="-171450" algn="just">
              <a:buFont typeface="Arial" panose="020B0604020202020204" pitchFamily="34" charset="0"/>
              <a:buChar char="•"/>
              <a:tabLst>
                <a:tab pos="374015" algn="l"/>
                <a:tab pos="374650" algn="l"/>
              </a:tabLst>
            </a:pPr>
            <a:r>
              <a:rPr lang="en-US" sz="2400" spc="15" dirty="0">
                <a:solidFill>
                  <a:srgbClr val="013679"/>
                </a:solidFill>
                <a:latin typeface="Arial"/>
                <a:cs typeface="Arial"/>
              </a:rPr>
              <a:t>Hire for </a:t>
            </a:r>
            <a:r>
              <a:rPr lang="en-US" sz="2400" b="1" u="sng" spc="15" dirty="0" smtClean="0">
                <a:solidFill>
                  <a:srgbClr val="013679"/>
                </a:solidFill>
                <a:latin typeface="Arial"/>
                <a:cs typeface="Arial"/>
              </a:rPr>
              <a:t>cultural fits</a:t>
            </a:r>
            <a:r>
              <a:rPr lang="en-US" sz="2400" spc="15" dirty="0" smtClean="0">
                <a:solidFill>
                  <a:srgbClr val="013679"/>
                </a:solidFill>
                <a:latin typeface="Arial"/>
                <a:cs typeface="Arial"/>
              </a:rPr>
              <a:t>. </a:t>
            </a:r>
            <a:r>
              <a:rPr lang="en-US" sz="2400" spc="15" dirty="0">
                <a:solidFill>
                  <a:srgbClr val="013679"/>
                </a:solidFill>
                <a:latin typeface="Arial"/>
                <a:cs typeface="Arial"/>
              </a:rPr>
              <a:t>A 2005 study showed strong culture fit can mean greater job satisfaction, stronger identification with a company, longer tenure, more commitment, and superior performance. Start by defining the key tenets of your organizational culture. Then integrate these criteria into your employer brand messaging, job content and interview processes</a:t>
            </a:r>
            <a:r>
              <a:rPr lang="en-US" sz="2400" spc="15" dirty="0" smtClean="0">
                <a:solidFill>
                  <a:srgbClr val="013679"/>
                </a:solidFill>
                <a:latin typeface="Arial"/>
                <a:cs typeface="Arial"/>
              </a:rPr>
              <a:t>;</a:t>
            </a:r>
          </a:p>
          <a:p>
            <a:pPr marL="171450" indent="-171450" algn="just">
              <a:buFont typeface="Arial" panose="020B0604020202020204" pitchFamily="34" charset="0"/>
              <a:buChar char="•"/>
              <a:tabLst>
                <a:tab pos="374015" algn="l"/>
                <a:tab pos="374650" algn="l"/>
              </a:tabLst>
            </a:pPr>
            <a:endParaRPr lang="en-US" sz="2400" spc="15" dirty="0">
              <a:solidFill>
                <a:srgbClr val="013679"/>
              </a:solidFill>
              <a:latin typeface="Arial"/>
              <a:cs typeface="Arial"/>
            </a:endParaRPr>
          </a:p>
          <a:p>
            <a:pPr marL="171450" indent="-171450" algn="just">
              <a:buFont typeface="Arial" panose="020B0604020202020204" pitchFamily="34" charset="0"/>
              <a:buChar char="•"/>
              <a:tabLst>
                <a:tab pos="374015" algn="l"/>
                <a:tab pos="374650" algn="l"/>
              </a:tabLst>
            </a:pPr>
            <a:r>
              <a:rPr lang="en-US" sz="2400" spc="15" dirty="0">
                <a:solidFill>
                  <a:srgbClr val="013679"/>
                </a:solidFill>
                <a:latin typeface="Arial"/>
                <a:cs typeface="Arial"/>
              </a:rPr>
              <a:t>Have teams that are  </a:t>
            </a:r>
            <a:r>
              <a:rPr lang="en-US" sz="2400" b="1" u="sng" spc="15" dirty="0">
                <a:solidFill>
                  <a:srgbClr val="013679"/>
                </a:solidFill>
                <a:latin typeface="Arial"/>
                <a:cs typeface="Arial"/>
              </a:rPr>
              <a:t>positively challenging </a:t>
            </a:r>
            <a:r>
              <a:rPr lang="en-US" sz="2400" spc="15" dirty="0">
                <a:solidFill>
                  <a:srgbClr val="013679"/>
                </a:solidFill>
                <a:latin typeface="Arial"/>
                <a:cs typeface="Arial"/>
              </a:rPr>
              <a:t>one another. Have a demand for excellence in essence delivering the best in all [we can] do, and we’re very focused on that service.”;</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marL="171450" indent="-171450">
              <a:buFont typeface="Arial" panose="020B0604020202020204" pitchFamily="34" charset="0"/>
              <a:buChar char="•"/>
              <a:tabLst>
                <a:tab pos="374015" algn="l"/>
                <a:tab pos="374650" algn="l"/>
              </a:tabLst>
            </a:pPr>
            <a:endParaRPr lang="en-US" sz="2400" b="1" spc="15" dirty="0">
              <a:solidFill>
                <a:srgbClr val="013679"/>
              </a:solidFill>
              <a:latin typeface="Arial"/>
              <a:cs typeface="Arial"/>
            </a:endParaRPr>
          </a:p>
          <a:p>
            <a:endParaRPr lang="en-US" sz="2400" dirty="0" smtClean="0"/>
          </a:p>
          <a:p>
            <a:pPr marL="12065">
              <a:tabLst>
                <a:tab pos="374015" algn="l"/>
                <a:tab pos="374650" algn="l"/>
              </a:tabLst>
            </a:pPr>
            <a:endParaRPr lang="en-US" sz="2400" b="1" spc="15" dirty="0">
              <a:solidFill>
                <a:srgbClr val="013679"/>
              </a:solidFill>
              <a:latin typeface="Arial"/>
              <a:cs typeface="Arial"/>
            </a:endParaRPr>
          </a:p>
          <a:p>
            <a:pPr marL="374015" marR="5080" indent="-361950">
              <a:spcBef>
                <a:spcPts val="710"/>
              </a:spcBef>
              <a:buFont typeface="Wingdings"/>
              <a:buChar char=""/>
              <a:tabLst>
                <a:tab pos="374015" algn="l"/>
                <a:tab pos="374650" algn="l"/>
              </a:tabLst>
            </a:pPr>
            <a:endParaRPr sz="2400" dirty="0">
              <a:latin typeface="Arial"/>
              <a:cs typeface="Aria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spTree>
    <p:extLst>
      <p:ext uri="{BB962C8B-B14F-4D97-AF65-F5344CB8AC3E}">
        <p14:creationId xmlns:p14="http://schemas.microsoft.com/office/powerpoint/2010/main" val="2064611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51314" y="362204"/>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solidFill>
                  <a:srgbClr val="013679"/>
                </a:solidFill>
                <a:latin typeface="Arial"/>
                <a:cs typeface="Arial"/>
              </a:rPr>
              <a:t>3</a:t>
            </a:r>
            <a:endParaRPr sz="800">
              <a:latin typeface="Arial"/>
              <a:cs typeface="Arial"/>
            </a:endParaRPr>
          </a:p>
        </p:txBody>
      </p:sp>
      <p:sp>
        <p:nvSpPr>
          <p:cNvPr id="4" name="object 4"/>
          <p:cNvSpPr/>
          <p:nvPr/>
        </p:nvSpPr>
        <p:spPr>
          <a:xfrm>
            <a:off x="1859026" y="1097025"/>
            <a:ext cx="7774305" cy="0"/>
          </a:xfrm>
          <a:custGeom>
            <a:avLst/>
            <a:gdLst/>
            <a:ahLst/>
            <a:cxnLst/>
            <a:rect l="l" t="t" r="r" b="b"/>
            <a:pathLst>
              <a:path w="7774305">
                <a:moveTo>
                  <a:pt x="0" y="0"/>
                </a:moveTo>
                <a:lnTo>
                  <a:pt x="7773924" y="0"/>
                </a:lnTo>
              </a:path>
            </a:pathLst>
          </a:custGeom>
          <a:ln w="19050">
            <a:solidFill>
              <a:srgbClr val="C0C0C0"/>
            </a:solidFill>
          </a:ln>
        </p:spPr>
        <p:txBody>
          <a:bodyPr wrap="square" lIns="0" tIns="0" rIns="0" bIns="0" rtlCol="0"/>
          <a:lstStyle/>
          <a:p>
            <a:endParaRPr/>
          </a:p>
        </p:txBody>
      </p:sp>
      <p:sp>
        <p:nvSpPr>
          <p:cNvPr id="5" name="object 5"/>
          <p:cNvSpPr txBox="1"/>
          <p:nvPr/>
        </p:nvSpPr>
        <p:spPr>
          <a:xfrm>
            <a:off x="261937" y="816038"/>
            <a:ext cx="1449705" cy="287655"/>
          </a:xfrm>
          <a:prstGeom prst="rect">
            <a:avLst/>
          </a:prstGeom>
          <a:solidFill>
            <a:srgbClr val="013679"/>
          </a:solidFill>
        </p:spPr>
        <p:txBody>
          <a:bodyPr vert="horz" wrap="square" lIns="0" tIns="64135" rIns="0" bIns="0" rtlCol="0">
            <a:spAutoFit/>
          </a:bodyPr>
          <a:lstStyle/>
          <a:p>
            <a:pPr marL="91440">
              <a:lnSpc>
                <a:spcPct val="100000"/>
              </a:lnSpc>
              <a:spcBef>
                <a:spcPts val="505"/>
              </a:spcBef>
            </a:pPr>
            <a:r>
              <a:rPr sz="1000" b="1" spc="-5" dirty="0">
                <a:solidFill>
                  <a:srgbClr val="FFFFFF"/>
                </a:solidFill>
                <a:latin typeface="Arial"/>
                <a:cs typeface="Arial"/>
              </a:rPr>
              <a:t>Contents</a:t>
            </a:r>
            <a:endParaRPr sz="1000" dirty="0">
              <a:latin typeface="Arial"/>
              <a:cs typeface="Arial"/>
            </a:endParaRPr>
          </a:p>
        </p:txBody>
      </p:sp>
      <p:sp>
        <p:nvSpPr>
          <p:cNvPr id="6" name="object 6"/>
          <p:cNvSpPr/>
          <p:nvPr/>
        </p:nvSpPr>
        <p:spPr>
          <a:xfrm>
            <a:off x="1855851" y="1519300"/>
            <a:ext cx="3811904" cy="0"/>
          </a:xfrm>
          <a:custGeom>
            <a:avLst/>
            <a:gdLst/>
            <a:ahLst/>
            <a:cxnLst/>
            <a:rect l="l" t="t" r="r" b="b"/>
            <a:pathLst>
              <a:path w="3811904">
                <a:moveTo>
                  <a:pt x="0" y="0"/>
                </a:moveTo>
                <a:lnTo>
                  <a:pt x="3811524" y="0"/>
                </a:lnTo>
              </a:path>
            </a:pathLst>
          </a:custGeom>
          <a:ln w="19050">
            <a:solidFill>
              <a:srgbClr val="C0C0C0"/>
            </a:solidFill>
          </a:ln>
        </p:spPr>
        <p:txBody>
          <a:bodyPr wrap="square" lIns="0" tIns="0" rIns="0" bIns="0" rtlCol="0"/>
          <a:lstStyle/>
          <a:p>
            <a:endParaRPr/>
          </a:p>
        </p:txBody>
      </p:sp>
      <p:sp>
        <p:nvSpPr>
          <p:cNvPr id="7" name="object 7"/>
          <p:cNvSpPr txBox="1"/>
          <p:nvPr/>
        </p:nvSpPr>
        <p:spPr>
          <a:xfrm>
            <a:off x="1828800" y="608135"/>
            <a:ext cx="7031355" cy="611065"/>
          </a:xfrm>
          <a:prstGeom prst="rect">
            <a:avLst/>
          </a:prstGeom>
        </p:spPr>
        <p:txBody>
          <a:bodyPr vert="horz" wrap="square" lIns="0" tIns="13335" rIns="0" bIns="0" rtlCol="0">
            <a:spAutoFit/>
          </a:bodyPr>
          <a:lstStyle/>
          <a:p>
            <a:pPr marL="15875">
              <a:spcBef>
                <a:spcPts val="105"/>
              </a:spcBef>
            </a:pPr>
            <a:r>
              <a:rPr lang="en-US" sz="2400" b="1" spc="5" dirty="0" smtClean="0">
                <a:solidFill>
                  <a:srgbClr val="013679"/>
                </a:solidFill>
                <a:latin typeface="Arial"/>
                <a:cs typeface="Arial"/>
              </a:rPr>
              <a:t>Maintaining Exemplary Work Culture (Cont’d)</a:t>
            </a:r>
            <a:endParaRPr lang="en-US" sz="2400" dirty="0" smtClean="0">
              <a:latin typeface="Arial"/>
              <a:cs typeface="Arial"/>
            </a:endParaRPr>
          </a:p>
          <a:p>
            <a:pPr marL="15875">
              <a:lnSpc>
                <a:spcPct val="100000"/>
              </a:lnSpc>
              <a:spcBef>
                <a:spcPts val="105"/>
              </a:spcBef>
            </a:pPr>
            <a:endParaRPr lang="en-US" sz="1400" dirty="0">
              <a:latin typeface="Arial"/>
              <a:cs typeface="Arial"/>
            </a:endParaRPr>
          </a:p>
        </p:txBody>
      </p:sp>
      <p:sp>
        <p:nvSpPr>
          <p:cNvPr id="8" name="object 8"/>
          <p:cNvSpPr/>
          <p:nvPr/>
        </p:nvSpPr>
        <p:spPr>
          <a:xfrm>
            <a:off x="5807075" y="1517650"/>
            <a:ext cx="3965575" cy="0"/>
          </a:xfrm>
          <a:custGeom>
            <a:avLst/>
            <a:gdLst/>
            <a:ahLst/>
            <a:cxnLst/>
            <a:rect l="l" t="t" r="r" b="b"/>
            <a:pathLst>
              <a:path w="3965575">
                <a:moveTo>
                  <a:pt x="0" y="0"/>
                </a:moveTo>
                <a:lnTo>
                  <a:pt x="3965575" y="0"/>
                </a:lnTo>
              </a:path>
            </a:pathLst>
          </a:custGeom>
          <a:ln w="19050">
            <a:solidFill>
              <a:srgbClr val="C0C0C0"/>
            </a:solidFill>
          </a:ln>
        </p:spPr>
        <p:txBody>
          <a:bodyPr wrap="square" lIns="0" tIns="0" rIns="0" bIns="0" rtlCol="0"/>
          <a:lstStyle/>
          <a:p>
            <a:endParaRPr/>
          </a:p>
        </p:txBody>
      </p:sp>
      <p:sp>
        <p:nvSpPr>
          <p:cNvPr id="73" name="object 16"/>
          <p:cNvSpPr txBox="1"/>
          <p:nvPr/>
        </p:nvSpPr>
        <p:spPr>
          <a:xfrm>
            <a:off x="762000" y="1480718"/>
            <a:ext cx="9010650" cy="8690199"/>
          </a:xfrm>
          <a:prstGeom prst="rect">
            <a:avLst/>
          </a:prstGeom>
        </p:spPr>
        <p:txBody>
          <a:bodyPr vert="horz" wrap="square" lIns="0" tIns="104775" rIns="0" bIns="0" rtlCol="0">
            <a:spAutoFit/>
          </a:bodyPr>
          <a:lstStyle/>
          <a:p>
            <a:pPr marL="171450" indent="-171450">
              <a:buFont typeface="Arial" panose="020B0604020202020204" pitchFamily="34" charset="0"/>
              <a:buChar char="•"/>
              <a:tabLst>
                <a:tab pos="374015" algn="l"/>
                <a:tab pos="374650" algn="l"/>
              </a:tabLst>
            </a:pPr>
            <a:r>
              <a:rPr lang="en-US" sz="2400" spc="15" dirty="0" smtClean="0">
                <a:solidFill>
                  <a:srgbClr val="013679"/>
                </a:solidFill>
                <a:latin typeface="Arial"/>
                <a:cs typeface="Arial"/>
              </a:rPr>
              <a:t>Adhere to the </a:t>
            </a:r>
            <a:r>
              <a:rPr lang="en-US" sz="2400" b="1" u="sng" spc="15" dirty="0" smtClean="0">
                <a:solidFill>
                  <a:srgbClr val="013679"/>
                </a:solidFill>
                <a:latin typeface="Arial"/>
                <a:cs typeface="Arial"/>
              </a:rPr>
              <a:t>concept of diversity </a:t>
            </a:r>
            <a:r>
              <a:rPr lang="en-US" sz="2400" spc="15" dirty="0" smtClean="0">
                <a:solidFill>
                  <a:srgbClr val="013679"/>
                </a:solidFill>
                <a:latin typeface="Arial"/>
                <a:cs typeface="Arial"/>
              </a:rPr>
              <a:t>“Connecting with one another and understanding the differences in each of our teams, appreciating them, and respecting them and take into consideration a variety of opinions </a:t>
            </a:r>
          </a:p>
          <a:p>
            <a:pPr marL="171450" indent="-171450">
              <a:buFont typeface="Arial" panose="020B0604020202020204" pitchFamily="34" charset="0"/>
              <a:buChar char="•"/>
              <a:tabLst>
                <a:tab pos="374015" algn="l"/>
                <a:tab pos="374650" algn="l"/>
              </a:tabLst>
            </a:pPr>
            <a:endParaRPr lang="en-US" sz="2400" spc="15" dirty="0" smtClean="0">
              <a:solidFill>
                <a:srgbClr val="013679"/>
              </a:solidFill>
              <a:latin typeface="Arial"/>
              <a:cs typeface="Arial"/>
            </a:endParaRPr>
          </a:p>
          <a:p>
            <a:pPr marL="171450" indent="-171450">
              <a:buFont typeface="Arial" panose="020B0604020202020204" pitchFamily="34" charset="0"/>
              <a:buChar char="•"/>
              <a:tabLst>
                <a:tab pos="374015" algn="l"/>
                <a:tab pos="374650" algn="l"/>
              </a:tabLst>
            </a:pPr>
            <a:r>
              <a:rPr lang="en-US" sz="2400" spc="15" dirty="0" smtClean="0">
                <a:solidFill>
                  <a:srgbClr val="013679"/>
                </a:solidFill>
                <a:latin typeface="Arial"/>
                <a:cs typeface="Arial"/>
              </a:rPr>
              <a:t>Have </a:t>
            </a:r>
            <a:r>
              <a:rPr lang="en-US" sz="2400" b="1" u="sng" spc="15" dirty="0" smtClean="0">
                <a:solidFill>
                  <a:srgbClr val="013679"/>
                </a:solidFill>
                <a:latin typeface="Arial"/>
                <a:cs typeface="Arial"/>
              </a:rPr>
              <a:t>Employee Wellness </a:t>
            </a:r>
            <a:r>
              <a:rPr lang="en-US" sz="2400" spc="15" dirty="0" smtClean="0">
                <a:solidFill>
                  <a:srgbClr val="013679"/>
                </a:solidFill>
                <a:latin typeface="Arial"/>
                <a:cs typeface="Arial"/>
              </a:rPr>
              <a:t>at the core as an EVP</a:t>
            </a:r>
          </a:p>
          <a:p>
            <a:pPr marL="171450" indent="-171450">
              <a:buFont typeface="Arial" panose="020B0604020202020204" pitchFamily="34" charset="0"/>
              <a:buChar char="•"/>
              <a:tabLst>
                <a:tab pos="374015" algn="l"/>
                <a:tab pos="374650" algn="l"/>
              </a:tabLst>
            </a:pPr>
            <a:endParaRPr lang="en-US" sz="2400" spc="15" dirty="0" smtClean="0">
              <a:solidFill>
                <a:srgbClr val="013679"/>
              </a:solidFill>
              <a:latin typeface="Arial"/>
              <a:cs typeface="Arial"/>
            </a:endParaRPr>
          </a:p>
          <a:p>
            <a:pPr marL="171450" indent="-171450">
              <a:buFont typeface="Arial" panose="020B0604020202020204" pitchFamily="34" charset="0"/>
              <a:buChar char="•"/>
              <a:tabLst>
                <a:tab pos="374015" algn="l"/>
                <a:tab pos="374650" algn="l"/>
              </a:tabLst>
            </a:pPr>
            <a:r>
              <a:rPr lang="en-US" sz="2400" spc="15" dirty="0" smtClean="0">
                <a:solidFill>
                  <a:srgbClr val="013679"/>
                </a:solidFill>
                <a:latin typeface="Arial"/>
                <a:cs typeface="Arial"/>
              </a:rPr>
              <a:t>Continuously align support systems to reinforce the desired culture (e.g., performance management, talent management, training, recognition, etc.) </a:t>
            </a:r>
          </a:p>
          <a:p>
            <a:pPr marL="171450" indent="-171450">
              <a:buFont typeface="Arial" panose="020B0604020202020204" pitchFamily="34" charset="0"/>
              <a:buChar char="•"/>
              <a:tabLst>
                <a:tab pos="374015" algn="l"/>
                <a:tab pos="374650" algn="l"/>
              </a:tabLst>
            </a:pPr>
            <a:endParaRPr lang="en-US" sz="2400" spc="15" dirty="0" smtClean="0">
              <a:solidFill>
                <a:srgbClr val="013679"/>
              </a:solidFill>
              <a:latin typeface="Arial"/>
              <a:cs typeface="Arial"/>
            </a:endParaRPr>
          </a:p>
          <a:p>
            <a:pPr marL="171450" indent="-171450">
              <a:buFont typeface="Arial" panose="020B0604020202020204" pitchFamily="34" charset="0"/>
              <a:buChar char="•"/>
              <a:tabLst>
                <a:tab pos="374015" algn="l"/>
                <a:tab pos="374650" algn="l"/>
              </a:tabLst>
            </a:pPr>
            <a:r>
              <a:rPr lang="en-US" sz="2400" b="1" u="sng" spc="15" dirty="0" smtClean="0">
                <a:solidFill>
                  <a:srgbClr val="013679"/>
                </a:solidFill>
                <a:latin typeface="Arial"/>
                <a:cs typeface="Arial"/>
              </a:rPr>
              <a:t>Positive reinforcements </a:t>
            </a:r>
            <a:r>
              <a:rPr lang="en-US" sz="2400" spc="15" dirty="0" smtClean="0">
                <a:solidFill>
                  <a:srgbClr val="013679"/>
                </a:solidFill>
                <a:latin typeface="Arial"/>
                <a:cs typeface="Arial"/>
              </a:rPr>
              <a:t>……. Accolades never hurt</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marL="171450" indent="-171450">
              <a:buFont typeface="Arial" panose="020B0604020202020204" pitchFamily="34" charset="0"/>
              <a:buChar char="•"/>
              <a:tabLst>
                <a:tab pos="374015" algn="l"/>
                <a:tab pos="374650" algn="l"/>
              </a:tabLst>
            </a:pPr>
            <a:endParaRPr lang="en-US" sz="2400" b="1" spc="15" dirty="0">
              <a:solidFill>
                <a:srgbClr val="013679"/>
              </a:solidFill>
              <a:latin typeface="Arial"/>
              <a:cs typeface="Arial"/>
            </a:endParaRPr>
          </a:p>
          <a:p>
            <a:endParaRPr lang="en-US" sz="2400" dirty="0" smtClean="0"/>
          </a:p>
          <a:p>
            <a:pPr marL="12065">
              <a:tabLst>
                <a:tab pos="374015" algn="l"/>
                <a:tab pos="374650" algn="l"/>
              </a:tabLst>
            </a:pPr>
            <a:endParaRPr lang="en-US" sz="2400" b="1" spc="15" dirty="0">
              <a:solidFill>
                <a:srgbClr val="013679"/>
              </a:solidFill>
              <a:latin typeface="Arial"/>
              <a:cs typeface="Arial"/>
            </a:endParaRPr>
          </a:p>
          <a:p>
            <a:pPr marL="374015" marR="5080" indent="-361950">
              <a:spcBef>
                <a:spcPts val="710"/>
              </a:spcBef>
              <a:buFont typeface="Wingdings"/>
              <a:buChar char=""/>
              <a:tabLst>
                <a:tab pos="374015" algn="l"/>
                <a:tab pos="374650" algn="l"/>
              </a:tabLst>
            </a:pPr>
            <a:endParaRPr sz="2400" dirty="0">
              <a:latin typeface="Arial"/>
              <a:cs typeface="Aria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spTree>
    <p:extLst>
      <p:ext uri="{BB962C8B-B14F-4D97-AF65-F5344CB8AC3E}">
        <p14:creationId xmlns:p14="http://schemas.microsoft.com/office/powerpoint/2010/main" val="3542744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64014" y="384431"/>
            <a:ext cx="56515" cy="112395"/>
          </a:xfrm>
          <a:prstGeom prst="rect">
            <a:avLst/>
          </a:prstGeom>
        </p:spPr>
        <p:txBody>
          <a:bodyPr vert="horz" wrap="square" lIns="0" tIns="0" rIns="0" bIns="0" rtlCol="0">
            <a:spAutoFit/>
          </a:bodyPr>
          <a:lstStyle/>
          <a:p>
            <a:pPr>
              <a:lnSpc>
                <a:spcPts val="875"/>
              </a:lnSpc>
            </a:pPr>
            <a:r>
              <a:rPr sz="800" spc="-5" dirty="0">
                <a:solidFill>
                  <a:srgbClr val="013679"/>
                </a:solidFill>
                <a:latin typeface="Arial"/>
                <a:cs typeface="Arial"/>
              </a:rPr>
              <a:t>2</a:t>
            </a:r>
            <a:endParaRPr sz="800">
              <a:latin typeface="Arial"/>
              <a:cs typeface="Arial"/>
            </a:endParaRPr>
          </a:p>
        </p:txBody>
      </p:sp>
      <p:sp>
        <p:nvSpPr>
          <p:cNvPr id="5" name="object 5"/>
          <p:cNvSpPr txBox="1"/>
          <p:nvPr/>
        </p:nvSpPr>
        <p:spPr>
          <a:xfrm>
            <a:off x="228600" y="4724400"/>
            <a:ext cx="5014774" cy="568744"/>
          </a:xfrm>
          <a:prstGeom prst="rect">
            <a:avLst/>
          </a:prstGeom>
        </p:spPr>
        <p:txBody>
          <a:bodyPr vert="horz" wrap="square" lIns="0" tIns="14604" rIns="0" bIns="0" rtlCol="0">
            <a:spAutoFit/>
          </a:bodyPr>
          <a:lstStyle/>
          <a:p>
            <a:pPr marL="12700">
              <a:spcBef>
                <a:spcPts val="114"/>
              </a:spcBef>
            </a:pPr>
            <a:r>
              <a:rPr lang="en-US" sz="3600" b="1" spc="-10" dirty="0" smtClean="0">
                <a:solidFill>
                  <a:srgbClr val="013679"/>
                </a:solidFill>
                <a:latin typeface="Arial"/>
                <a:cs typeface="Arial"/>
              </a:rPr>
              <a:t>Conclusion</a:t>
            </a:r>
            <a:endParaRPr sz="3600" b="1" spc="-10" dirty="0">
              <a:solidFill>
                <a:srgbClr val="013679"/>
              </a:solidFill>
              <a:latin typeface="Arial"/>
              <a:cs typeface="Aria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906000" cy="3449230"/>
          </a:xfrm>
          <a:prstGeom prst="rect">
            <a:avLst/>
          </a:prstGeom>
        </p:spPr>
      </p:pic>
    </p:spTree>
    <p:extLst>
      <p:ext uri="{BB962C8B-B14F-4D97-AF65-F5344CB8AC3E}">
        <p14:creationId xmlns:p14="http://schemas.microsoft.com/office/powerpoint/2010/main" val="4048105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51314" y="362204"/>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solidFill>
                  <a:srgbClr val="013679"/>
                </a:solidFill>
                <a:latin typeface="Arial"/>
                <a:cs typeface="Arial"/>
              </a:rPr>
              <a:t>3</a:t>
            </a:r>
            <a:endParaRPr sz="800">
              <a:latin typeface="Arial"/>
              <a:cs typeface="Arial"/>
            </a:endParaRPr>
          </a:p>
        </p:txBody>
      </p:sp>
      <p:sp>
        <p:nvSpPr>
          <p:cNvPr id="4" name="object 4"/>
          <p:cNvSpPr/>
          <p:nvPr/>
        </p:nvSpPr>
        <p:spPr>
          <a:xfrm>
            <a:off x="1859026" y="1097025"/>
            <a:ext cx="7774305" cy="0"/>
          </a:xfrm>
          <a:custGeom>
            <a:avLst/>
            <a:gdLst/>
            <a:ahLst/>
            <a:cxnLst/>
            <a:rect l="l" t="t" r="r" b="b"/>
            <a:pathLst>
              <a:path w="7774305">
                <a:moveTo>
                  <a:pt x="0" y="0"/>
                </a:moveTo>
                <a:lnTo>
                  <a:pt x="7773924" y="0"/>
                </a:lnTo>
              </a:path>
            </a:pathLst>
          </a:custGeom>
          <a:ln w="19050">
            <a:solidFill>
              <a:srgbClr val="C0C0C0"/>
            </a:solidFill>
          </a:ln>
        </p:spPr>
        <p:txBody>
          <a:bodyPr wrap="square" lIns="0" tIns="0" rIns="0" bIns="0" rtlCol="0"/>
          <a:lstStyle/>
          <a:p>
            <a:endParaRPr/>
          </a:p>
        </p:txBody>
      </p:sp>
      <p:sp>
        <p:nvSpPr>
          <p:cNvPr id="5" name="object 5"/>
          <p:cNvSpPr txBox="1"/>
          <p:nvPr/>
        </p:nvSpPr>
        <p:spPr>
          <a:xfrm>
            <a:off x="261937" y="816038"/>
            <a:ext cx="1449705" cy="287655"/>
          </a:xfrm>
          <a:prstGeom prst="rect">
            <a:avLst/>
          </a:prstGeom>
          <a:solidFill>
            <a:srgbClr val="013679"/>
          </a:solidFill>
        </p:spPr>
        <p:txBody>
          <a:bodyPr vert="horz" wrap="square" lIns="0" tIns="64135" rIns="0" bIns="0" rtlCol="0">
            <a:spAutoFit/>
          </a:bodyPr>
          <a:lstStyle/>
          <a:p>
            <a:pPr marL="91440">
              <a:lnSpc>
                <a:spcPct val="100000"/>
              </a:lnSpc>
              <a:spcBef>
                <a:spcPts val="505"/>
              </a:spcBef>
            </a:pPr>
            <a:r>
              <a:rPr sz="1000" b="1" spc="-5" dirty="0">
                <a:solidFill>
                  <a:srgbClr val="FFFFFF"/>
                </a:solidFill>
                <a:latin typeface="Arial"/>
                <a:cs typeface="Arial"/>
              </a:rPr>
              <a:t>Contents</a:t>
            </a:r>
            <a:endParaRPr sz="1000" dirty="0">
              <a:latin typeface="Arial"/>
              <a:cs typeface="Arial"/>
            </a:endParaRPr>
          </a:p>
        </p:txBody>
      </p:sp>
      <p:sp>
        <p:nvSpPr>
          <p:cNvPr id="6" name="object 6"/>
          <p:cNvSpPr/>
          <p:nvPr/>
        </p:nvSpPr>
        <p:spPr>
          <a:xfrm>
            <a:off x="1855851" y="1519300"/>
            <a:ext cx="3811904" cy="0"/>
          </a:xfrm>
          <a:custGeom>
            <a:avLst/>
            <a:gdLst/>
            <a:ahLst/>
            <a:cxnLst/>
            <a:rect l="l" t="t" r="r" b="b"/>
            <a:pathLst>
              <a:path w="3811904">
                <a:moveTo>
                  <a:pt x="0" y="0"/>
                </a:moveTo>
                <a:lnTo>
                  <a:pt x="3811524" y="0"/>
                </a:lnTo>
              </a:path>
            </a:pathLst>
          </a:custGeom>
          <a:ln w="19050">
            <a:solidFill>
              <a:srgbClr val="C0C0C0"/>
            </a:solidFill>
          </a:ln>
        </p:spPr>
        <p:txBody>
          <a:bodyPr wrap="square" lIns="0" tIns="0" rIns="0" bIns="0" rtlCol="0"/>
          <a:lstStyle/>
          <a:p>
            <a:endParaRPr/>
          </a:p>
        </p:txBody>
      </p:sp>
      <p:sp>
        <p:nvSpPr>
          <p:cNvPr id="7" name="object 7"/>
          <p:cNvSpPr txBox="1"/>
          <p:nvPr/>
        </p:nvSpPr>
        <p:spPr>
          <a:xfrm>
            <a:off x="1843785" y="765505"/>
            <a:ext cx="7031355" cy="382797"/>
          </a:xfrm>
          <a:prstGeom prst="rect">
            <a:avLst/>
          </a:prstGeom>
        </p:spPr>
        <p:txBody>
          <a:bodyPr vert="horz" wrap="square" lIns="0" tIns="13335" rIns="0" bIns="0" rtlCol="0">
            <a:spAutoFit/>
          </a:bodyPr>
          <a:lstStyle/>
          <a:p>
            <a:pPr marL="15875">
              <a:lnSpc>
                <a:spcPct val="100000"/>
              </a:lnSpc>
              <a:spcBef>
                <a:spcPts val="105"/>
              </a:spcBef>
            </a:pPr>
            <a:r>
              <a:rPr lang="en-US" sz="2400" b="1" spc="5" dirty="0" smtClean="0">
                <a:solidFill>
                  <a:srgbClr val="013679"/>
                </a:solidFill>
                <a:latin typeface="Arial"/>
                <a:cs typeface="Arial"/>
              </a:rPr>
              <a:t>Conclusion</a:t>
            </a:r>
            <a:endParaRPr sz="2400" dirty="0">
              <a:latin typeface="Arial"/>
              <a:cs typeface="Arial"/>
            </a:endParaRPr>
          </a:p>
        </p:txBody>
      </p:sp>
      <p:sp>
        <p:nvSpPr>
          <p:cNvPr id="8" name="object 8"/>
          <p:cNvSpPr/>
          <p:nvPr/>
        </p:nvSpPr>
        <p:spPr>
          <a:xfrm>
            <a:off x="5807075" y="1517650"/>
            <a:ext cx="3965575" cy="0"/>
          </a:xfrm>
          <a:custGeom>
            <a:avLst/>
            <a:gdLst/>
            <a:ahLst/>
            <a:cxnLst/>
            <a:rect l="l" t="t" r="r" b="b"/>
            <a:pathLst>
              <a:path w="3965575">
                <a:moveTo>
                  <a:pt x="0" y="0"/>
                </a:moveTo>
                <a:lnTo>
                  <a:pt x="3965575" y="0"/>
                </a:lnTo>
              </a:path>
            </a:pathLst>
          </a:custGeom>
          <a:ln w="19050">
            <a:solidFill>
              <a:srgbClr val="C0C0C0"/>
            </a:solidFill>
          </a:ln>
        </p:spPr>
        <p:txBody>
          <a:bodyPr wrap="square" lIns="0" tIns="0" rIns="0" bIns="0" rtlCol="0"/>
          <a:lstStyle/>
          <a:p>
            <a:endParaRPr/>
          </a:p>
        </p:txBody>
      </p:sp>
      <p:sp>
        <p:nvSpPr>
          <p:cNvPr id="73" name="object 16"/>
          <p:cNvSpPr txBox="1"/>
          <p:nvPr/>
        </p:nvSpPr>
        <p:spPr>
          <a:xfrm>
            <a:off x="685800" y="1480718"/>
            <a:ext cx="8631301" cy="6474208"/>
          </a:xfrm>
          <a:prstGeom prst="rect">
            <a:avLst/>
          </a:prstGeom>
        </p:spPr>
        <p:txBody>
          <a:bodyPr vert="horz" wrap="square" lIns="0" tIns="104775" rIns="0" bIns="0" rtlCol="0">
            <a:spAutoFit/>
          </a:bodyPr>
          <a:lstStyle/>
          <a:p>
            <a:pPr marL="171450" indent="-171450">
              <a:buFont typeface="Arial" panose="020B0604020202020204" pitchFamily="34" charset="0"/>
              <a:buChar char="•"/>
              <a:tabLst>
                <a:tab pos="374015" algn="l"/>
                <a:tab pos="374650" algn="l"/>
              </a:tabLst>
            </a:pPr>
            <a:r>
              <a:rPr lang="en-US" sz="2400" spc="15" dirty="0" smtClean="0">
                <a:solidFill>
                  <a:srgbClr val="013679"/>
                </a:solidFill>
                <a:latin typeface="Arial"/>
                <a:cs typeface="Arial"/>
              </a:rPr>
              <a:t>Leaders </a:t>
            </a:r>
            <a:r>
              <a:rPr lang="en-US" sz="2400" spc="15" dirty="0">
                <a:solidFill>
                  <a:srgbClr val="013679"/>
                </a:solidFill>
                <a:latin typeface="Arial"/>
                <a:cs typeface="Arial"/>
              </a:rPr>
              <a:t>cannot create </a:t>
            </a:r>
            <a:r>
              <a:rPr lang="en-US" sz="2400" spc="15" dirty="0" smtClean="0">
                <a:solidFill>
                  <a:srgbClr val="013679"/>
                </a:solidFill>
                <a:latin typeface="Arial"/>
                <a:cs typeface="Arial"/>
              </a:rPr>
              <a:t>and maintain positive work </a:t>
            </a:r>
            <a:r>
              <a:rPr lang="en-US" sz="2400" spc="15" dirty="0">
                <a:solidFill>
                  <a:srgbClr val="013679"/>
                </a:solidFill>
                <a:latin typeface="Arial"/>
                <a:cs typeface="Arial"/>
              </a:rPr>
              <a:t>culture alone—they must provide the necessary conditions for sustaining </a:t>
            </a:r>
            <a:r>
              <a:rPr lang="en-US" sz="2400" spc="15" dirty="0" smtClean="0">
                <a:solidFill>
                  <a:srgbClr val="013679"/>
                </a:solidFill>
                <a:latin typeface="Arial"/>
                <a:cs typeface="Arial"/>
              </a:rPr>
              <a:t>momentum;</a:t>
            </a:r>
          </a:p>
          <a:p>
            <a:pPr marL="171450" indent="-171450">
              <a:buFont typeface="Arial" panose="020B0604020202020204" pitchFamily="34" charset="0"/>
              <a:buChar char="•"/>
              <a:tabLst>
                <a:tab pos="374015" algn="l"/>
                <a:tab pos="374650" algn="l"/>
              </a:tabLst>
            </a:pPr>
            <a:endParaRPr lang="en-US" sz="2400" spc="15" dirty="0" smtClean="0">
              <a:solidFill>
                <a:srgbClr val="013679"/>
              </a:solidFill>
              <a:latin typeface="Arial"/>
              <a:cs typeface="Arial"/>
            </a:endParaRPr>
          </a:p>
          <a:p>
            <a:pPr marL="171450" indent="-171450">
              <a:buFont typeface="Arial" panose="020B0604020202020204" pitchFamily="34" charset="0"/>
              <a:buChar char="•"/>
              <a:tabLst>
                <a:tab pos="374015" algn="l"/>
                <a:tab pos="374650" algn="l"/>
              </a:tabLst>
            </a:pPr>
            <a:r>
              <a:rPr lang="en-US" sz="2400" spc="15" dirty="0" smtClean="0">
                <a:solidFill>
                  <a:srgbClr val="013679"/>
                </a:solidFill>
                <a:latin typeface="Arial"/>
                <a:cs typeface="Arial"/>
              </a:rPr>
              <a:t>This </a:t>
            </a:r>
            <a:r>
              <a:rPr lang="en-US" sz="2400" spc="15" dirty="0">
                <a:solidFill>
                  <a:srgbClr val="013679"/>
                </a:solidFill>
                <a:latin typeface="Arial"/>
                <a:cs typeface="Arial"/>
              </a:rPr>
              <a:t>includes providing resources (financial and human resources, support systems, including a network of people), identifying competencies (new knowledge, skills and behavior required for future cultural success) and establishing reinforcing </a:t>
            </a:r>
            <a:r>
              <a:rPr lang="en-US" sz="2400" spc="15" dirty="0" smtClean="0">
                <a:solidFill>
                  <a:srgbClr val="013679"/>
                </a:solidFill>
                <a:latin typeface="Arial"/>
                <a:cs typeface="Arial"/>
              </a:rPr>
              <a:t>behaviors;</a:t>
            </a:r>
          </a:p>
          <a:p>
            <a:pPr>
              <a:tabLst>
                <a:tab pos="374015" algn="l"/>
                <a:tab pos="374650" algn="l"/>
              </a:tabLst>
            </a:pPr>
            <a:endParaRPr lang="en-US" sz="2400" spc="15" dirty="0">
              <a:solidFill>
                <a:srgbClr val="013679"/>
              </a:solidFill>
              <a:latin typeface="Arial"/>
              <a:cs typeface="Arial"/>
            </a:endParaRPr>
          </a:p>
          <a:p>
            <a:pPr marL="171450" indent="-171450">
              <a:buFont typeface="Arial" panose="020B0604020202020204" pitchFamily="34" charset="0"/>
              <a:buChar char="•"/>
              <a:tabLst>
                <a:tab pos="374015" algn="l"/>
                <a:tab pos="374650" algn="l"/>
              </a:tabLst>
            </a:pPr>
            <a:r>
              <a:rPr lang="en-US" sz="2400" spc="15" dirty="0" smtClean="0">
                <a:solidFill>
                  <a:srgbClr val="013679"/>
                </a:solidFill>
                <a:latin typeface="Arial"/>
                <a:cs typeface="Arial"/>
              </a:rPr>
              <a:t>Transforming the current culture to the new or desired culture will always create tension and dissonance </a:t>
            </a:r>
          </a:p>
          <a:p>
            <a:pPr marL="171450" indent="-171450">
              <a:buFont typeface="Arial" panose="020B0604020202020204" pitchFamily="34" charset="0"/>
              <a:buChar char="•"/>
              <a:tabLst>
                <a:tab pos="374015" algn="l"/>
                <a:tab pos="374650" algn="l"/>
              </a:tabLst>
            </a:pPr>
            <a:endParaRPr lang="en-US" sz="2400" spc="15" dirty="0" smtClean="0">
              <a:solidFill>
                <a:srgbClr val="013679"/>
              </a:solidFill>
              <a:latin typeface="Arial"/>
              <a:cs typeface="Arial"/>
            </a:endParaRPr>
          </a:p>
          <a:p>
            <a:pPr marL="171450" indent="-171450">
              <a:buFont typeface="Arial" panose="020B0604020202020204" pitchFamily="34" charset="0"/>
              <a:buChar char="•"/>
              <a:tabLst>
                <a:tab pos="374015" algn="l"/>
                <a:tab pos="374650" algn="l"/>
              </a:tabLst>
            </a:pPr>
            <a:r>
              <a:rPr lang="en-US" sz="2400" spc="15" dirty="0" smtClean="0">
                <a:solidFill>
                  <a:srgbClr val="013679"/>
                </a:solidFill>
                <a:latin typeface="Arial"/>
                <a:cs typeface="Arial"/>
              </a:rPr>
              <a:t>Exemplary work culture leads to HPOs</a:t>
            </a:r>
          </a:p>
          <a:p>
            <a:endParaRPr lang="en-US" sz="2400" dirty="0" smtClean="0"/>
          </a:p>
          <a:p>
            <a:pPr marL="12065">
              <a:tabLst>
                <a:tab pos="374015" algn="l"/>
                <a:tab pos="374650" algn="l"/>
              </a:tabLst>
            </a:pPr>
            <a:endParaRPr lang="en-US" sz="2400" b="1" spc="15" dirty="0">
              <a:solidFill>
                <a:srgbClr val="013679"/>
              </a:solidFill>
              <a:latin typeface="Arial"/>
              <a:cs typeface="Arial"/>
            </a:endParaRPr>
          </a:p>
          <a:p>
            <a:pPr marL="374015" marR="5080" indent="-361950">
              <a:spcBef>
                <a:spcPts val="710"/>
              </a:spcBef>
              <a:buFont typeface="Wingdings"/>
              <a:buChar char=""/>
              <a:tabLst>
                <a:tab pos="374015" algn="l"/>
                <a:tab pos="374650" algn="l"/>
              </a:tabLst>
            </a:pPr>
            <a:endParaRPr sz="2400" dirty="0">
              <a:latin typeface="Arial"/>
              <a:cs typeface="Aria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spTree>
    <p:extLst>
      <p:ext uri="{BB962C8B-B14F-4D97-AF65-F5344CB8AC3E}">
        <p14:creationId xmlns:p14="http://schemas.microsoft.com/office/powerpoint/2010/main" val="266263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64014" y="384431"/>
            <a:ext cx="56515" cy="112395"/>
          </a:xfrm>
          <a:prstGeom prst="rect">
            <a:avLst/>
          </a:prstGeom>
        </p:spPr>
        <p:txBody>
          <a:bodyPr vert="horz" wrap="square" lIns="0" tIns="0" rIns="0" bIns="0" rtlCol="0">
            <a:spAutoFit/>
          </a:bodyPr>
          <a:lstStyle/>
          <a:p>
            <a:pPr>
              <a:lnSpc>
                <a:spcPts val="875"/>
              </a:lnSpc>
            </a:pPr>
            <a:r>
              <a:rPr sz="800" spc="-5" dirty="0">
                <a:solidFill>
                  <a:srgbClr val="013679"/>
                </a:solidFill>
                <a:latin typeface="Arial"/>
                <a:cs typeface="Arial"/>
              </a:rPr>
              <a:t>2</a:t>
            </a:r>
            <a:endParaRPr sz="800">
              <a:latin typeface="Arial"/>
              <a:cs typeface="Arial"/>
            </a:endParaRPr>
          </a:p>
        </p:txBody>
      </p:sp>
      <p:sp>
        <p:nvSpPr>
          <p:cNvPr id="5" name="object 5"/>
          <p:cNvSpPr txBox="1"/>
          <p:nvPr/>
        </p:nvSpPr>
        <p:spPr>
          <a:xfrm>
            <a:off x="228600" y="4724400"/>
            <a:ext cx="7696200" cy="568744"/>
          </a:xfrm>
          <a:prstGeom prst="rect">
            <a:avLst/>
          </a:prstGeom>
        </p:spPr>
        <p:txBody>
          <a:bodyPr vert="horz" wrap="square" lIns="0" tIns="14604" rIns="0" bIns="0" rtlCol="0">
            <a:spAutoFit/>
          </a:bodyPr>
          <a:lstStyle/>
          <a:p>
            <a:pPr marL="12700">
              <a:spcBef>
                <a:spcPts val="114"/>
              </a:spcBef>
            </a:pPr>
            <a:r>
              <a:rPr lang="en-US" sz="3600" b="1" spc="-10" dirty="0" smtClean="0">
                <a:solidFill>
                  <a:srgbClr val="013679"/>
                </a:solidFill>
                <a:latin typeface="Arial"/>
                <a:cs typeface="Arial"/>
              </a:rPr>
              <a:t>What </a:t>
            </a:r>
            <a:r>
              <a:rPr lang="en-US" sz="3600" b="1" spc="-10" dirty="0">
                <a:solidFill>
                  <a:srgbClr val="013679"/>
                </a:solidFill>
                <a:latin typeface="Arial"/>
                <a:cs typeface="Arial"/>
              </a:rPr>
              <a:t>Can HR Practitioners do</a:t>
            </a:r>
            <a:endParaRPr sz="3600" b="1" spc="-10" dirty="0">
              <a:solidFill>
                <a:srgbClr val="013679"/>
              </a:solidFill>
              <a:latin typeface="Arial"/>
              <a:cs typeface="Aria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906000" cy="3449230"/>
          </a:xfrm>
          <a:prstGeom prst="rect">
            <a:avLst/>
          </a:prstGeom>
        </p:spPr>
      </p:pic>
    </p:spTree>
    <p:extLst>
      <p:ext uri="{BB962C8B-B14F-4D97-AF65-F5344CB8AC3E}">
        <p14:creationId xmlns:p14="http://schemas.microsoft.com/office/powerpoint/2010/main" val="2126547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51314" y="362204"/>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solidFill>
                  <a:srgbClr val="013679"/>
                </a:solidFill>
                <a:latin typeface="Arial"/>
                <a:cs typeface="Arial"/>
              </a:rPr>
              <a:t>1</a:t>
            </a:r>
            <a:endParaRPr sz="80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3399200939"/>
              </p:ext>
            </p:extLst>
          </p:nvPr>
        </p:nvGraphicFramePr>
        <p:xfrm>
          <a:off x="228600" y="-304800"/>
          <a:ext cx="9372698" cy="8633555"/>
        </p:xfrm>
        <a:graphic>
          <a:graphicData uri="http://schemas.openxmlformats.org/drawingml/2006/table">
            <a:tbl>
              <a:tblPr firstRow="1" bandRow="1">
                <a:tableStyleId>{2D5ABB26-0587-4C30-8999-92F81FD0307C}</a:tableStyleId>
              </a:tblPr>
              <a:tblGrid>
                <a:gridCol w="6335505"/>
                <a:gridCol w="3037193"/>
              </a:tblGrid>
              <a:tr h="1371600">
                <a:tc>
                  <a:txBody>
                    <a:bodyPr/>
                    <a:lstStyle/>
                    <a:p>
                      <a:pPr marL="92075">
                        <a:lnSpc>
                          <a:spcPts val="1555"/>
                        </a:lnSpc>
                      </a:pPr>
                      <a:endParaRPr lang="en-US" sz="2400" b="1" dirty="0" smtClean="0">
                        <a:solidFill>
                          <a:srgbClr val="013679"/>
                        </a:solidFill>
                        <a:latin typeface="Arial"/>
                        <a:cs typeface="Arial"/>
                      </a:endParaRPr>
                    </a:p>
                    <a:p>
                      <a:pPr marL="92075">
                        <a:lnSpc>
                          <a:spcPts val="1555"/>
                        </a:lnSpc>
                      </a:pPr>
                      <a:endParaRPr lang="en-US" sz="2400" b="1" dirty="0" smtClean="0">
                        <a:solidFill>
                          <a:srgbClr val="013679"/>
                        </a:solidFill>
                        <a:latin typeface="Arial"/>
                        <a:cs typeface="Arial"/>
                      </a:endParaRPr>
                    </a:p>
                    <a:p>
                      <a:pPr marL="92075">
                        <a:lnSpc>
                          <a:spcPts val="1555"/>
                        </a:lnSpc>
                      </a:pPr>
                      <a:endParaRPr lang="en-US" sz="2400" b="1" dirty="0" smtClean="0">
                        <a:solidFill>
                          <a:srgbClr val="013679"/>
                        </a:solidFill>
                        <a:latin typeface="Arial"/>
                        <a:cs typeface="Arial"/>
                      </a:endParaRPr>
                    </a:p>
                    <a:p>
                      <a:pPr marL="92075">
                        <a:lnSpc>
                          <a:spcPts val="1555"/>
                        </a:lnSpc>
                      </a:pPr>
                      <a:endParaRPr lang="en-US" sz="2400" b="1" dirty="0" smtClean="0">
                        <a:solidFill>
                          <a:srgbClr val="013679"/>
                        </a:solidFill>
                        <a:latin typeface="Arial"/>
                        <a:cs typeface="Arial"/>
                      </a:endParaRPr>
                    </a:p>
                    <a:p>
                      <a:pPr marL="92075">
                        <a:lnSpc>
                          <a:spcPts val="1555"/>
                        </a:lnSpc>
                      </a:pPr>
                      <a:endParaRPr lang="en-US" sz="2400" b="1" dirty="0" smtClean="0">
                        <a:solidFill>
                          <a:srgbClr val="013679"/>
                        </a:solidFill>
                        <a:latin typeface="Arial"/>
                        <a:cs typeface="Arial"/>
                      </a:endParaRPr>
                    </a:p>
                    <a:p>
                      <a:pPr marL="92075">
                        <a:lnSpc>
                          <a:spcPts val="1555"/>
                        </a:lnSpc>
                      </a:pPr>
                      <a:r>
                        <a:rPr sz="2400" b="1" dirty="0" smtClean="0">
                          <a:solidFill>
                            <a:srgbClr val="013679"/>
                          </a:solidFill>
                          <a:latin typeface="Arial"/>
                          <a:cs typeface="Arial"/>
                        </a:rPr>
                        <a:t>Content</a:t>
                      </a:r>
                      <a:endParaRPr sz="2400" dirty="0">
                        <a:latin typeface="Arial"/>
                        <a:cs typeface="Arial"/>
                      </a:endParaRPr>
                    </a:p>
                  </a:txBody>
                  <a:tcPr marL="0" marR="0" marT="0" marB="0">
                    <a:lnB w="19050">
                      <a:solidFill>
                        <a:srgbClr val="C0C0C0"/>
                      </a:solidFill>
                      <a:prstDash val="solid"/>
                    </a:lnB>
                  </a:tcPr>
                </a:tc>
                <a:tc>
                  <a:txBody>
                    <a:bodyPr/>
                    <a:lstStyle/>
                    <a:p>
                      <a:pPr marR="84455" algn="r">
                        <a:lnSpc>
                          <a:spcPts val="1555"/>
                        </a:lnSpc>
                      </a:pPr>
                      <a:endParaRPr sz="2400" dirty="0">
                        <a:latin typeface="Arial"/>
                        <a:cs typeface="Arial"/>
                      </a:endParaRPr>
                    </a:p>
                  </a:txBody>
                  <a:tcPr marL="0" marR="0" marT="0" marB="0">
                    <a:lnB w="19050">
                      <a:solidFill>
                        <a:srgbClr val="C0C0C0"/>
                      </a:solidFill>
                      <a:prstDash val="solid"/>
                    </a:lnB>
                  </a:tcPr>
                </a:tc>
              </a:tr>
              <a:tr h="915323">
                <a:tc>
                  <a:txBody>
                    <a:bodyPr/>
                    <a:lstStyle/>
                    <a:p>
                      <a:pPr marL="0" marR="81280" indent="-228600" algn="l">
                        <a:lnSpc>
                          <a:spcPct val="100000"/>
                        </a:lnSpc>
                        <a:spcBef>
                          <a:spcPts val="990"/>
                        </a:spcBef>
                        <a:buFont typeface="+mj-lt"/>
                        <a:buAutoNum type="arabicPeriod"/>
                      </a:pPr>
                      <a:r>
                        <a:rPr lang="en-US" sz="2000" b="1" dirty="0" smtClean="0">
                          <a:solidFill>
                            <a:srgbClr val="013679"/>
                          </a:solidFill>
                          <a:latin typeface="Arial"/>
                          <a:ea typeface="+mn-ea"/>
                          <a:cs typeface="Arial"/>
                        </a:rPr>
                        <a:t> Introduction </a:t>
                      </a:r>
                    </a:p>
                    <a:p>
                      <a:pPr marL="0" marR="81280" indent="0" algn="l">
                        <a:lnSpc>
                          <a:spcPct val="100000"/>
                        </a:lnSpc>
                        <a:spcBef>
                          <a:spcPts val="990"/>
                        </a:spcBef>
                        <a:buFont typeface="+mj-lt"/>
                        <a:buNone/>
                      </a:pPr>
                      <a:endParaRPr lang="en-US" sz="2000" b="1" dirty="0" smtClean="0">
                        <a:solidFill>
                          <a:srgbClr val="013679"/>
                        </a:solidFill>
                        <a:latin typeface="Arial"/>
                        <a:ea typeface="+mn-ea"/>
                        <a:cs typeface="Arial"/>
                      </a:endParaRPr>
                    </a:p>
                  </a:txBody>
                  <a:tcPr marL="0" marR="0" marT="125730" marB="0">
                    <a:lnT w="19050">
                      <a:solidFill>
                        <a:srgbClr val="C0C0C0"/>
                      </a:solidFill>
                      <a:prstDash val="solid"/>
                    </a:lnT>
                    <a:lnB w="12700">
                      <a:solidFill>
                        <a:srgbClr val="DDDDDD"/>
                      </a:solidFill>
                      <a:prstDash val="solid"/>
                    </a:lnB>
                  </a:tcPr>
                </a:tc>
                <a:tc>
                  <a:txBody>
                    <a:bodyPr/>
                    <a:lstStyle/>
                    <a:p>
                      <a:pPr marR="81280" algn="r">
                        <a:lnSpc>
                          <a:spcPct val="100000"/>
                        </a:lnSpc>
                        <a:spcBef>
                          <a:spcPts val="990"/>
                        </a:spcBef>
                      </a:pPr>
                      <a:endParaRPr sz="2400" dirty="0">
                        <a:latin typeface="Arial"/>
                        <a:cs typeface="Arial"/>
                      </a:endParaRPr>
                    </a:p>
                  </a:txBody>
                  <a:tcPr marL="0" marR="0" marT="125730" marB="0">
                    <a:lnT w="19050">
                      <a:solidFill>
                        <a:srgbClr val="C0C0C0"/>
                      </a:solidFill>
                      <a:prstDash val="solid"/>
                    </a:lnT>
                    <a:lnB w="12700">
                      <a:solidFill>
                        <a:srgbClr val="DDDDDD"/>
                      </a:solidFill>
                      <a:prstDash val="solid"/>
                    </a:lnB>
                  </a:tcPr>
                </a:tc>
              </a:tr>
              <a:tr h="915997">
                <a:tc>
                  <a:txBody>
                    <a:bodyPr/>
                    <a:lstStyle/>
                    <a:p>
                      <a:pPr marL="0" marR="81280" indent="-228600" algn="l">
                        <a:lnSpc>
                          <a:spcPct val="100000"/>
                        </a:lnSpc>
                        <a:spcBef>
                          <a:spcPts val="990"/>
                        </a:spcBef>
                        <a:buFont typeface="+mj-lt"/>
                        <a:buAutoNum type="arabicPeriod" startAt="2"/>
                      </a:pPr>
                      <a:r>
                        <a:rPr lang="en-US" sz="2000" b="1" dirty="0" smtClean="0">
                          <a:solidFill>
                            <a:srgbClr val="013679"/>
                          </a:solidFill>
                          <a:latin typeface="Arial"/>
                          <a:ea typeface="+mn-ea"/>
                          <a:cs typeface="Arial"/>
                        </a:rPr>
                        <a:t>What is culture?</a:t>
                      </a:r>
                    </a:p>
                    <a:p>
                      <a:pPr marL="0" marR="81280" indent="0" algn="l">
                        <a:lnSpc>
                          <a:spcPct val="100000"/>
                        </a:lnSpc>
                        <a:spcBef>
                          <a:spcPts val="990"/>
                        </a:spcBef>
                        <a:buFont typeface="+mj-lt"/>
                        <a:buNone/>
                      </a:pPr>
                      <a:endParaRPr lang="en-US" sz="2000" b="1" dirty="0" smtClean="0">
                        <a:solidFill>
                          <a:srgbClr val="013679"/>
                        </a:solidFill>
                        <a:latin typeface="Arial"/>
                        <a:ea typeface="+mn-ea"/>
                        <a:cs typeface="Arial"/>
                      </a:endParaRPr>
                    </a:p>
                  </a:txBody>
                  <a:tcPr marL="0" marR="0" marT="126364" marB="0">
                    <a:lnT w="12700">
                      <a:solidFill>
                        <a:srgbClr val="DDDDDD"/>
                      </a:solidFill>
                      <a:prstDash val="solid"/>
                    </a:lnT>
                    <a:lnB w="12700">
                      <a:solidFill>
                        <a:srgbClr val="DDDDDD"/>
                      </a:solidFill>
                      <a:prstDash val="solid"/>
                    </a:lnB>
                  </a:tcPr>
                </a:tc>
                <a:tc>
                  <a:txBody>
                    <a:bodyPr/>
                    <a:lstStyle/>
                    <a:p>
                      <a:pPr marR="81280" algn="r">
                        <a:lnSpc>
                          <a:spcPct val="100000"/>
                        </a:lnSpc>
                        <a:spcBef>
                          <a:spcPts val="994"/>
                        </a:spcBef>
                      </a:pPr>
                      <a:endParaRPr sz="2400" dirty="0">
                        <a:latin typeface="Arial"/>
                        <a:cs typeface="Arial"/>
                      </a:endParaRPr>
                    </a:p>
                  </a:txBody>
                  <a:tcPr marL="0" marR="0" marT="126364" marB="0">
                    <a:lnT w="12700">
                      <a:solidFill>
                        <a:srgbClr val="DDDDDD"/>
                      </a:solidFill>
                      <a:prstDash val="solid"/>
                    </a:lnT>
                    <a:lnB w="12700">
                      <a:solidFill>
                        <a:srgbClr val="DDDDDD"/>
                      </a:solidFill>
                      <a:prstDash val="solid"/>
                    </a:lnB>
                  </a:tcPr>
                </a:tc>
              </a:tr>
              <a:tr h="916042">
                <a:tc>
                  <a:txBody>
                    <a:bodyPr/>
                    <a:lstStyle/>
                    <a:p>
                      <a:pPr marL="0" marR="81280" indent="-228600" algn="l">
                        <a:lnSpc>
                          <a:spcPct val="100000"/>
                        </a:lnSpc>
                        <a:spcBef>
                          <a:spcPts val="990"/>
                        </a:spcBef>
                        <a:buFont typeface="+mj-lt"/>
                        <a:buAutoNum type="arabicPeriod" startAt="3"/>
                      </a:pPr>
                      <a:r>
                        <a:rPr lang="en-US" sz="2000" b="1" dirty="0" smtClean="0">
                          <a:solidFill>
                            <a:srgbClr val="013679"/>
                          </a:solidFill>
                          <a:latin typeface="Arial"/>
                          <a:ea typeface="+mn-ea"/>
                          <a:cs typeface="Arial"/>
                        </a:rPr>
                        <a:t>Determinants of culture - discussion</a:t>
                      </a:r>
                    </a:p>
                    <a:p>
                      <a:pPr marL="0" marR="81280" indent="0" algn="l">
                        <a:lnSpc>
                          <a:spcPct val="100000"/>
                        </a:lnSpc>
                        <a:spcBef>
                          <a:spcPts val="990"/>
                        </a:spcBef>
                        <a:buFont typeface="+mj-lt"/>
                        <a:buNone/>
                      </a:pPr>
                      <a:endParaRPr lang="en-US" sz="2000" b="1" dirty="0" smtClean="0">
                        <a:solidFill>
                          <a:srgbClr val="013679"/>
                        </a:solidFill>
                        <a:latin typeface="Arial"/>
                        <a:ea typeface="+mn-ea"/>
                        <a:cs typeface="Arial"/>
                      </a:endParaRPr>
                    </a:p>
                  </a:txBody>
                  <a:tcPr marL="0" marR="0" marT="127000" marB="0">
                    <a:lnT w="12700">
                      <a:solidFill>
                        <a:srgbClr val="DDDDDD"/>
                      </a:solidFill>
                      <a:prstDash val="solid"/>
                    </a:lnT>
                    <a:lnB w="12700">
                      <a:solidFill>
                        <a:srgbClr val="DDDDDD"/>
                      </a:solidFill>
                      <a:prstDash val="solid"/>
                    </a:lnB>
                  </a:tcPr>
                </a:tc>
                <a:tc>
                  <a:txBody>
                    <a:bodyPr/>
                    <a:lstStyle/>
                    <a:p>
                      <a:pPr marR="81280" algn="r">
                        <a:lnSpc>
                          <a:spcPct val="100000"/>
                        </a:lnSpc>
                        <a:spcBef>
                          <a:spcPts val="1000"/>
                        </a:spcBef>
                      </a:pPr>
                      <a:endParaRPr sz="2400" dirty="0">
                        <a:latin typeface="Arial"/>
                        <a:cs typeface="Arial"/>
                      </a:endParaRPr>
                    </a:p>
                  </a:txBody>
                  <a:tcPr marL="0" marR="0" marT="127000" marB="0">
                    <a:lnT w="12700">
                      <a:solidFill>
                        <a:srgbClr val="DDDDDD"/>
                      </a:solidFill>
                      <a:prstDash val="solid"/>
                    </a:lnT>
                    <a:lnB w="12700">
                      <a:solidFill>
                        <a:srgbClr val="DDDDDD"/>
                      </a:solidFill>
                      <a:prstDash val="solid"/>
                    </a:lnB>
                  </a:tcPr>
                </a:tc>
              </a:tr>
              <a:tr h="916672">
                <a:tc>
                  <a:txBody>
                    <a:bodyPr/>
                    <a:lstStyle/>
                    <a:p>
                      <a:pPr marL="0" marR="81280" indent="-228600" algn="l">
                        <a:lnSpc>
                          <a:spcPct val="100000"/>
                        </a:lnSpc>
                        <a:spcBef>
                          <a:spcPts val="990"/>
                        </a:spcBef>
                        <a:buFont typeface="+mj-lt"/>
                        <a:buAutoNum type="arabicPeriod" startAt="4"/>
                      </a:pPr>
                      <a:r>
                        <a:rPr lang="en-US" sz="2000" b="1" dirty="0" smtClean="0">
                          <a:solidFill>
                            <a:srgbClr val="013679"/>
                          </a:solidFill>
                          <a:latin typeface="Arial"/>
                          <a:ea typeface="+mn-ea"/>
                          <a:cs typeface="Arial"/>
                        </a:rPr>
                        <a:t>Can culture be measured ? discussion</a:t>
                      </a:r>
                    </a:p>
                  </a:txBody>
                  <a:tcPr marL="0" marR="0" marT="127000" marB="0">
                    <a:lnT w="12700">
                      <a:solidFill>
                        <a:srgbClr val="DDDDDD"/>
                      </a:solidFill>
                      <a:prstDash val="solid"/>
                    </a:lnT>
                    <a:lnB w="12700">
                      <a:solidFill>
                        <a:srgbClr val="DDDDDD"/>
                      </a:solidFill>
                      <a:prstDash val="solid"/>
                    </a:lnB>
                  </a:tcPr>
                </a:tc>
                <a:tc>
                  <a:txBody>
                    <a:bodyPr/>
                    <a:lstStyle/>
                    <a:p>
                      <a:pPr marR="81280" algn="r">
                        <a:lnSpc>
                          <a:spcPct val="100000"/>
                        </a:lnSpc>
                        <a:spcBef>
                          <a:spcPts val="1000"/>
                        </a:spcBef>
                      </a:pPr>
                      <a:endParaRPr sz="2400" dirty="0">
                        <a:latin typeface="Arial"/>
                        <a:cs typeface="Arial"/>
                      </a:endParaRPr>
                    </a:p>
                  </a:txBody>
                  <a:tcPr marL="0" marR="0" marT="127000" marB="0">
                    <a:lnT w="12700">
                      <a:solidFill>
                        <a:srgbClr val="DDDDDD"/>
                      </a:solidFill>
                      <a:prstDash val="solid"/>
                    </a:lnT>
                    <a:lnB w="12700">
                      <a:solidFill>
                        <a:srgbClr val="DDDDDD"/>
                      </a:solidFill>
                      <a:prstDash val="solid"/>
                    </a:lnB>
                  </a:tcPr>
                </a:tc>
              </a:tr>
              <a:tr h="1142371">
                <a:tc>
                  <a:txBody>
                    <a:bodyPr/>
                    <a:lstStyle/>
                    <a:p>
                      <a:pPr marL="0" marR="81280" indent="-228600" algn="l">
                        <a:lnSpc>
                          <a:spcPct val="100000"/>
                        </a:lnSpc>
                        <a:spcBef>
                          <a:spcPts val="990"/>
                        </a:spcBef>
                        <a:buFont typeface="+mj-lt"/>
                        <a:buAutoNum type="arabicPeriod" startAt="5"/>
                      </a:pPr>
                      <a:r>
                        <a:rPr lang="en-US" sz="2000" b="1" dirty="0" smtClean="0">
                          <a:solidFill>
                            <a:srgbClr val="013679"/>
                          </a:solidFill>
                          <a:latin typeface="Arial"/>
                          <a:ea typeface="+mn-ea"/>
                          <a:cs typeface="Arial"/>
                        </a:rPr>
                        <a:t>Importance of Organizational Culture</a:t>
                      </a:r>
                    </a:p>
                  </a:txBody>
                  <a:tcPr marL="0" marR="0" marT="126364" marB="0">
                    <a:lnT w="12700">
                      <a:solidFill>
                        <a:srgbClr val="DDDDDD"/>
                      </a:solidFill>
                      <a:prstDash val="solid"/>
                    </a:lnT>
                    <a:lnB w="12700">
                      <a:solidFill>
                        <a:srgbClr val="DDDDDD"/>
                      </a:solidFill>
                      <a:prstDash val="solid"/>
                    </a:lnB>
                  </a:tcPr>
                </a:tc>
                <a:tc>
                  <a:txBody>
                    <a:bodyPr/>
                    <a:lstStyle/>
                    <a:p>
                      <a:pPr marR="91440" algn="r">
                        <a:lnSpc>
                          <a:spcPct val="100000"/>
                        </a:lnSpc>
                        <a:spcBef>
                          <a:spcPts val="994"/>
                        </a:spcBef>
                      </a:pPr>
                      <a:endParaRPr sz="2400" dirty="0">
                        <a:latin typeface="Arial"/>
                        <a:cs typeface="Arial"/>
                      </a:endParaRPr>
                    </a:p>
                  </a:txBody>
                  <a:tcPr marL="0" marR="0" marT="126364" marB="0">
                    <a:lnT w="12700">
                      <a:solidFill>
                        <a:srgbClr val="DDDDDD"/>
                      </a:solidFill>
                      <a:prstDash val="solid"/>
                    </a:lnT>
                    <a:lnB w="12700">
                      <a:solidFill>
                        <a:srgbClr val="DDDDDD"/>
                      </a:solidFill>
                      <a:prstDash val="solid"/>
                    </a:lnB>
                  </a:tcPr>
                </a:tc>
              </a:tr>
              <a:tr h="1143218">
                <a:tc>
                  <a:txBody>
                    <a:bodyPr/>
                    <a:lstStyle/>
                    <a:p>
                      <a:pPr marL="0" marR="81280" indent="0" algn="l">
                        <a:lnSpc>
                          <a:spcPct val="100000"/>
                        </a:lnSpc>
                        <a:spcBef>
                          <a:spcPts val="990"/>
                        </a:spcBef>
                        <a:buFont typeface="+mj-lt"/>
                        <a:buNone/>
                      </a:pPr>
                      <a:r>
                        <a:rPr lang="en-US" sz="2000" b="1" dirty="0" smtClean="0">
                          <a:solidFill>
                            <a:srgbClr val="013679"/>
                          </a:solidFill>
                          <a:latin typeface="Arial"/>
                          <a:ea typeface="+mn-ea"/>
                          <a:cs typeface="Arial"/>
                        </a:rPr>
                        <a:t>6.Maintaining exemplary work culture</a:t>
                      </a:r>
                    </a:p>
                  </a:txBody>
                  <a:tcPr marL="0" marR="0" marT="127000" marB="0">
                    <a:lnT w="12700">
                      <a:solidFill>
                        <a:srgbClr val="DDDDDD"/>
                      </a:solidFill>
                      <a:prstDash val="solid"/>
                    </a:lnT>
                    <a:lnB w="12700">
                      <a:solidFill>
                        <a:srgbClr val="DDDDDD"/>
                      </a:solidFill>
                      <a:prstDash val="solid"/>
                    </a:lnB>
                  </a:tcPr>
                </a:tc>
                <a:tc>
                  <a:txBody>
                    <a:bodyPr/>
                    <a:lstStyle/>
                    <a:p>
                      <a:pPr marR="82550" algn="r">
                        <a:lnSpc>
                          <a:spcPct val="100000"/>
                        </a:lnSpc>
                        <a:spcBef>
                          <a:spcPts val="1000"/>
                        </a:spcBef>
                      </a:pPr>
                      <a:endParaRPr sz="2400" dirty="0">
                        <a:latin typeface="Arial"/>
                        <a:cs typeface="Arial"/>
                      </a:endParaRPr>
                    </a:p>
                  </a:txBody>
                  <a:tcPr marL="0" marR="0" marT="127000" marB="0">
                    <a:lnT w="12700">
                      <a:solidFill>
                        <a:srgbClr val="DDDDDD"/>
                      </a:solidFill>
                      <a:prstDash val="solid"/>
                    </a:lnT>
                    <a:lnB w="12700">
                      <a:solidFill>
                        <a:srgbClr val="DDDDDD"/>
                      </a:solidFill>
                      <a:prstDash val="solid"/>
                    </a:lnB>
                  </a:tcPr>
                </a:tc>
              </a:tr>
              <a:tr h="656166">
                <a:tc>
                  <a:txBody>
                    <a:bodyPr/>
                    <a:lstStyle/>
                    <a:p>
                      <a:pPr marL="0" marR="81280" indent="-228600" algn="l">
                        <a:lnSpc>
                          <a:spcPct val="100000"/>
                        </a:lnSpc>
                        <a:spcBef>
                          <a:spcPts val="990"/>
                        </a:spcBef>
                        <a:buFont typeface="+mj-lt"/>
                        <a:buAutoNum type="arabicPeriod" startAt="7"/>
                      </a:pPr>
                      <a:r>
                        <a:rPr lang="en-US" sz="2000" b="1" dirty="0" smtClean="0">
                          <a:solidFill>
                            <a:srgbClr val="013679"/>
                          </a:solidFill>
                          <a:latin typeface="Arial"/>
                          <a:ea typeface="+mn-ea"/>
                          <a:cs typeface="Arial"/>
                        </a:rPr>
                        <a:t>Question and Answer</a:t>
                      </a:r>
                    </a:p>
                  </a:txBody>
                  <a:tcPr marL="0" marR="0" marT="127000" marB="0">
                    <a:lnT w="12700">
                      <a:solidFill>
                        <a:srgbClr val="DDDDDD"/>
                      </a:solidFill>
                      <a:prstDash val="solid"/>
                    </a:lnT>
                    <a:lnB w="12700" cap="flat" cmpd="sng" algn="ctr">
                      <a:solidFill>
                        <a:srgbClr val="DDDDDD"/>
                      </a:solidFill>
                      <a:prstDash val="solid"/>
                      <a:round/>
                      <a:headEnd type="none" w="med" len="med"/>
                      <a:tailEnd type="none" w="med" len="med"/>
                    </a:lnB>
                  </a:tcPr>
                </a:tc>
                <a:tc>
                  <a:txBody>
                    <a:bodyPr/>
                    <a:lstStyle/>
                    <a:p>
                      <a:pPr marR="82550" algn="r">
                        <a:lnSpc>
                          <a:spcPct val="100000"/>
                        </a:lnSpc>
                        <a:spcBef>
                          <a:spcPts val="1000"/>
                        </a:spcBef>
                      </a:pPr>
                      <a:endParaRPr sz="2400" dirty="0">
                        <a:latin typeface="Arial"/>
                        <a:cs typeface="Arial"/>
                      </a:endParaRPr>
                    </a:p>
                  </a:txBody>
                  <a:tcPr marL="0" marR="0" marT="127000" marB="0">
                    <a:lnT w="12700">
                      <a:solidFill>
                        <a:srgbClr val="DDDDDD"/>
                      </a:solidFill>
                      <a:prstDash val="solid"/>
                    </a:lnT>
                    <a:lnB w="12700" cap="flat" cmpd="sng" algn="ctr">
                      <a:solidFill>
                        <a:srgbClr val="DDDDDD"/>
                      </a:solidFill>
                      <a:prstDash val="solid"/>
                      <a:round/>
                      <a:headEnd type="none" w="med" len="med"/>
                      <a:tailEnd type="none" w="med" len="med"/>
                    </a:lnB>
                  </a:tcPr>
                </a:tc>
              </a:tr>
              <a:tr h="656166">
                <a:tc>
                  <a:txBody>
                    <a:bodyPr/>
                    <a:lstStyle/>
                    <a:p>
                      <a:pPr marL="0" marR="81280" lvl="0" indent="-228600" algn="l" defTabSz="914400" eaLnBrk="1" fontAlgn="auto" latinLnBrk="0" hangingPunct="1">
                        <a:lnSpc>
                          <a:spcPct val="100000"/>
                        </a:lnSpc>
                        <a:spcBef>
                          <a:spcPts val="990"/>
                        </a:spcBef>
                        <a:spcAft>
                          <a:spcPts val="0"/>
                        </a:spcAft>
                        <a:buClrTx/>
                        <a:buSzTx/>
                        <a:buFont typeface="+mj-lt"/>
                        <a:buAutoNum type="arabicPeriod" startAt="8"/>
                        <a:tabLst/>
                        <a:defRPr/>
                      </a:pPr>
                      <a:r>
                        <a:rPr lang="en-US" sz="2000" b="1" dirty="0" smtClean="0">
                          <a:solidFill>
                            <a:srgbClr val="013679"/>
                          </a:solidFill>
                          <a:latin typeface="Arial"/>
                          <a:ea typeface="+mn-ea"/>
                          <a:cs typeface="Arial"/>
                        </a:rPr>
                        <a:t>Closure</a:t>
                      </a:r>
                    </a:p>
                  </a:txBody>
                  <a:tcPr marL="0" marR="0" marT="127000" marB="0">
                    <a:lnT w="12700">
                      <a:solidFill>
                        <a:srgbClr val="DDDDDD"/>
                      </a:solidFill>
                      <a:prstDash val="solid"/>
                    </a:lnT>
                    <a:lnB w="19050">
                      <a:solidFill>
                        <a:srgbClr val="C0C0C0"/>
                      </a:solidFill>
                      <a:prstDash val="solid"/>
                    </a:lnB>
                  </a:tcPr>
                </a:tc>
                <a:tc>
                  <a:txBody>
                    <a:bodyPr/>
                    <a:lstStyle/>
                    <a:p>
                      <a:pPr marR="82550" algn="r">
                        <a:lnSpc>
                          <a:spcPct val="100000"/>
                        </a:lnSpc>
                        <a:spcBef>
                          <a:spcPts val="1000"/>
                        </a:spcBef>
                      </a:pPr>
                      <a:endParaRPr sz="2400" dirty="0">
                        <a:latin typeface="Arial"/>
                        <a:cs typeface="Arial"/>
                      </a:endParaRPr>
                    </a:p>
                  </a:txBody>
                  <a:tcPr marL="0" marR="0" marT="127000" marB="0">
                    <a:lnT w="12700">
                      <a:solidFill>
                        <a:srgbClr val="DDDDDD"/>
                      </a:solidFill>
                      <a:prstDash val="solid"/>
                    </a:lnT>
                    <a:lnB w="19050">
                      <a:solidFill>
                        <a:srgbClr val="C0C0C0"/>
                      </a:solidFill>
                      <a:prstDash val="solid"/>
                    </a:lnB>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spTree>
    <p:extLst>
      <p:ext uri="{BB962C8B-B14F-4D97-AF65-F5344CB8AC3E}">
        <p14:creationId xmlns:p14="http://schemas.microsoft.com/office/powerpoint/2010/main" val="3830102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859026" y="1097025"/>
            <a:ext cx="7774305" cy="0"/>
          </a:xfrm>
          <a:custGeom>
            <a:avLst/>
            <a:gdLst/>
            <a:ahLst/>
            <a:cxnLst/>
            <a:rect l="l" t="t" r="r" b="b"/>
            <a:pathLst>
              <a:path w="7774305">
                <a:moveTo>
                  <a:pt x="0" y="0"/>
                </a:moveTo>
                <a:lnTo>
                  <a:pt x="7773924" y="0"/>
                </a:lnTo>
              </a:path>
            </a:pathLst>
          </a:custGeom>
          <a:ln w="19050">
            <a:solidFill>
              <a:srgbClr val="C0C0C0"/>
            </a:solidFill>
          </a:ln>
        </p:spPr>
        <p:txBody>
          <a:bodyPr wrap="square" lIns="0" tIns="0" rIns="0" bIns="0" rtlCol="0"/>
          <a:lstStyle/>
          <a:p>
            <a:endParaRPr/>
          </a:p>
        </p:txBody>
      </p:sp>
      <p:sp>
        <p:nvSpPr>
          <p:cNvPr id="5" name="object 5"/>
          <p:cNvSpPr txBox="1"/>
          <p:nvPr/>
        </p:nvSpPr>
        <p:spPr>
          <a:xfrm>
            <a:off x="261937" y="816038"/>
            <a:ext cx="1449705" cy="287655"/>
          </a:xfrm>
          <a:prstGeom prst="rect">
            <a:avLst/>
          </a:prstGeom>
          <a:solidFill>
            <a:srgbClr val="013679"/>
          </a:solidFill>
        </p:spPr>
        <p:txBody>
          <a:bodyPr vert="horz" wrap="square" lIns="0" tIns="64135" rIns="0" bIns="0" rtlCol="0">
            <a:spAutoFit/>
          </a:bodyPr>
          <a:lstStyle/>
          <a:p>
            <a:pPr marL="91440">
              <a:lnSpc>
                <a:spcPct val="100000"/>
              </a:lnSpc>
              <a:spcBef>
                <a:spcPts val="505"/>
              </a:spcBef>
            </a:pPr>
            <a:r>
              <a:rPr sz="1000" b="1" spc="-5" dirty="0">
                <a:solidFill>
                  <a:srgbClr val="FFFFFF"/>
                </a:solidFill>
                <a:latin typeface="Arial"/>
                <a:cs typeface="Arial"/>
              </a:rPr>
              <a:t>Contents</a:t>
            </a:r>
            <a:endParaRPr sz="1000" dirty="0">
              <a:latin typeface="Arial"/>
              <a:cs typeface="Arial"/>
            </a:endParaRPr>
          </a:p>
        </p:txBody>
      </p:sp>
      <p:sp>
        <p:nvSpPr>
          <p:cNvPr id="6" name="object 6"/>
          <p:cNvSpPr/>
          <p:nvPr/>
        </p:nvSpPr>
        <p:spPr>
          <a:xfrm>
            <a:off x="1855851" y="1519300"/>
            <a:ext cx="3811904" cy="0"/>
          </a:xfrm>
          <a:custGeom>
            <a:avLst/>
            <a:gdLst/>
            <a:ahLst/>
            <a:cxnLst/>
            <a:rect l="l" t="t" r="r" b="b"/>
            <a:pathLst>
              <a:path w="3811904">
                <a:moveTo>
                  <a:pt x="0" y="0"/>
                </a:moveTo>
                <a:lnTo>
                  <a:pt x="3811524" y="0"/>
                </a:lnTo>
              </a:path>
            </a:pathLst>
          </a:custGeom>
          <a:ln w="19050">
            <a:solidFill>
              <a:srgbClr val="C0C0C0"/>
            </a:solidFill>
          </a:ln>
        </p:spPr>
        <p:txBody>
          <a:bodyPr wrap="square" lIns="0" tIns="0" rIns="0" bIns="0" rtlCol="0"/>
          <a:lstStyle/>
          <a:p>
            <a:endParaRPr/>
          </a:p>
        </p:txBody>
      </p:sp>
      <p:sp>
        <p:nvSpPr>
          <p:cNvPr id="7" name="object 7"/>
          <p:cNvSpPr txBox="1"/>
          <p:nvPr/>
        </p:nvSpPr>
        <p:spPr>
          <a:xfrm>
            <a:off x="1843785" y="765505"/>
            <a:ext cx="7031355" cy="382797"/>
          </a:xfrm>
          <a:prstGeom prst="rect">
            <a:avLst/>
          </a:prstGeom>
        </p:spPr>
        <p:txBody>
          <a:bodyPr vert="horz" wrap="square" lIns="0" tIns="13335" rIns="0" bIns="0" rtlCol="0">
            <a:spAutoFit/>
          </a:bodyPr>
          <a:lstStyle/>
          <a:p>
            <a:pPr marL="12700">
              <a:spcBef>
                <a:spcPts val="114"/>
              </a:spcBef>
            </a:pPr>
            <a:r>
              <a:rPr lang="en-US" sz="2400" b="1" spc="-10" dirty="0" smtClean="0">
                <a:solidFill>
                  <a:srgbClr val="013679"/>
                </a:solidFill>
                <a:latin typeface="Arial"/>
                <a:cs typeface="Arial"/>
              </a:rPr>
              <a:t>What Can HR Practitioners do</a:t>
            </a:r>
            <a:endParaRPr lang="en-US" sz="2400" b="1" spc="-10" dirty="0">
              <a:solidFill>
                <a:srgbClr val="013679"/>
              </a:solidFill>
              <a:latin typeface="Arial"/>
              <a:cs typeface="Arial"/>
            </a:endParaRPr>
          </a:p>
        </p:txBody>
      </p:sp>
      <p:sp>
        <p:nvSpPr>
          <p:cNvPr id="8" name="object 8"/>
          <p:cNvSpPr/>
          <p:nvPr/>
        </p:nvSpPr>
        <p:spPr>
          <a:xfrm>
            <a:off x="5807075" y="1517650"/>
            <a:ext cx="3965575" cy="0"/>
          </a:xfrm>
          <a:custGeom>
            <a:avLst/>
            <a:gdLst/>
            <a:ahLst/>
            <a:cxnLst/>
            <a:rect l="l" t="t" r="r" b="b"/>
            <a:pathLst>
              <a:path w="3965575">
                <a:moveTo>
                  <a:pt x="0" y="0"/>
                </a:moveTo>
                <a:lnTo>
                  <a:pt x="3965575" y="0"/>
                </a:lnTo>
              </a:path>
            </a:pathLst>
          </a:custGeom>
          <a:ln w="19050">
            <a:solidFill>
              <a:srgbClr val="C0C0C0"/>
            </a:solidFill>
          </a:ln>
        </p:spPr>
        <p:txBody>
          <a:bodyPr wrap="square" lIns="0" tIns="0" rIns="0" bIns="0" rtlCol="0"/>
          <a:lstStyle/>
          <a:p>
            <a:endParaRPr/>
          </a:p>
        </p:txBody>
      </p:sp>
      <p:sp>
        <p:nvSpPr>
          <p:cNvPr id="73" name="object 16"/>
          <p:cNvSpPr txBox="1"/>
          <p:nvPr/>
        </p:nvSpPr>
        <p:spPr>
          <a:xfrm>
            <a:off x="762000" y="1480718"/>
            <a:ext cx="8555101" cy="7582204"/>
          </a:xfrm>
          <a:prstGeom prst="rect">
            <a:avLst/>
          </a:prstGeom>
        </p:spPr>
        <p:txBody>
          <a:bodyPr vert="horz" wrap="square" lIns="0" tIns="104775" rIns="0" bIns="0" rtlCol="0">
            <a:spAutoFit/>
          </a:bodyPr>
          <a:lstStyle/>
          <a:p>
            <a:pPr marL="171450" indent="-171450">
              <a:buFont typeface="Arial" panose="020B0604020202020204" pitchFamily="34" charset="0"/>
              <a:buChar char="•"/>
              <a:tabLst>
                <a:tab pos="374015" algn="l"/>
                <a:tab pos="374650" algn="l"/>
              </a:tabLst>
            </a:pPr>
            <a:r>
              <a:rPr lang="en-US" sz="2400" spc="15" dirty="0" smtClean="0">
                <a:solidFill>
                  <a:srgbClr val="013679"/>
                </a:solidFill>
                <a:latin typeface="Arial"/>
                <a:cs typeface="Arial"/>
              </a:rPr>
              <a:t>Undertake </a:t>
            </a:r>
            <a:r>
              <a:rPr lang="en-US" sz="2400" spc="15" dirty="0">
                <a:solidFill>
                  <a:srgbClr val="013679"/>
                </a:solidFill>
                <a:latin typeface="Arial"/>
                <a:cs typeface="Arial"/>
              </a:rPr>
              <a:t>periodic culture </a:t>
            </a:r>
            <a:r>
              <a:rPr lang="en-US" sz="2400" spc="15" dirty="0" smtClean="0">
                <a:solidFill>
                  <a:srgbClr val="013679"/>
                </a:solidFill>
                <a:latin typeface="Arial"/>
                <a:cs typeface="Arial"/>
              </a:rPr>
              <a:t>audits</a:t>
            </a:r>
          </a:p>
          <a:p>
            <a:pPr>
              <a:tabLst>
                <a:tab pos="374015" algn="l"/>
                <a:tab pos="374650" algn="l"/>
              </a:tabLst>
            </a:pPr>
            <a:endParaRPr lang="en-US" sz="2400" spc="15" dirty="0">
              <a:solidFill>
                <a:srgbClr val="013679"/>
              </a:solidFill>
              <a:latin typeface="Arial"/>
              <a:cs typeface="Arial"/>
            </a:endParaRPr>
          </a:p>
          <a:p>
            <a:pPr marL="171450" indent="-171450">
              <a:buFont typeface="Arial" panose="020B0604020202020204" pitchFamily="34" charset="0"/>
              <a:buChar char="•"/>
              <a:tabLst>
                <a:tab pos="374015" algn="l"/>
                <a:tab pos="374650" algn="l"/>
              </a:tabLst>
            </a:pPr>
            <a:r>
              <a:rPr lang="en-US" sz="2400" spc="15" dirty="0">
                <a:solidFill>
                  <a:srgbClr val="013679"/>
                </a:solidFill>
                <a:latin typeface="Arial"/>
                <a:cs typeface="Arial"/>
              </a:rPr>
              <a:t>Initiate employee engagement /opinion surveys and action </a:t>
            </a:r>
            <a:r>
              <a:rPr lang="en-US" sz="2400" spc="15" dirty="0" smtClean="0">
                <a:solidFill>
                  <a:srgbClr val="013679"/>
                </a:solidFill>
                <a:latin typeface="Arial"/>
                <a:cs typeface="Arial"/>
              </a:rPr>
              <a:t>plans  and periodic HR </a:t>
            </a:r>
            <a:r>
              <a:rPr lang="en-US" sz="2400" spc="15" dirty="0">
                <a:solidFill>
                  <a:srgbClr val="013679"/>
                </a:solidFill>
                <a:latin typeface="Arial"/>
                <a:cs typeface="Arial"/>
              </a:rPr>
              <a:t>dipsticks </a:t>
            </a:r>
            <a:endParaRPr lang="en-US" sz="2400" spc="15" dirty="0" smtClean="0">
              <a:solidFill>
                <a:srgbClr val="013679"/>
              </a:solidFill>
              <a:latin typeface="Arial"/>
              <a:cs typeface="Arial"/>
            </a:endParaRPr>
          </a:p>
          <a:p>
            <a:pPr marL="171450" indent="-171450">
              <a:buFont typeface="Arial" panose="020B0604020202020204" pitchFamily="34" charset="0"/>
              <a:buChar char="•"/>
              <a:tabLst>
                <a:tab pos="374015" algn="l"/>
                <a:tab pos="374650" algn="l"/>
              </a:tabLst>
            </a:pPr>
            <a:endParaRPr lang="en-US" sz="2400" spc="15" dirty="0">
              <a:solidFill>
                <a:srgbClr val="013679"/>
              </a:solidFill>
              <a:latin typeface="Arial"/>
              <a:cs typeface="Arial"/>
            </a:endParaRPr>
          </a:p>
          <a:p>
            <a:pPr marL="171450" indent="-171450">
              <a:buFont typeface="Arial" panose="020B0604020202020204" pitchFamily="34" charset="0"/>
              <a:buChar char="•"/>
              <a:tabLst>
                <a:tab pos="374015" algn="l"/>
                <a:tab pos="374650" algn="l"/>
              </a:tabLst>
            </a:pPr>
            <a:r>
              <a:rPr lang="en-US" sz="2400" spc="15" dirty="0">
                <a:solidFill>
                  <a:srgbClr val="013679"/>
                </a:solidFill>
                <a:latin typeface="Arial"/>
                <a:cs typeface="Arial"/>
              </a:rPr>
              <a:t>Facilitate staff engagement sessions and have cross functional </a:t>
            </a:r>
            <a:r>
              <a:rPr lang="en-US" sz="2400" spc="15" dirty="0" smtClean="0">
                <a:solidFill>
                  <a:srgbClr val="013679"/>
                </a:solidFill>
                <a:latin typeface="Arial"/>
                <a:cs typeface="Arial"/>
              </a:rPr>
              <a:t>learnings</a:t>
            </a:r>
          </a:p>
          <a:p>
            <a:pPr marL="171450" indent="-171450">
              <a:buFont typeface="Arial" panose="020B0604020202020204" pitchFamily="34" charset="0"/>
              <a:buChar char="•"/>
              <a:tabLst>
                <a:tab pos="374015" algn="l"/>
                <a:tab pos="374650" algn="l"/>
              </a:tabLst>
            </a:pPr>
            <a:endParaRPr lang="en-US" sz="2400" spc="15" dirty="0">
              <a:solidFill>
                <a:srgbClr val="013679"/>
              </a:solidFill>
              <a:latin typeface="Arial"/>
              <a:cs typeface="Arial"/>
            </a:endParaRPr>
          </a:p>
          <a:p>
            <a:pPr marL="171450" indent="-171450">
              <a:buFont typeface="Arial" panose="020B0604020202020204" pitchFamily="34" charset="0"/>
              <a:buChar char="•"/>
              <a:tabLst>
                <a:tab pos="374015" algn="l"/>
                <a:tab pos="374650" algn="l"/>
              </a:tabLst>
            </a:pPr>
            <a:r>
              <a:rPr lang="en-US" sz="2400" spc="15" dirty="0">
                <a:solidFill>
                  <a:srgbClr val="013679"/>
                </a:solidFill>
                <a:latin typeface="Arial"/>
                <a:cs typeface="Arial"/>
              </a:rPr>
              <a:t>Optimize technology – Webinars, Zoom links, Skype and review what AI portends for the </a:t>
            </a:r>
            <a:r>
              <a:rPr lang="en-US" sz="2400" spc="15" dirty="0" smtClean="0">
                <a:solidFill>
                  <a:srgbClr val="013679"/>
                </a:solidFill>
                <a:latin typeface="Arial"/>
                <a:cs typeface="Arial"/>
              </a:rPr>
              <a:t>future</a:t>
            </a:r>
          </a:p>
          <a:p>
            <a:pPr marL="171450" indent="-171450">
              <a:buFont typeface="Arial" panose="020B0604020202020204" pitchFamily="34" charset="0"/>
              <a:buChar char="•"/>
              <a:tabLst>
                <a:tab pos="374015" algn="l"/>
                <a:tab pos="374650" algn="l"/>
              </a:tabLst>
            </a:pPr>
            <a:endParaRPr lang="en-US" sz="2400" spc="15" dirty="0">
              <a:solidFill>
                <a:srgbClr val="013679"/>
              </a:solidFill>
              <a:latin typeface="Arial"/>
              <a:cs typeface="Arial"/>
            </a:endParaRPr>
          </a:p>
          <a:p>
            <a:pPr marL="171450" indent="-171450">
              <a:buFont typeface="Arial" panose="020B0604020202020204" pitchFamily="34" charset="0"/>
              <a:buChar char="•"/>
              <a:tabLst>
                <a:tab pos="374015" algn="l"/>
                <a:tab pos="374650" algn="l"/>
              </a:tabLst>
            </a:pPr>
            <a:r>
              <a:rPr lang="en-US" sz="2400" spc="15" dirty="0">
                <a:solidFill>
                  <a:srgbClr val="013679"/>
                </a:solidFill>
                <a:latin typeface="Arial"/>
                <a:cs typeface="Arial"/>
              </a:rPr>
              <a:t>Model a positive culture. Align all HR services to support a positive </a:t>
            </a:r>
            <a:r>
              <a:rPr lang="en-US" sz="2400" spc="15" dirty="0" smtClean="0">
                <a:solidFill>
                  <a:srgbClr val="013679"/>
                </a:solidFill>
                <a:latin typeface="Arial"/>
                <a:cs typeface="Arial"/>
              </a:rPr>
              <a:t>culture (</a:t>
            </a:r>
            <a:r>
              <a:rPr lang="en-US" sz="2000" spc="15" dirty="0" smtClean="0">
                <a:solidFill>
                  <a:srgbClr val="013679"/>
                </a:solidFill>
                <a:latin typeface="Arial"/>
                <a:cs typeface="Arial"/>
              </a:rPr>
              <a:t>staffing</a:t>
            </a:r>
            <a:r>
              <a:rPr lang="en-US" sz="2000" spc="15" dirty="0">
                <a:solidFill>
                  <a:srgbClr val="013679"/>
                </a:solidFill>
                <a:latin typeface="Arial"/>
                <a:cs typeface="Arial"/>
              </a:rPr>
              <a:t>, employee development, employee relations, </a:t>
            </a:r>
            <a:r>
              <a:rPr lang="en-US" sz="2000" spc="15" dirty="0" smtClean="0">
                <a:solidFill>
                  <a:srgbClr val="013679"/>
                </a:solidFill>
                <a:latin typeface="Arial"/>
                <a:cs typeface="Arial"/>
              </a:rPr>
              <a:t>and reward)</a:t>
            </a:r>
            <a:endParaRPr lang="en-US" sz="2400" spc="15" dirty="0">
              <a:solidFill>
                <a:srgbClr val="013679"/>
              </a:solidFill>
              <a:latin typeface="Arial"/>
              <a:cs typeface="Arial"/>
            </a:endParaRPr>
          </a:p>
          <a:p>
            <a:endParaRPr lang="en-US" sz="2400" dirty="0" smtClean="0"/>
          </a:p>
          <a:p>
            <a:endParaRPr lang="en-US" sz="2400" dirty="0" smtClean="0"/>
          </a:p>
          <a:p>
            <a:pPr marL="171450" indent="-171450">
              <a:buFont typeface="Arial" panose="020B0604020202020204" pitchFamily="34" charset="0"/>
              <a:buChar char="•"/>
              <a:tabLst>
                <a:tab pos="374015" algn="l"/>
                <a:tab pos="374650" algn="l"/>
              </a:tabLst>
            </a:pPr>
            <a:endParaRPr lang="en-US" sz="2400" b="1" spc="15" dirty="0">
              <a:solidFill>
                <a:srgbClr val="013679"/>
              </a:solidFill>
              <a:latin typeface="Arial"/>
              <a:cs typeface="Arial"/>
            </a:endParaRPr>
          </a:p>
          <a:p>
            <a:endParaRPr lang="en-US" sz="2400" dirty="0" smtClean="0"/>
          </a:p>
          <a:p>
            <a:pPr marL="12065">
              <a:tabLst>
                <a:tab pos="374015" algn="l"/>
                <a:tab pos="374650" algn="l"/>
              </a:tabLst>
            </a:pPr>
            <a:endParaRPr lang="en-US" sz="2400" b="1" spc="15" dirty="0">
              <a:solidFill>
                <a:srgbClr val="013679"/>
              </a:solidFill>
              <a:latin typeface="Arial"/>
              <a:cs typeface="Arial"/>
            </a:endParaRPr>
          </a:p>
          <a:p>
            <a:pPr marL="374015" marR="5080" indent="-361950">
              <a:spcBef>
                <a:spcPts val="710"/>
              </a:spcBef>
              <a:buFont typeface="Wingdings"/>
              <a:buChar char=""/>
              <a:tabLst>
                <a:tab pos="374015" algn="l"/>
                <a:tab pos="374650" algn="l"/>
              </a:tabLst>
            </a:pPr>
            <a:endParaRPr sz="2400" dirty="0">
              <a:latin typeface="Arial"/>
              <a:cs typeface="Aria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spTree>
    <p:extLst>
      <p:ext uri="{BB962C8B-B14F-4D97-AF65-F5344CB8AC3E}">
        <p14:creationId xmlns:p14="http://schemas.microsoft.com/office/powerpoint/2010/main" val="1179497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64014" y="384431"/>
            <a:ext cx="56515" cy="112395"/>
          </a:xfrm>
          <a:prstGeom prst="rect">
            <a:avLst/>
          </a:prstGeom>
        </p:spPr>
        <p:txBody>
          <a:bodyPr vert="horz" wrap="square" lIns="0" tIns="0" rIns="0" bIns="0" rtlCol="0">
            <a:spAutoFit/>
          </a:bodyPr>
          <a:lstStyle/>
          <a:p>
            <a:pPr>
              <a:lnSpc>
                <a:spcPts val="875"/>
              </a:lnSpc>
            </a:pPr>
            <a:r>
              <a:rPr sz="800" spc="-5" dirty="0">
                <a:solidFill>
                  <a:srgbClr val="013679"/>
                </a:solidFill>
                <a:latin typeface="Arial"/>
                <a:cs typeface="Arial"/>
              </a:rPr>
              <a:t>2</a:t>
            </a:r>
            <a:endParaRPr sz="800">
              <a:latin typeface="Arial"/>
              <a:cs typeface="Arial"/>
            </a:endParaRPr>
          </a:p>
        </p:txBody>
      </p:sp>
      <p:sp>
        <p:nvSpPr>
          <p:cNvPr id="5" name="object 5"/>
          <p:cNvSpPr txBox="1"/>
          <p:nvPr/>
        </p:nvSpPr>
        <p:spPr>
          <a:xfrm>
            <a:off x="228600" y="4724400"/>
            <a:ext cx="5014774" cy="568744"/>
          </a:xfrm>
          <a:prstGeom prst="rect">
            <a:avLst/>
          </a:prstGeom>
        </p:spPr>
        <p:txBody>
          <a:bodyPr vert="horz" wrap="square" lIns="0" tIns="14604" rIns="0" bIns="0" rtlCol="0">
            <a:spAutoFit/>
          </a:bodyPr>
          <a:lstStyle/>
          <a:p>
            <a:pPr marL="12700">
              <a:spcBef>
                <a:spcPts val="114"/>
              </a:spcBef>
            </a:pPr>
            <a:r>
              <a:rPr lang="en-US" sz="3600" b="1" spc="-10" dirty="0" smtClean="0">
                <a:solidFill>
                  <a:srgbClr val="013679"/>
                </a:solidFill>
                <a:latin typeface="Arial"/>
                <a:cs typeface="Arial"/>
              </a:rPr>
              <a:t>Q &amp; A</a:t>
            </a:r>
            <a:endParaRPr sz="3600" b="1" spc="-10" dirty="0">
              <a:solidFill>
                <a:srgbClr val="013679"/>
              </a:solidFill>
              <a:latin typeface="Arial"/>
              <a:cs typeface="Aria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sp>
        <p:nvSpPr>
          <p:cNvPr id="6" name="object 5"/>
          <p:cNvSpPr txBox="1"/>
          <p:nvPr/>
        </p:nvSpPr>
        <p:spPr>
          <a:xfrm>
            <a:off x="381000" y="5257800"/>
            <a:ext cx="5014774" cy="384078"/>
          </a:xfrm>
          <a:prstGeom prst="rect">
            <a:avLst/>
          </a:prstGeom>
        </p:spPr>
        <p:txBody>
          <a:bodyPr vert="horz" wrap="square" lIns="0" tIns="14604" rIns="0" bIns="0" rtlCol="0">
            <a:spAutoFit/>
          </a:bodyPr>
          <a:lstStyle/>
          <a:p>
            <a:pPr marL="12700">
              <a:spcBef>
                <a:spcPts val="114"/>
              </a:spcBef>
            </a:pPr>
            <a:r>
              <a:rPr lang="en-US" sz="2400" b="1" i="1" spc="-10" dirty="0" smtClean="0">
                <a:solidFill>
                  <a:srgbClr val="013679"/>
                </a:solidFill>
                <a:latin typeface="Arial"/>
                <a:cs typeface="Arial"/>
              </a:rPr>
              <a:t>Thank you!</a:t>
            </a:r>
            <a:endParaRPr sz="2400" b="1" i="1" spc="-10" dirty="0">
              <a:solidFill>
                <a:srgbClr val="013679"/>
              </a:solidFill>
              <a:latin typeface="Arial"/>
              <a:cs typeface="Aria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906000" cy="3449230"/>
          </a:xfrm>
          <a:prstGeom prst="rect">
            <a:avLst/>
          </a:prstGeom>
        </p:spPr>
      </p:pic>
    </p:spTree>
    <p:extLst>
      <p:ext uri="{BB962C8B-B14F-4D97-AF65-F5344CB8AC3E}">
        <p14:creationId xmlns:p14="http://schemas.microsoft.com/office/powerpoint/2010/main" val="2830828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859026" y="1097025"/>
            <a:ext cx="7774305" cy="0"/>
          </a:xfrm>
          <a:custGeom>
            <a:avLst/>
            <a:gdLst/>
            <a:ahLst/>
            <a:cxnLst/>
            <a:rect l="l" t="t" r="r" b="b"/>
            <a:pathLst>
              <a:path w="7774305">
                <a:moveTo>
                  <a:pt x="0" y="0"/>
                </a:moveTo>
                <a:lnTo>
                  <a:pt x="7773924" y="0"/>
                </a:lnTo>
              </a:path>
            </a:pathLst>
          </a:custGeom>
          <a:ln w="19050">
            <a:solidFill>
              <a:srgbClr val="C0C0C0"/>
            </a:solidFill>
          </a:ln>
        </p:spPr>
        <p:txBody>
          <a:bodyPr wrap="square" lIns="0" tIns="0" rIns="0" bIns="0" rtlCol="0"/>
          <a:lstStyle/>
          <a:p>
            <a:endParaRPr/>
          </a:p>
        </p:txBody>
      </p:sp>
      <p:sp>
        <p:nvSpPr>
          <p:cNvPr id="6" name="object 6"/>
          <p:cNvSpPr/>
          <p:nvPr/>
        </p:nvSpPr>
        <p:spPr>
          <a:xfrm>
            <a:off x="1855851" y="1519300"/>
            <a:ext cx="3811904" cy="0"/>
          </a:xfrm>
          <a:custGeom>
            <a:avLst/>
            <a:gdLst/>
            <a:ahLst/>
            <a:cxnLst/>
            <a:rect l="l" t="t" r="r" b="b"/>
            <a:pathLst>
              <a:path w="3811904">
                <a:moveTo>
                  <a:pt x="0" y="0"/>
                </a:moveTo>
                <a:lnTo>
                  <a:pt x="3811524" y="0"/>
                </a:lnTo>
              </a:path>
            </a:pathLst>
          </a:custGeom>
          <a:ln w="19050">
            <a:solidFill>
              <a:srgbClr val="C0C0C0"/>
            </a:solidFill>
          </a:ln>
        </p:spPr>
        <p:txBody>
          <a:bodyPr wrap="square" lIns="0" tIns="0" rIns="0" bIns="0" rtlCol="0"/>
          <a:lstStyle/>
          <a:p>
            <a:endParaRPr/>
          </a:p>
        </p:txBody>
      </p:sp>
      <p:sp>
        <p:nvSpPr>
          <p:cNvPr id="8" name="object 8"/>
          <p:cNvSpPr/>
          <p:nvPr/>
        </p:nvSpPr>
        <p:spPr>
          <a:xfrm>
            <a:off x="5807075" y="1517650"/>
            <a:ext cx="3965575" cy="0"/>
          </a:xfrm>
          <a:custGeom>
            <a:avLst/>
            <a:gdLst/>
            <a:ahLst/>
            <a:cxnLst/>
            <a:rect l="l" t="t" r="r" b="b"/>
            <a:pathLst>
              <a:path w="3965575">
                <a:moveTo>
                  <a:pt x="0" y="0"/>
                </a:moveTo>
                <a:lnTo>
                  <a:pt x="3965575" y="0"/>
                </a:lnTo>
              </a:path>
            </a:pathLst>
          </a:custGeom>
          <a:ln w="19050">
            <a:solidFill>
              <a:srgbClr val="C0C0C0"/>
            </a:solidFill>
          </a:ln>
        </p:spPr>
        <p:txBody>
          <a:bodyPr wrap="square" lIns="0" tIns="0" rIns="0" bIns="0" rtlCol="0"/>
          <a:lstStyle/>
          <a:p>
            <a:endParaRPr/>
          </a:p>
        </p:txBody>
      </p:sp>
      <p:sp>
        <p:nvSpPr>
          <p:cNvPr id="73" name="object 16"/>
          <p:cNvSpPr txBox="1"/>
          <p:nvPr/>
        </p:nvSpPr>
        <p:spPr>
          <a:xfrm>
            <a:off x="401447" y="228600"/>
            <a:ext cx="9275953" cy="1843325"/>
          </a:xfrm>
          <a:prstGeom prst="rect">
            <a:avLst/>
          </a:prstGeom>
        </p:spPr>
        <p:txBody>
          <a:bodyPr vert="horz" wrap="square" lIns="0" tIns="104775" rIns="0" bIns="0" rtlCol="0">
            <a:spAutoFit/>
          </a:bodyPr>
          <a:lstStyle/>
          <a:p>
            <a:pPr algn="ctr">
              <a:tabLst>
                <a:tab pos="374015" algn="l"/>
                <a:tab pos="374650" algn="l"/>
              </a:tabLst>
            </a:pPr>
            <a:r>
              <a:rPr lang="en-US" sz="2400" b="1" spc="15" dirty="0" smtClean="0">
                <a:solidFill>
                  <a:srgbClr val="013679"/>
                </a:solidFill>
                <a:latin typeface="Arial"/>
                <a:cs typeface="Arial"/>
              </a:rPr>
              <a:t>Employer </a:t>
            </a:r>
            <a:r>
              <a:rPr lang="en-US" sz="2400" b="1" spc="15" dirty="0">
                <a:solidFill>
                  <a:srgbClr val="013679"/>
                </a:solidFill>
                <a:latin typeface="Arial"/>
                <a:cs typeface="Arial"/>
              </a:rPr>
              <a:t>Brand Awards 2016 Recipient &amp; 2017 Nominee – World Leadership Congress Mauritius</a:t>
            </a:r>
          </a:p>
          <a:p>
            <a:pPr algn="ctr"/>
            <a:endParaRPr lang="en-US" sz="1200" dirty="0" smtClean="0"/>
          </a:p>
          <a:p>
            <a:pPr marL="171450" indent="-171450" algn="ctr">
              <a:buFont typeface="Arial" panose="020B0604020202020204" pitchFamily="34" charset="0"/>
              <a:buChar char="•"/>
              <a:tabLst>
                <a:tab pos="374015" algn="l"/>
                <a:tab pos="374650" algn="l"/>
              </a:tabLst>
            </a:pPr>
            <a:endParaRPr lang="en-US" sz="1150" b="1" spc="15" dirty="0">
              <a:solidFill>
                <a:srgbClr val="013679"/>
              </a:solidFill>
              <a:latin typeface="Arial"/>
              <a:cs typeface="Arial"/>
            </a:endParaRPr>
          </a:p>
          <a:p>
            <a:pPr algn="ctr"/>
            <a:endParaRPr lang="en-US" sz="1200" dirty="0" smtClean="0"/>
          </a:p>
          <a:p>
            <a:pPr marL="12065" algn="ctr">
              <a:tabLst>
                <a:tab pos="374015" algn="l"/>
                <a:tab pos="374650" algn="l"/>
              </a:tabLst>
            </a:pPr>
            <a:endParaRPr lang="en-US" sz="1150" b="1" spc="15" dirty="0">
              <a:solidFill>
                <a:srgbClr val="013679"/>
              </a:solidFill>
              <a:latin typeface="Arial"/>
              <a:cs typeface="Arial"/>
            </a:endParaRPr>
          </a:p>
          <a:p>
            <a:pPr marL="374015" marR="5080" indent="-361950" algn="ctr">
              <a:lnSpc>
                <a:spcPct val="104500"/>
              </a:lnSpc>
              <a:spcBef>
                <a:spcPts val="710"/>
              </a:spcBef>
              <a:buFont typeface="Wingdings"/>
              <a:buChar char=""/>
              <a:tabLst>
                <a:tab pos="374015" algn="l"/>
                <a:tab pos="374650" algn="l"/>
              </a:tabLst>
            </a:pPr>
            <a:endParaRPr sz="1150" dirty="0">
              <a:latin typeface="Arial"/>
              <a:cs typeface="Arial"/>
            </a:endParaRPr>
          </a:p>
        </p:txBody>
      </p:sp>
      <p:pic>
        <p:nvPicPr>
          <p:cNvPr id="9" name="Content Placeholder 3"/>
          <p:cNvPicPr>
            <a:picLocks noChangeAspect="1"/>
          </p:cNvPicPr>
          <p:nvPr/>
        </p:nvPicPr>
        <p:blipFill>
          <a:blip r:embed="rId2"/>
          <a:stretch>
            <a:fillRect/>
          </a:stretch>
        </p:blipFill>
        <p:spPr>
          <a:xfrm>
            <a:off x="638424" y="1938275"/>
            <a:ext cx="9112890" cy="418843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0650" y="6126709"/>
            <a:ext cx="762000" cy="565150"/>
          </a:xfrm>
          <a:prstGeom prst="rect">
            <a:avLst/>
          </a:prstGeom>
        </p:spPr>
      </p:pic>
    </p:spTree>
    <p:extLst>
      <p:ext uri="{BB962C8B-B14F-4D97-AF65-F5344CB8AC3E}">
        <p14:creationId xmlns:p14="http://schemas.microsoft.com/office/powerpoint/2010/main" val="3067362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64014" y="384431"/>
            <a:ext cx="56515" cy="112395"/>
          </a:xfrm>
          <a:prstGeom prst="rect">
            <a:avLst/>
          </a:prstGeom>
        </p:spPr>
        <p:txBody>
          <a:bodyPr vert="horz" wrap="square" lIns="0" tIns="0" rIns="0" bIns="0" rtlCol="0">
            <a:spAutoFit/>
          </a:bodyPr>
          <a:lstStyle/>
          <a:p>
            <a:pPr>
              <a:lnSpc>
                <a:spcPts val="875"/>
              </a:lnSpc>
            </a:pPr>
            <a:r>
              <a:rPr sz="800" spc="-5" dirty="0">
                <a:solidFill>
                  <a:srgbClr val="013679"/>
                </a:solidFill>
                <a:latin typeface="Arial"/>
                <a:cs typeface="Arial"/>
              </a:rPr>
              <a:t>2</a:t>
            </a:r>
            <a:endParaRPr sz="800">
              <a:latin typeface="Arial"/>
              <a:cs typeface="Aria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sp>
        <p:nvSpPr>
          <p:cNvPr id="7" name="object 5"/>
          <p:cNvSpPr txBox="1"/>
          <p:nvPr/>
        </p:nvSpPr>
        <p:spPr>
          <a:xfrm>
            <a:off x="228600" y="4419600"/>
            <a:ext cx="6400800" cy="1433085"/>
          </a:xfrm>
          <a:prstGeom prst="rect">
            <a:avLst/>
          </a:prstGeom>
        </p:spPr>
        <p:txBody>
          <a:bodyPr vert="horz" wrap="square" lIns="0" tIns="118745" rIns="0" bIns="0" rtlCol="0">
            <a:spAutoFit/>
          </a:bodyPr>
          <a:lstStyle/>
          <a:p>
            <a:r>
              <a:rPr lang="en-US" sz="2400" b="1" dirty="0" smtClean="0">
                <a:solidFill>
                  <a:srgbClr val="013679"/>
                </a:solidFill>
                <a:latin typeface="Arial"/>
                <a:cs typeface="Arial"/>
              </a:rPr>
              <a:t>Shadrack </a:t>
            </a:r>
            <a:r>
              <a:rPr lang="en-US" sz="2400" b="1" dirty="0">
                <a:solidFill>
                  <a:srgbClr val="013679"/>
                </a:solidFill>
                <a:latin typeface="Arial"/>
                <a:cs typeface="Arial"/>
              </a:rPr>
              <a:t>Kirui</a:t>
            </a:r>
          </a:p>
          <a:p>
            <a:pPr marL="12700">
              <a:spcBef>
                <a:spcPts val="844"/>
              </a:spcBef>
            </a:pPr>
            <a:r>
              <a:rPr lang="en-US" sz="2400" i="1" dirty="0">
                <a:solidFill>
                  <a:srgbClr val="5C86A0"/>
                </a:solidFill>
                <a:latin typeface="Arial"/>
                <a:cs typeface="Arial"/>
              </a:rPr>
              <a:t>Interim Group HR Advisor – Bonfide Group </a:t>
            </a:r>
          </a:p>
          <a:p>
            <a:pPr marL="12700">
              <a:lnSpc>
                <a:spcPct val="100000"/>
              </a:lnSpc>
              <a:spcBef>
                <a:spcPts val="844"/>
              </a:spcBef>
            </a:pPr>
            <a:endParaRPr sz="2400" b="1" dirty="0">
              <a:solidFill>
                <a:srgbClr val="013679"/>
              </a:solidFill>
              <a:latin typeface="Arial"/>
              <a:cs typeface="Arial"/>
            </a:endParaRPr>
          </a:p>
        </p:txBody>
      </p:sp>
      <p:sp>
        <p:nvSpPr>
          <p:cNvPr id="10" name="object 6"/>
          <p:cNvSpPr txBox="1"/>
          <p:nvPr/>
        </p:nvSpPr>
        <p:spPr>
          <a:xfrm>
            <a:off x="334466" y="5998870"/>
            <a:ext cx="1875333"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13679"/>
                </a:solidFill>
                <a:latin typeface="Arial"/>
                <a:cs typeface="Arial"/>
              </a:rPr>
              <a:t>Contact:</a:t>
            </a:r>
            <a:endParaRPr sz="2400" dirty="0">
              <a:latin typeface="Arial"/>
              <a:cs typeface="Arial"/>
            </a:endParaRPr>
          </a:p>
        </p:txBody>
      </p:sp>
      <p:sp>
        <p:nvSpPr>
          <p:cNvPr id="11" name="object 7"/>
          <p:cNvSpPr txBox="1"/>
          <p:nvPr/>
        </p:nvSpPr>
        <p:spPr>
          <a:xfrm>
            <a:off x="1755794" y="5998870"/>
            <a:ext cx="5864206" cy="764312"/>
          </a:xfrm>
          <a:prstGeom prst="rect">
            <a:avLst/>
          </a:prstGeom>
        </p:spPr>
        <p:txBody>
          <a:bodyPr vert="horz" wrap="square" lIns="0" tIns="12700" rIns="0" bIns="0" rtlCol="0">
            <a:spAutoFit/>
          </a:bodyPr>
          <a:lstStyle/>
          <a:p>
            <a:pPr marL="12700">
              <a:lnSpc>
                <a:spcPct val="100000"/>
              </a:lnSpc>
              <a:spcBef>
                <a:spcPts val="100"/>
              </a:spcBef>
            </a:pPr>
            <a:r>
              <a:rPr lang="en-US" sz="2400" spc="-10" dirty="0" smtClean="0">
                <a:solidFill>
                  <a:srgbClr val="013679"/>
                </a:solidFill>
                <a:latin typeface="Arial"/>
                <a:cs typeface="Arial"/>
              </a:rPr>
              <a:t>+254722889238…</a:t>
            </a:r>
          </a:p>
          <a:p>
            <a:pPr marL="12700">
              <a:lnSpc>
                <a:spcPct val="100000"/>
              </a:lnSpc>
              <a:spcBef>
                <a:spcPts val="100"/>
              </a:spcBef>
            </a:pPr>
            <a:r>
              <a:rPr sz="2400" b="1" dirty="0" smtClean="0">
                <a:solidFill>
                  <a:srgbClr val="013679"/>
                </a:solidFill>
                <a:latin typeface="Arial"/>
                <a:cs typeface="Arial"/>
              </a:rPr>
              <a:t>Email</a:t>
            </a:r>
            <a:r>
              <a:rPr sz="2400" b="1" dirty="0">
                <a:solidFill>
                  <a:srgbClr val="013679"/>
                </a:solidFill>
                <a:latin typeface="Arial"/>
                <a:cs typeface="Arial"/>
              </a:rPr>
              <a:t>:</a:t>
            </a:r>
            <a:r>
              <a:rPr sz="2400" b="1" spc="-130" dirty="0">
                <a:solidFill>
                  <a:srgbClr val="013679"/>
                </a:solidFill>
                <a:latin typeface="Arial"/>
                <a:cs typeface="Arial"/>
              </a:rPr>
              <a:t> </a:t>
            </a:r>
            <a:r>
              <a:rPr lang="en-US" sz="2400" spc="-5" dirty="0" smtClean="0">
                <a:solidFill>
                  <a:srgbClr val="013679"/>
                </a:solidFill>
                <a:latin typeface="Arial"/>
                <a:cs typeface="Arial"/>
              </a:rPr>
              <a:t>shaddie.kirui@gmail.com</a:t>
            </a:r>
            <a:endParaRPr sz="2400" dirty="0">
              <a:latin typeface="Arial"/>
              <a:cs typeface="Aria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906000" cy="3449230"/>
          </a:xfrm>
          <a:prstGeom prst="rect">
            <a:avLst/>
          </a:prstGeom>
        </p:spPr>
      </p:pic>
    </p:spTree>
    <p:extLst>
      <p:ext uri="{BB962C8B-B14F-4D97-AF65-F5344CB8AC3E}">
        <p14:creationId xmlns:p14="http://schemas.microsoft.com/office/powerpoint/2010/main" val="1714237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17"/>
            <a:ext cx="9906000" cy="3449230"/>
          </a:xfrm>
          <a:prstGeom prst="rect">
            <a:avLst/>
          </a:prstGeom>
        </p:spPr>
      </p:pic>
      <p:sp>
        <p:nvSpPr>
          <p:cNvPr id="2" name="object 2"/>
          <p:cNvSpPr txBox="1"/>
          <p:nvPr/>
        </p:nvSpPr>
        <p:spPr>
          <a:xfrm>
            <a:off x="9764014" y="384431"/>
            <a:ext cx="56515" cy="112395"/>
          </a:xfrm>
          <a:prstGeom prst="rect">
            <a:avLst/>
          </a:prstGeom>
        </p:spPr>
        <p:txBody>
          <a:bodyPr vert="horz" wrap="square" lIns="0" tIns="0" rIns="0" bIns="0" rtlCol="0">
            <a:spAutoFit/>
          </a:bodyPr>
          <a:lstStyle/>
          <a:p>
            <a:pPr>
              <a:lnSpc>
                <a:spcPts val="875"/>
              </a:lnSpc>
            </a:pPr>
            <a:r>
              <a:rPr sz="800" spc="-5" dirty="0">
                <a:solidFill>
                  <a:srgbClr val="013679"/>
                </a:solidFill>
                <a:latin typeface="Arial"/>
                <a:cs typeface="Arial"/>
              </a:rPr>
              <a:t>2</a:t>
            </a:r>
            <a:endParaRPr sz="800">
              <a:latin typeface="Arial"/>
              <a:cs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751314" y="362204"/>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solidFill>
                  <a:srgbClr val="013679"/>
                </a:solidFill>
                <a:latin typeface="Arial"/>
                <a:cs typeface="Arial"/>
              </a:rPr>
              <a:t>3</a:t>
            </a:r>
            <a:endParaRPr sz="800">
              <a:latin typeface="Arial"/>
              <a:cs typeface="Arial"/>
            </a:endParaRPr>
          </a:p>
        </p:txBody>
      </p:sp>
      <p:sp>
        <p:nvSpPr>
          <p:cNvPr id="4" name="object 4"/>
          <p:cNvSpPr/>
          <p:nvPr/>
        </p:nvSpPr>
        <p:spPr>
          <a:xfrm>
            <a:off x="1859026" y="1097025"/>
            <a:ext cx="7774305" cy="0"/>
          </a:xfrm>
          <a:custGeom>
            <a:avLst/>
            <a:gdLst/>
            <a:ahLst/>
            <a:cxnLst/>
            <a:rect l="l" t="t" r="r" b="b"/>
            <a:pathLst>
              <a:path w="7774305">
                <a:moveTo>
                  <a:pt x="0" y="0"/>
                </a:moveTo>
                <a:lnTo>
                  <a:pt x="7773924" y="0"/>
                </a:lnTo>
              </a:path>
            </a:pathLst>
          </a:custGeom>
          <a:ln w="19050">
            <a:solidFill>
              <a:srgbClr val="C0C0C0"/>
            </a:solidFill>
          </a:ln>
        </p:spPr>
        <p:txBody>
          <a:bodyPr wrap="square" lIns="0" tIns="0" rIns="0" bIns="0" rtlCol="0"/>
          <a:lstStyle/>
          <a:p>
            <a:endParaRPr/>
          </a:p>
        </p:txBody>
      </p:sp>
      <p:sp>
        <p:nvSpPr>
          <p:cNvPr id="5" name="object 5"/>
          <p:cNvSpPr txBox="1"/>
          <p:nvPr/>
        </p:nvSpPr>
        <p:spPr>
          <a:xfrm>
            <a:off x="261937" y="816038"/>
            <a:ext cx="1449705" cy="287655"/>
          </a:xfrm>
          <a:prstGeom prst="rect">
            <a:avLst/>
          </a:prstGeom>
          <a:solidFill>
            <a:srgbClr val="013679"/>
          </a:solidFill>
        </p:spPr>
        <p:txBody>
          <a:bodyPr vert="horz" wrap="square" lIns="0" tIns="64135" rIns="0" bIns="0" rtlCol="0">
            <a:spAutoFit/>
          </a:bodyPr>
          <a:lstStyle/>
          <a:p>
            <a:pPr marL="91440">
              <a:lnSpc>
                <a:spcPct val="100000"/>
              </a:lnSpc>
              <a:spcBef>
                <a:spcPts val="505"/>
              </a:spcBef>
            </a:pPr>
            <a:r>
              <a:rPr sz="1000" b="1" spc="-5" dirty="0">
                <a:solidFill>
                  <a:srgbClr val="FFFFFF"/>
                </a:solidFill>
                <a:latin typeface="Arial"/>
                <a:cs typeface="Arial"/>
              </a:rPr>
              <a:t>Contents</a:t>
            </a:r>
            <a:endParaRPr sz="1000" dirty="0">
              <a:latin typeface="Arial"/>
              <a:cs typeface="Arial"/>
            </a:endParaRPr>
          </a:p>
        </p:txBody>
      </p:sp>
      <p:sp>
        <p:nvSpPr>
          <p:cNvPr id="6" name="object 6"/>
          <p:cNvSpPr/>
          <p:nvPr/>
        </p:nvSpPr>
        <p:spPr>
          <a:xfrm>
            <a:off x="1556160" y="1517650"/>
            <a:ext cx="3811904" cy="0"/>
          </a:xfrm>
          <a:custGeom>
            <a:avLst/>
            <a:gdLst/>
            <a:ahLst/>
            <a:cxnLst/>
            <a:rect l="l" t="t" r="r" b="b"/>
            <a:pathLst>
              <a:path w="3811904">
                <a:moveTo>
                  <a:pt x="0" y="0"/>
                </a:moveTo>
                <a:lnTo>
                  <a:pt x="3811524" y="0"/>
                </a:lnTo>
              </a:path>
            </a:pathLst>
          </a:custGeom>
          <a:ln w="19050">
            <a:solidFill>
              <a:srgbClr val="C0C0C0"/>
            </a:solidFill>
          </a:ln>
        </p:spPr>
        <p:txBody>
          <a:bodyPr wrap="square" lIns="0" tIns="0" rIns="0" bIns="0" rtlCol="0"/>
          <a:lstStyle/>
          <a:p>
            <a:endParaRPr/>
          </a:p>
        </p:txBody>
      </p:sp>
      <p:sp>
        <p:nvSpPr>
          <p:cNvPr id="7" name="object 7"/>
          <p:cNvSpPr txBox="1"/>
          <p:nvPr/>
        </p:nvSpPr>
        <p:spPr>
          <a:xfrm>
            <a:off x="1852387" y="684003"/>
            <a:ext cx="7031355" cy="382797"/>
          </a:xfrm>
          <a:prstGeom prst="rect">
            <a:avLst/>
          </a:prstGeom>
        </p:spPr>
        <p:txBody>
          <a:bodyPr vert="horz" wrap="square" lIns="0" tIns="13335" rIns="0" bIns="0" rtlCol="0">
            <a:spAutoFit/>
          </a:bodyPr>
          <a:lstStyle/>
          <a:p>
            <a:pPr marL="15875">
              <a:lnSpc>
                <a:spcPct val="100000"/>
              </a:lnSpc>
              <a:spcBef>
                <a:spcPts val="105"/>
              </a:spcBef>
            </a:pPr>
            <a:r>
              <a:rPr lang="en-US" sz="2400" b="1" spc="5" dirty="0" smtClean="0">
                <a:solidFill>
                  <a:srgbClr val="013679"/>
                </a:solidFill>
                <a:latin typeface="Arial"/>
                <a:cs typeface="Arial"/>
              </a:rPr>
              <a:t>Introduction</a:t>
            </a:r>
            <a:endParaRPr sz="2400" dirty="0">
              <a:latin typeface="Arial"/>
              <a:cs typeface="Arial"/>
            </a:endParaRPr>
          </a:p>
        </p:txBody>
      </p:sp>
      <p:sp>
        <p:nvSpPr>
          <p:cNvPr id="8" name="object 8"/>
          <p:cNvSpPr/>
          <p:nvPr/>
        </p:nvSpPr>
        <p:spPr>
          <a:xfrm>
            <a:off x="5807075" y="1517650"/>
            <a:ext cx="3965575" cy="0"/>
          </a:xfrm>
          <a:custGeom>
            <a:avLst/>
            <a:gdLst/>
            <a:ahLst/>
            <a:cxnLst/>
            <a:rect l="l" t="t" r="r" b="b"/>
            <a:pathLst>
              <a:path w="3965575">
                <a:moveTo>
                  <a:pt x="0" y="0"/>
                </a:moveTo>
                <a:lnTo>
                  <a:pt x="3965575" y="0"/>
                </a:lnTo>
              </a:path>
            </a:pathLst>
          </a:custGeom>
          <a:ln w="19050">
            <a:solidFill>
              <a:srgbClr val="C0C0C0"/>
            </a:solidFill>
          </a:ln>
        </p:spPr>
        <p:txBody>
          <a:bodyPr wrap="square" lIns="0" tIns="0" rIns="0" bIns="0" rtlCol="0"/>
          <a:lstStyle/>
          <a:p>
            <a:endParaRPr/>
          </a:p>
        </p:txBody>
      </p:sp>
      <p:sp>
        <p:nvSpPr>
          <p:cNvPr id="73" name="object 16"/>
          <p:cNvSpPr txBox="1"/>
          <p:nvPr/>
        </p:nvSpPr>
        <p:spPr>
          <a:xfrm>
            <a:off x="1052996" y="1517650"/>
            <a:ext cx="8580336" cy="4896853"/>
          </a:xfrm>
          <a:prstGeom prst="rect">
            <a:avLst/>
          </a:prstGeom>
        </p:spPr>
        <p:txBody>
          <a:bodyPr vert="horz" wrap="square" lIns="0" tIns="104775" rIns="0" bIns="0" rtlCol="0">
            <a:spAutoFit/>
          </a:bodyPr>
          <a:lstStyle/>
          <a:p>
            <a:pPr marL="374015" marR="5080" indent="-361950">
              <a:spcBef>
                <a:spcPts val="710"/>
              </a:spcBef>
              <a:buFont typeface="Wingdings"/>
              <a:buChar char=""/>
              <a:tabLst>
                <a:tab pos="374015" algn="l"/>
                <a:tab pos="374650" algn="l"/>
              </a:tabLst>
            </a:pPr>
            <a:r>
              <a:rPr lang="en-US" sz="2400" dirty="0">
                <a:solidFill>
                  <a:srgbClr val="002060"/>
                </a:solidFill>
                <a:latin typeface="Arial"/>
                <a:cs typeface="Arial"/>
              </a:rPr>
              <a:t>Warren Buffett said, “It takes 20 years to build a reputation and five minutes to ruin it.” </a:t>
            </a:r>
          </a:p>
          <a:p>
            <a:pPr marL="374015" marR="5080" indent="-361950">
              <a:spcBef>
                <a:spcPts val="710"/>
              </a:spcBef>
              <a:buFont typeface="Wingdings"/>
              <a:buChar char=""/>
              <a:tabLst>
                <a:tab pos="374015" algn="l"/>
                <a:tab pos="374650" algn="l"/>
              </a:tabLst>
            </a:pPr>
            <a:r>
              <a:rPr lang="en-US" sz="2400" dirty="0">
                <a:solidFill>
                  <a:srgbClr val="002060"/>
                </a:solidFill>
                <a:latin typeface="Arial"/>
                <a:cs typeface="Arial"/>
              </a:rPr>
              <a:t>Many organizations struggle to create a memorable and magnetic workplace culture, and it’s no wonder. Culture is tricky to define, and takes time and effort to build.</a:t>
            </a:r>
          </a:p>
          <a:p>
            <a:pPr marL="374015" marR="5080" indent="-361950">
              <a:spcBef>
                <a:spcPts val="710"/>
              </a:spcBef>
              <a:buFont typeface="Wingdings"/>
              <a:buChar char=""/>
              <a:tabLst>
                <a:tab pos="374015" algn="l"/>
                <a:tab pos="374650" algn="l"/>
              </a:tabLst>
            </a:pPr>
            <a:r>
              <a:rPr lang="en-US" sz="2400" dirty="0">
                <a:solidFill>
                  <a:srgbClr val="002060"/>
                </a:solidFill>
                <a:latin typeface="Arial"/>
                <a:cs typeface="Arial"/>
              </a:rPr>
              <a:t>One thing is clear: strong organizational culture is a </a:t>
            </a:r>
            <a:r>
              <a:rPr lang="en-US" sz="2400" b="1" u="sng" dirty="0">
                <a:solidFill>
                  <a:srgbClr val="002060"/>
                </a:solidFill>
                <a:latin typeface="Arial"/>
                <a:cs typeface="Arial"/>
              </a:rPr>
              <a:t>Powerful talent attractor</a:t>
            </a:r>
            <a:r>
              <a:rPr lang="en-US" sz="2400" dirty="0">
                <a:solidFill>
                  <a:srgbClr val="002060"/>
                </a:solidFill>
                <a:latin typeface="Arial"/>
                <a:cs typeface="Arial"/>
              </a:rPr>
              <a:t>. It can win you access to the best talent in your industry and be the glue that retains top employees amid fierce competition. </a:t>
            </a:r>
          </a:p>
          <a:p>
            <a:pPr marL="374015" marR="5080" indent="-361950">
              <a:spcBef>
                <a:spcPts val="710"/>
              </a:spcBef>
              <a:buFont typeface="Wingdings"/>
              <a:buChar char=""/>
              <a:tabLst>
                <a:tab pos="374015" algn="l"/>
                <a:tab pos="374650" algn="l"/>
              </a:tabLst>
            </a:pPr>
            <a:r>
              <a:rPr lang="en-US" sz="2400" dirty="0">
                <a:solidFill>
                  <a:srgbClr val="002060"/>
                </a:solidFill>
                <a:latin typeface="Arial"/>
                <a:cs typeface="Arial"/>
              </a:rPr>
              <a:t>So how can you turn your culture into one of your strongest assets?</a:t>
            </a:r>
          </a:p>
          <a:p>
            <a:pPr marL="374015" marR="5080" indent="-361950">
              <a:spcBef>
                <a:spcPts val="710"/>
              </a:spcBef>
              <a:buFont typeface="Wingdings"/>
              <a:buChar char=""/>
              <a:tabLst>
                <a:tab pos="374015" algn="l"/>
                <a:tab pos="374650" algn="l"/>
              </a:tabLst>
            </a:pPr>
            <a:endParaRPr sz="2400" dirty="0">
              <a:latin typeface="Arial"/>
              <a:cs typeface="Aria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spTree>
    <p:extLst>
      <p:ext uri="{BB962C8B-B14F-4D97-AF65-F5344CB8AC3E}">
        <p14:creationId xmlns:p14="http://schemas.microsoft.com/office/powerpoint/2010/main" val="3759482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751314" y="362204"/>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solidFill>
                  <a:srgbClr val="013679"/>
                </a:solidFill>
                <a:latin typeface="Arial"/>
                <a:cs typeface="Arial"/>
              </a:rPr>
              <a:t>3</a:t>
            </a:r>
            <a:endParaRPr sz="800">
              <a:latin typeface="Arial"/>
              <a:cs typeface="Arial"/>
            </a:endParaRPr>
          </a:p>
        </p:txBody>
      </p:sp>
      <p:sp>
        <p:nvSpPr>
          <p:cNvPr id="4" name="object 4"/>
          <p:cNvSpPr/>
          <p:nvPr/>
        </p:nvSpPr>
        <p:spPr>
          <a:xfrm>
            <a:off x="1859026" y="1097025"/>
            <a:ext cx="7774305" cy="0"/>
          </a:xfrm>
          <a:custGeom>
            <a:avLst/>
            <a:gdLst/>
            <a:ahLst/>
            <a:cxnLst/>
            <a:rect l="l" t="t" r="r" b="b"/>
            <a:pathLst>
              <a:path w="7774305">
                <a:moveTo>
                  <a:pt x="0" y="0"/>
                </a:moveTo>
                <a:lnTo>
                  <a:pt x="7773924" y="0"/>
                </a:lnTo>
              </a:path>
            </a:pathLst>
          </a:custGeom>
          <a:ln w="19050">
            <a:solidFill>
              <a:srgbClr val="C0C0C0"/>
            </a:solidFill>
          </a:ln>
        </p:spPr>
        <p:txBody>
          <a:bodyPr wrap="square" lIns="0" tIns="0" rIns="0" bIns="0" rtlCol="0"/>
          <a:lstStyle/>
          <a:p>
            <a:endParaRPr/>
          </a:p>
        </p:txBody>
      </p:sp>
      <p:sp>
        <p:nvSpPr>
          <p:cNvPr id="5" name="object 5"/>
          <p:cNvSpPr txBox="1"/>
          <p:nvPr/>
        </p:nvSpPr>
        <p:spPr>
          <a:xfrm>
            <a:off x="261937" y="816038"/>
            <a:ext cx="1449705" cy="287655"/>
          </a:xfrm>
          <a:prstGeom prst="rect">
            <a:avLst/>
          </a:prstGeom>
          <a:solidFill>
            <a:srgbClr val="013679"/>
          </a:solidFill>
        </p:spPr>
        <p:txBody>
          <a:bodyPr vert="horz" wrap="square" lIns="0" tIns="64135" rIns="0" bIns="0" rtlCol="0">
            <a:spAutoFit/>
          </a:bodyPr>
          <a:lstStyle/>
          <a:p>
            <a:pPr marL="91440">
              <a:lnSpc>
                <a:spcPct val="100000"/>
              </a:lnSpc>
              <a:spcBef>
                <a:spcPts val="505"/>
              </a:spcBef>
            </a:pPr>
            <a:r>
              <a:rPr sz="1000" b="1" spc="-5" dirty="0">
                <a:solidFill>
                  <a:srgbClr val="FFFFFF"/>
                </a:solidFill>
                <a:latin typeface="Arial"/>
                <a:cs typeface="Arial"/>
              </a:rPr>
              <a:t>Contents</a:t>
            </a:r>
            <a:endParaRPr sz="1000" dirty="0">
              <a:latin typeface="Arial"/>
              <a:cs typeface="Arial"/>
            </a:endParaRPr>
          </a:p>
        </p:txBody>
      </p:sp>
      <p:sp>
        <p:nvSpPr>
          <p:cNvPr id="6" name="object 6"/>
          <p:cNvSpPr/>
          <p:nvPr/>
        </p:nvSpPr>
        <p:spPr>
          <a:xfrm>
            <a:off x="1556160" y="1517650"/>
            <a:ext cx="3811904" cy="0"/>
          </a:xfrm>
          <a:custGeom>
            <a:avLst/>
            <a:gdLst/>
            <a:ahLst/>
            <a:cxnLst/>
            <a:rect l="l" t="t" r="r" b="b"/>
            <a:pathLst>
              <a:path w="3811904">
                <a:moveTo>
                  <a:pt x="0" y="0"/>
                </a:moveTo>
                <a:lnTo>
                  <a:pt x="3811524" y="0"/>
                </a:lnTo>
              </a:path>
            </a:pathLst>
          </a:custGeom>
          <a:ln w="19050">
            <a:solidFill>
              <a:srgbClr val="C0C0C0"/>
            </a:solidFill>
          </a:ln>
        </p:spPr>
        <p:txBody>
          <a:bodyPr wrap="square" lIns="0" tIns="0" rIns="0" bIns="0" rtlCol="0"/>
          <a:lstStyle/>
          <a:p>
            <a:endParaRPr/>
          </a:p>
        </p:txBody>
      </p:sp>
      <p:sp>
        <p:nvSpPr>
          <p:cNvPr id="7" name="object 7"/>
          <p:cNvSpPr txBox="1"/>
          <p:nvPr/>
        </p:nvSpPr>
        <p:spPr>
          <a:xfrm>
            <a:off x="1852387" y="684003"/>
            <a:ext cx="7031355" cy="382797"/>
          </a:xfrm>
          <a:prstGeom prst="rect">
            <a:avLst/>
          </a:prstGeom>
        </p:spPr>
        <p:txBody>
          <a:bodyPr vert="horz" wrap="square" lIns="0" tIns="13335" rIns="0" bIns="0" rtlCol="0">
            <a:spAutoFit/>
          </a:bodyPr>
          <a:lstStyle/>
          <a:p>
            <a:pPr marL="15875">
              <a:lnSpc>
                <a:spcPct val="100000"/>
              </a:lnSpc>
              <a:spcBef>
                <a:spcPts val="105"/>
              </a:spcBef>
            </a:pPr>
            <a:r>
              <a:rPr lang="en-US" sz="2400" b="1" spc="5" dirty="0" smtClean="0">
                <a:solidFill>
                  <a:srgbClr val="013679"/>
                </a:solidFill>
                <a:latin typeface="Arial"/>
                <a:cs typeface="Arial"/>
              </a:rPr>
              <a:t>Introduction</a:t>
            </a:r>
            <a:endParaRPr sz="2400" dirty="0">
              <a:latin typeface="Arial"/>
              <a:cs typeface="Arial"/>
            </a:endParaRPr>
          </a:p>
        </p:txBody>
      </p:sp>
      <p:sp>
        <p:nvSpPr>
          <p:cNvPr id="8" name="object 8"/>
          <p:cNvSpPr/>
          <p:nvPr/>
        </p:nvSpPr>
        <p:spPr>
          <a:xfrm>
            <a:off x="5807075" y="1517650"/>
            <a:ext cx="3965575" cy="0"/>
          </a:xfrm>
          <a:custGeom>
            <a:avLst/>
            <a:gdLst/>
            <a:ahLst/>
            <a:cxnLst/>
            <a:rect l="l" t="t" r="r" b="b"/>
            <a:pathLst>
              <a:path w="3965575">
                <a:moveTo>
                  <a:pt x="0" y="0"/>
                </a:moveTo>
                <a:lnTo>
                  <a:pt x="3965575" y="0"/>
                </a:lnTo>
              </a:path>
            </a:pathLst>
          </a:custGeom>
          <a:ln w="19050">
            <a:solidFill>
              <a:srgbClr val="C0C0C0"/>
            </a:solidFill>
          </a:ln>
        </p:spPr>
        <p:txBody>
          <a:bodyPr wrap="square" lIns="0" tIns="0" rIns="0" bIns="0" rtlCol="0"/>
          <a:lstStyle/>
          <a:p>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pic>
        <p:nvPicPr>
          <p:cNvPr id="3" name="Picture 2"/>
          <p:cNvPicPr>
            <a:picLocks noChangeAspect="1"/>
          </p:cNvPicPr>
          <p:nvPr/>
        </p:nvPicPr>
        <p:blipFill>
          <a:blip r:embed="rId3"/>
          <a:stretch>
            <a:fillRect/>
          </a:stretch>
        </p:blipFill>
        <p:spPr>
          <a:xfrm>
            <a:off x="261937" y="1066800"/>
            <a:ext cx="8621805" cy="5791200"/>
          </a:xfrm>
          <a:prstGeom prst="rect">
            <a:avLst/>
          </a:prstGeom>
        </p:spPr>
      </p:pic>
    </p:spTree>
    <p:extLst>
      <p:ext uri="{BB962C8B-B14F-4D97-AF65-F5344CB8AC3E}">
        <p14:creationId xmlns:p14="http://schemas.microsoft.com/office/powerpoint/2010/main" val="2955315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64014" y="384431"/>
            <a:ext cx="56515" cy="112395"/>
          </a:xfrm>
          <a:prstGeom prst="rect">
            <a:avLst/>
          </a:prstGeom>
        </p:spPr>
        <p:txBody>
          <a:bodyPr vert="horz" wrap="square" lIns="0" tIns="0" rIns="0" bIns="0" rtlCol="0">
            <a:spAutoFit/>
          </a:bodyPr>
          <a:lstStyle/>
          <a:p>
            <a:pPr>
              <a:lnSpc>
                <a:spcPts val="875"/>
              </a:lnSpc>
            </a:pPr>
            <a:r>
              <a:rPr sz="800" spc="-5" dirty="0">
                <a:solidFill>
                  <a:srgbClr val="013679"/>
                </a:solidFill>
                <a:latin typeface="Arial"/>
                <a:cs typeface="Arial"/>
              </a:rPr>
              <a:t>2</a:t>
            </a:r>
            <a:endParaRPr sz="800">
              <a:latin typeface="Arial"/>
              <a:cs typeface="Arial"/>
            </a:endParaRPr>
          </a:p>
        </p:txBody>
      </p:sp>
      <p:sp>
        <p:nvSpPr>
          <p:cNvPr id="5" name="object 5"/>
          <p:cNvSpPr txBox="1"/>
          <p:nvPr/>
        </p:nvSpPr>
        <p:spPr>
          <a:xfrm>
            <a:off x="243026" y="4710429"/>
            <a:ext cx="7757974" cy="568744"/>
          </a:xfrm>
          <a:prstGeom prst="rect">
            <a:avLst/>
          </a:prstGeom>
        </p:spPr>
        <p:txBody>
          <a:bodyPr vert="horz" wrap="square" lIns="0" tIns="14604" rIns="0" bIns="0" rtlCol="0">
            <a:spAutoFit/>
          </a:bodyPr>
          <a:lstStyle/>
          <a:p>
            <a:pPr marL="12700">
              <a:spcBef>
                <a:spcPts val="114"/>
              </a:spcBef>
            </a:pPr>
            <a:r>
              <a:rPr lang="en-US" sz="3600" b="1" spc="-10" dirty="0" smtClean="0">
                <a:solidFill>
                  <a:srgbClr val="013679"/>
                </a:solidFill>
                <a:latin typeface="Arial"/>
                <a:cs typeface="Arial"/>
              </a:rPr>
              <a:t>Measure </a:t>
            </a:r>
            <a:r>
              <a:rPr lang="en-US" sz="3600" b="1" spc="-10" dirty="0">
                <a:solidFill>
                  <a:srgbClr val="013679"/>
                </a:solidFill>
                <a:latin typeface="Arial"/>
                <a:cs typeface="Arial"/>
              </a:rPr>
              <a:t>of Organizational Culture</a:t>
            </a:r>
            <a:endParaRPr sz="3600" b="1" spc="-10" dirty="0">
              <a:solidFill>
                <a:srgbClr val="013679"/>
              </a:solidFill>
              <a:latin typeface="Arial"/>
              <a:cs typeface="Aria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906000" cy="3449230"/>
          </a:xfrm>
          <a:prstGeom prst="rect">
            <a:avLst/>
          </a:prstGeom>
        </p:spPr>
      </p:pic>
    </p:spTree>
    <p:extLst>
      <p:ext uri="{BB962C8B-B14F-4D97-AF65-F5344CB8AC3E}">
        <p14:creationId xmlns:p14="http://schemas.microsoft.com/office/powerpoint/2010/main" val="1421755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51314" y="362204"/>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solidFill>
                  <a:srgbClr val="013679"/>
                </a:solidFill>
                <a:latin typeface="Arial"/>
                <a:cs typeface="Arial"/>
              </a:rPr>
              <a:t>3</a:t>
            </a:r>
            <a:endParaRPr sz="800">
              <a:latin typeface="Arial"/>
              <a:cs typeface="Arial"/>
            </a:endParaRPr>
          </a:p>
        </p:txBody>
      </p:sp>
      <p:sp>
        <p:nvSpPr>
          <p:cNvPr id="4" name="object 4"/>
          <p:cNvSpPr/>
          <p:nvPr/>
        </p:nvSpPr>
        <p:spPr>
          <a:xfrm>
            <a:off x="1859026" y="1097025"/>
            <a:ext cx="7774305" cy="0"/>
          </a:xfrm>
          <a:custGeom>
            <a:avLst/>
            <a:gdLst/>
            <a:ahLst/>
            <a:cxnLst/>
            <a:rect l="l" t="t" r="r" b="b"/>
            <a:pathLst>
              <a:path w="7774305">
                <a:moveTo>
                  <a:pt x="0" y="0"/>
                </a:moveTo>
                <a:lnTo>
                  <a:pt x="7773924" y="0"/>
                </a:lnTo>
              </a:path>
            </a:pathLst>
          </a:custGeom>
          <a:ln w="19050">
            <a:solidFill>
              <a:srgbClr val="C0C0C0"/>
            </a:solidFill>
          </a:ln>
        </p:spPr>
        <p:txBody>
          <a:bodyPr wrap="square" lIns="0" tIns="0" rIns="0" bIns="0" rtlCol="0"/>
          <a:lstStyle/>
          <a:p>
            <a:endParaRPr/>
          </a:p>
        </p:txBody>
      </p:sp>
      <p:sp>
        <p:nvSpPr>
          <p:cNvPr id="5" name="object 5"/>
          <p:cNvSpPr txBox="1"/>
          <p:nvPr/>
        </p:nvSpPr>
        <p:spPr>
          <a:xfrm>
            <a:off x="261937" y="816038"/>
            <a:ext cx="1449705" cy="287655"/>
          </a:xfrm>
          <a:prstGeom prst="rect">
            <a:avLst/>
          </a:prstGeom>
          <a:solidFill>
            <a:srgbClr val="013679"/>
          </a:solidFill>
        </p:spPr>
        <p:txBody>
          <a:bodyPr vert="horz" wrap="square" lIns="0" tIns="64135" rIns="0" bIns="0" rtlCol="0">
            <a:spAutoFit/>
          </a:bodyPr>
          <a:lstStyle/>
          <a:p>
            <a:pPr marL="91440">
              <a:lnSpc>
                <a:spcPct val="100000"/>
              </a:lnSpc>
              <a:spcBef>
                <a:spcPts val="505"/>
              </a:spcBef>
            </a:pPr>
            <a:r>
              <a:rPr sz="1000" b="1" spc="-5" dirty="0">
                <a:solidFill>
                  <a:srgbClr val="FFFFFF"/>
                </a:solidFill>
                <a:latin typeface="Arial"/>
                <a:cs typeface="Arial"/>
              </a:rPr>
              <a:t>Contents</a:t>
            </a:r>
            <a:endParaRPr sz="1000" dirty="0">
              <a:latin typeface="Arial"/>
              <a:cs typeface="Arial"/>
            </a:endParaRPr>
          </a:p>
        </p:txBody>
      </p:sp>
      <p:sp>
        <p:nvSpPr>
          <p:cNvPr id="6" name="object 6"/>
          <p:cNvSpPr/>
          <p:nvPr/>
        </p:nvSpPr>
        <p:spPr>
          <a:xfrm>
            <a:off x="1855851" y="1519300"/>
            <a:ext cx="3811904" cy="0"/>
          </a:xfrm>
          <a:custGeom>
            <a:avLst/>
            <a:gdLst/>
            <a:ahLst/>
            <a:cxnLst/>
            <a:rect l="l" t="t" r="r" b="b"/>
            <a:pathLst>
              <a:path w="3811904">
                <a:moveTo>
                  <a:pt x="0" y="0"/>
                </a:moveTo>
                <a:lnTo>
                  <a:pt x="3811524" y="0"/>
                </a:lnTo>
              </a:path>
            </a:pathLst>
          </a:custGeom>
          <a:ln w="19050">
            <a:solidFill>
              <a:srgbClr val="C0C0C0"/>
            </a:solidFill>
          </a:ln>
        </p:spPr>
        <p:txBody>
          <a:bodyPr wrap="square" lIns="0" tIns="0" rIns="0" bIns="0" rtlCol="0"/>
          <a:lstStyle/>
          <a:p>
            <a:endParaRPr/>
          </a:p>
        </p:txBody>
      </p:sp>
      <p:sp>
        <p:nvSpPr>
          <p:cNvPr id="7" name="object 7"/>
          <p:cNvSpPr txBox="1"/>
          <p:nvPr/>
        </p:nvSpPr>
        <p:spPr>
          <a:xfrm>
            <a:off x="1843785" y="765505"/>
            <a:ext cx="7031355" cy="382797"/>
          </a:xfrm>
          <a:prstGeom prst="rect">
            <a:avLst/>
          </a:prstGeom>
        </p:spPr>
        <p:txBody>
          <a:bodyPr vert="horz" wrap="square" lIns="0" tIns="13335" rIns="0" bIns="0" rtlCol="0">
            <a:spAutoFit/>
          </a:bodyPr>
          <a:lstStyle/>
          <a:p>
            <a:pPr marL="15875">
              <a:lnSpc>
                <a:spcPct val="100000"/>
              </a:lnSpc>
              <a:spcBef>
                <a:spcPts val="105"/>
              </a:spcBef>
            </a:pPr>
            <a:r>
              <a:rPr lang="en-US" sz="2400" b="1" spc="5" dirty="0" smtClean="0">
                <a:solidFill>
                  <a:srgbClr val="013679"/>
                </a:solidFill>
                <a:latin typeface="Arial"/>
                <a:cs typeface="Arial"/>
              </a:rPr>
              <a:t>Measures of Organizational Culture</a:t>
            </a:r>
            <a:endParaRPr sz="2400" dirty="0">
              <a:latin typeface="Arial"/>
              <a:cs typeface="Arial"/>
            </a:endParaRPr>
          </a:p>
        </p:txBody>
      </p:sp>
      <p:sp>
        <p:nvSpPr>
          <p:cNvPr id="8" name="object 8"/>
          <p:cNvSpPr/>
          <p:nvPr/>
        </p:nvSpPr>
        <p:spPr>
          <a:xfrm>
            <a:off x="5807075" y="1517650"/>
            <a:ext cx="3965575" cy="0"/>
          </a:xfrm>
          <a:custGeom>
            <a:avLst/>
            <a:gdLst/>
            <a:ahLst/>
            <a:cxnLst/>
            <a:rect l="l" t="t" r="r" b="b"/>
            <a:pathLst>
              <a:path w="3965575">
                <a:moveTo>
                  <a:pt x="0" y="0"/>
                </a:moveTo>
                <a:lnTo>
                  <a:pt x="3965575" y="0"/>
                </a:lnTo>
              </a:path>
            </a:pathLst>
          </a:custGeom>
          <a:ln w="19050">
            <a:solidFill>
              <a:srgbClr val="C0C0C0"/>
            </a:solidFill>
          </a:ln>
        </p:spPr>
        <p:txBody>
          <a:bodyPr wrap="square" lIns="0" tIns="0" rIns="0" bIns="0" rtlCol="0"/>
          <a:lstStyle/>
          <a:p>
            <a:endParaRPr/>
          </a:p>
        </p:txBody>
      </p:sp>
      <p:sp>
        <p:nvSpPr>
          <p:cNvPr id="73" name="object 16"/>
          <p:cNvSpPr txBox="1"/>
          <p:nvPr/>
        </p:nvSpPr>
        <p:spPr>
          <a:xfrm>
            <a:off x="1935226" y="1480718"/>
            <a:ext cx="7381875" cy="1626727"/>
          </a:xfrm>
          <a:prstGeom prst="rect">
            <a:avLst/>
          </a:prstGeom>
        </p:spPr>
        <p:txBody>
          <a:bodyPr vert="horz" wrap="square" lIns="0" tIns="104775" rIns="0" bIns="0" rtlCol="0">
            <a:spAutoFit/>
          </a:bodyPr>
          <a:lstStyle/>
          <a:p>
            <a:pPr marL="171450" indent="-171450">
              <a:lnSpc>
                <a:spcPct val="150000"/>
              </a:lnSpc>
              <a:buFont typeface="Arial" panose="020B0604020202020204" pitchFamily="34" charset="0"/>
              <a:buChar char="•"/>
              <a:tabLst>
                <a:tab pos="374015" algn="l"/>
                <a:tab pos="374650" algn="l"/>
              </a:tabLst>
            </a:pPr>
            <a:r>
              <a:rPr lang="en-US" sz="2400" b="1" spc="15" dirty="0" smtClean="0">
                <a:solidFill>
                  <a:srgbClr val="013679"/>
                </a:solidFill>
                <a:latin typeface="Arial"/>
                <a:cs typeface="Arial"/>
              </a:rPr>
              <a:t>Can </a:t>
            </a:r>
            <a:r>
              <a:rPr lang="en-US" sz="2400" b="1" spc="15" dirty="0">
                <a:solidFill>
                  <a:srgbClr val="013679"/>
                </a:solidFill>
                <a:latin typeface="Arial"/>
                <a:cs typeface="Arial"/>
              </a:rPr>
              <a:t>organizational culture be measured?</a:t>
            </a:r>
          </a:p>
          <a:p>
            <a:pPr>
              <a:lnSpc>
                <a:spcPct val="150000"/>
              </a:lnSpc>
            </a:pPr>
            <a:endParaRPr lang="en-US" sz="1400" dirty="0" smtClean="0"/>
          </a:p>
          <a:p>
            <a:pPr marL="12065">
              <a:lnSpc>
                <a:spcPct val="150000"/>
              </a:lnSpc>
              <a:tabLst>
                <a:tab pos="374015" algn="l"/>
                <a:tab pos="374650" algn="l"/>
              </a:tabLst>
            </a:pPr>
            <a:endParaRPr lang="en-US" sz="1200" b="1" spc="15" dirty="0">
              <a:solidFill>
                <a:srgbClr val="013679"/>
              </a:solidFill>
              <a:latin typeface="Arial"/>
              <a:cs typeface="Arial"/>
            </a:endParaRPr>
          </a:p>
          <a:p>
            <a:pPr marL="374015" marR="5080" indent="-361950">
              <a:lnSpc>
                <a:spcPct val="150000"/>
              </a:lnSpc>
              <a:spcBef>
                <a:spcPts val="710"/>
              </a:spcBef>
              <a:buFont typeface="Wingdings"/>
              <a:buChar char=""/>
              <a:tabLst>
                <a:tab pos="374015" algn="l"/>
                <a:tab pos="374650" algn="l"/>
              </a:tabLst>
            </a:pPr>
            <a:endParaRPr sz="1200" dirty="0">
              <a:latin typeface="Arial"/>
              <a:cs typeface="Aria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spTree>
    <p:extLst>
      <p:ext uri="{BB962C8B-B14F-4D97-AF65-F5344CB8AC3E}">
        <p14:creationId xmlns:p14="http://schemas.microsoft.com/office/powerpoint/2010/main" val="4230019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64014" y="384431"/>
            <a:ext cx="56515" cy="112395"/>
          </a:xfrm>
          <a:prstGeom prst="rect">
            <a:avLst/>
          </a:prstGeom>
        </p:spPr>
        <p:txBody>
          <a:bodyPr vert="horz" wrap="square" lIns="0" tIns="0" rIns="0" bIns="0" rtlCol="0">
            <a:spAutoFit/>
          </a:bodyPr>
          <a:lstStyle/>
          <a:p>
            <a:pPr>
              <a:lnSpc>
                <a:spcPts val="875"/>
              </a:lnSpc>
            </a:pPr>
            <a:r>
              <a:rPr sz="800" spc="-5" dirty="0">
                <a:solidFill>
                  <a:srgbClr val="013679"/>
                </a:solidFill>
                <a:latin typeface="Arial"/>
                <a:cs typeface="Arial"/>
              </a:rPr>
              <a:t>2</a:t>
            </a:r>
            <a:endParaRPr sz="800">
              <a:latin typeface="Arial"/>
              <a:cs typeface="Arial"/>
            </a:endParaRPr>
          </a:p>
        </p:txBody>
      </p:sp>
      <p:sp>
        <p:nvSpPr>
          <p:cNvPr id="5" name="object 5"/>
          <p:cNvSpPr txBox="1"/>
          <p:nvPr/>
        </p:nvSpPr>
        <p:spPr>
          <a:xfrm>
            <a:off x="243026" y="4710429"/>
            <a:ext cx="8443774" cy="568744"/>
          </a:xfrm>
          <a:prstGeom prst="rect">
            <a:avLst/>
          </a:prstGeom>
        </p:spPr>
        <p:txBody>
          <a:bodyPr vert="horz" wrap="square" lIns="0" tIns="14604" rIns="0" bIns="0" rtlCol="0">
            <a:spAutoFit/>
          </a:bodyPr>
          <a:lstStyle/>
          <a:p>
            <a:pPr marL="12700">
              <a:spcBef>
                <a:spcPts val="114"/>
              </a:spcBef>
            </a:pPr>
            <a:r>
              <a:rPr lang="en-US" sz="3600" b="1" spc="-10" dirty="0" smtClean="0">
                <a:solidFill>
                  <a:srgbClr val="013679"/>
                </a:solidFill>
                <a:latin typeface="Arial"/>
                <a:cs typeface="Arial"/>
              </a:rPr>
              <a:t>Importance </a:t>
            </a:r>
            <a:r>
              <a:rPr lang="en-US" sz="3600" b="1" spc="-10" dirty="0">
                <a:solidFill>
                  <a:srgbClr val="013679"/>
                </a:solidFill>
                <a:latin typeface="Arial"/>
                <a:cs typeface="Arial"/>
              </a:rPr>
              <a:t>of organizational culture</a:t>
            </a:r>
            <a:endParaRPr sz="3600" b="1" spc="-10" dirty="0">
              <a:solidFill>
                <a:srgbClr val="013679"/>
              </a:solidFill>
              <a:latin typeface="Arial"/>
              <a:cs typeface="Aria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906000" cy="3449230"/>
          </a:xfrm>
          <a:prstGeom prst="rect">
            <a:avLst/>
          </a:prstGeom>
        </p:spPr>
      </p:pic>
    </p:spTree>
    <p:extLst>
      <p:ext uri="{BB962C8B-B14F-4D97-AF65-F5344CB8AC3E}">
        <p14:creationId xmlns:p14="http://schemas.microsoft.com/office/powerpoint/2010/main" val="44575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51314" y="362204"/>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solidFill>
                  <a:srgbClr val="013679"/>
                </a:solidFill>
                <a:latin typeface="Arial"/>
                <a:cs typeface="Arial"/>
              </a:rPr>
              <a:t>3</a:t>
            </a:r>
            <a:endParaRPr sz="800">
              <a:latin typeface="Arial"/>
              <a:cs typeface="Arial"/>
            </a:endParaRPr>
          </a:p>
        </p:txBody>
      </p:sp>
      <p:sp>
        <p:nvSpPr>
          <p:cNvPr id="4" name="object 4"/>
          <p:cNvSpPr/>
          <p:nvPr/>
        </p:nvSpPr>
        <p:spPr>
          <a:xfrm>
            <a:off x="1859026" y="1097025"/>
            <a:ext cx="7774305" cy="0"/>
          </a:xfrm>
          <a:custGeom>
            <a:avLst/>
            <a:gdLst/>
            <a:ahLst/>
            <a:cxnLst/>
            <a:rect l="l" t="t" r="r" b="b"/>
            <a:pathLst>
              <a:path w="7774305">
                <a:moveTo>
                  <a:pt x="0" y="0"/>
                </a:moveTo>
                <a:lnTo>
                  <a:pt x="7773924" y="0"/>
                </a:lnTo>
              </a:path>
            </a:pathLst>
          </a:custGeom>
          <a:ln w="19050">
            <a:solidFill>
              <a:srgbClr val="C0C0C0"/>
            </a:solidFill>
          </a:ln>
        </p:spPr>
        <p:txBody>
          <a:bodyPr wrap="square" lIns="0" tIns="0" rIns="0" bIns="0" rtlCol="0"/>
          <a:lstStyle/>
          <a:p>
            <a:endParaRPr/>
          </a:p>
        </p:txBody>
      </p:sp>
      <p:sp>
        <p:nvSpPr>
          <p:cNvPr id="5" name="object 5"/>
          <p:cNvSpPr txBox="1"/>
          <p:nvPr/>
        </p:nvSpPr>
        <p:spPr>
          <a:xfrm>
            <a:off x="261937" y="816038"/>
            <a:ext cx="1449705" cy="287655"/>
          </a:xfrm>
          <a:prstGeom prst="rect">
            <a:avLst/>
          </a:prstGeom>
          <a:solidFill>
            <a:srgbClr val="013679"/>
          </a:solidFill>
        </p:spPr>
        <p:txBody>
          <a:bodyPr vert="horz" wrap="square" lIns="0" tIns="64135" rIns="0" bIns="0" rtlCol="0">
            <a:spAutoFit/>
          </a:bodyPr>
          <a:lstStyle/>
          <a:p>
            <a:pPr marL="91440">
              <a:lnSpc>
                <a:spcPct val="100000"/>
              </a:lnSpc>
              <a:spcBef>
                <a:spcPts val="505"/>
              </a:spcBef>
            </a:pPr>
            <a:r>
              <a:rPr sz="1000" b="1" spc="-5" dirty="0">
                <a:solidFill>
                  <a:srgbClr val="FFFFFF"/>
                </a:solidFill>
                <a:latin typeface="Arial"/>
                <a:cs typeface="Arial"/>
              </a:rPr>
              <a:t>Contents</a:t>
            </a:r>
            <a:endParaRPr sz="1000" dirty="0">
              <a:latin typeface="Arial"/>
              <a:cs typeface="Arial"/>
            </a:endParaRPr>
          </a:p>
        </p:txBody>
      </p:sp>
      <p:sp>
        <p:nvSpPr>
          <p:cNvPr id="6" name="object 6"/>
          <p:cNvSpPr/>
          <p:nvPr/>
        </p:nvSpPr>
        <p:spPr>
          <a:xfrm>
            <a:off x="1855851" y="1519300"/>
            <a:ext cx="3811904" cy="0"/>
          </a:xfrm>
          <a:custGeom>
            <a:avLst/>
            <a:gdLst/>
            <a:ahLst/>
            <a:cxnLst/>
            <a:rect l="l" t="t" r="r" b="b"/>
            <a:pathLst>
              <a:path w="3811904">
                <a:moveTo>
                  <a:pt x="0" y="0"/>
                </a:moveTo>
                <a:lnTo>
                  <a:pt x="3811524" y="0"/>
                </a:lnTo>
              </a:path>
            </a:pathLst>
          </a:custGeom>
          <a:ln w="19050">
            <a:solidFill>
              <a:srgbClr val="C0C0C0"/>
            </a:solidFill>
          </a:ln>
        </p:spPr>
        <p:txBody>
          <a:bodyPr wrap="square" lIns="0" tIns="0" rIns="0" bIns="0" rtlCol="0"/>
          <a:lstStyle/>
          <a:p>
            <a:endParaRPr/>
          </a:p>
        </p:txBody>
      </p:sp>
      <p:sp>
        <p:nvSpPr>
          <p:cNvPr id="7" name="object 7"/>
          <p:cNvSpPr txBox="1"/>
          <p:nvPr/>
        </p:nvSpPr>
        <p:spPr>
          <a:xfrm>
            <a:off x="1843785" y="685800"/>
            <a:ext cx="7031355" cy="382797"/>
          </a:xfrm>
          <a:prstGeom prst="rect">
            <a:avLst/>
          </a:prstGeom>
        </p:spPr>
        <p:txBody>
          <a:bodyPr vert="horz" wrap="square" lIns="0" tIns="13335" rIns="0" bIns="0" rtlCol="0">
            <a:spAutoFit/>
          </a:bodyPr>
          <a:lstStyle/>
          <a:p>
            <a:pPr marL="12700">
              <a:spcBef>
                <a:spcPts val="114"/>
              </a:spcBef>
            </a:pPr>
            <a:r>
              <a:rPr lang="en-US" sz="2400" b="1" spc="-10" dirty="0" smtClean="0">
                <a:solidFill>
                  <a:srgbClr val="013679"/>
                </a:solidFill>
                <a:latin typeface="Arial"/>
                <a:cs typeface="Arial"/>
              </a:rPr>
              <a:t>Importance of organizational culture</a:t>
            </a:r>
            <a:endParaRPr lang="en-US" sz="2400" b="1" spc="-10" dirty="0">
              <a:solidFill>
                <a:srgbClr val="013679"/>
              </a:solidFill>
              <a:latin typeface="Arial"/>
              <a:cs typeface="Arial"/>
            </a:endParaRPr>
          </a:p>
        </p:txBody>
      </p:sp>
      <p:sp>
        <p:nvSpPr>
          <p:cNvPr id="8" name="object 8"/>
          <p:cNvSpPr/>
          <p:nvPr/>
        </p:nvSpPr>
        <p:spPr>
          <a:xfrm>
            <a:off x="5807075" y="1517650"/>
            <a:ext cx="3965575" cy="0"/>
          </a:xfrm>
          <a:custGeom>
            <a:avLst/>
            <a:gdLst/>
            <a:ahLst/>
            <a:cxnLst/>
            <a:rect l="l" t="t" r="r" b="b"/>
            <a:pathLst>
              <a:path w="3965575">
                <a:moveTo>
                  <a:pt x="0" y="0"/>
                </a:moveTo>
                <a:lnTo>
                  <a:pt x="3965575" y="0"/>
                </a:lnTo>
              </a:path>
            </a:pathLst>
          </a:custGeom>
          <a:ln w="19050">
            <a:solidFill>
              <a:srgbClr val="C0C0C0"/>
            </a:solidFill>
          </a:ln>
        </p:spPr>
        <p:txBody>
          <a:bodyPr wrap="square" lIns="0" tIns="0" rIns="0" bIns="0" rtlCol="0"/>
          <a:lstStyle/>
          <a:p>
            <a:endParaRPr/>
          </a:p>
        </p:txBody>
      </p:sp>
      <p:sp>
        <p:nvSpPr>
          <p:cNvPr id="73" name="object 16"/>
          <p:cNvSpPr txBox="1"/>
          <p:nvPr/>
        </p:nvSpPr>
        <p:spPr>
          <a:xfrm>
            <a:off x="1143000" y="1517650"/>
            <a:ext cx="7976675" cy="5735544"/>
          </a:xfrm>
          <a:prstGeom prst="rect">
            <a:avLst/>
          </a:prstGeom>
        </p:spPr>
        <p:txBody>
          <a:bodyPr vert="horz" wrap="square" lIns="0" tIns="104775" rIns="0" bIns="0" rtlCol="0">
            <a:spAutoFit/>
          </a:bodyPr>
          <a:lstStyle/>
          <a:p>
            <a:pPr marL="171450" indent="-171450">
              <a:buFont typeface="Arial" panose="020B0604020202020204" pitchFamily="34" charset="0"/>
              <a:buChar char="•"/>
              <a:tabLst>
                <a:tab pos="374015" algn="l"/>
                <a:tab pos="374650" algn="l"/>
              </a:tabLst>
            </a:pPr>
            <a:r>
              <a:rPr lang="en-US" sz="2400" spc="15" dirty="0" smtClean="0">
                <a:solidFill>
                  <a:srgbClr val="013679"/>
                </a:solidFill>
                <a:latin typeface="Arial"/>
                <a:cs typeface="Arial"/>
              </a:rPr>
              <a:t>It </a:t>
            </a:r>
            <a:r>
              <a:rPr lang="en-US" sz="2400" spc="15" dirty="0">
                <a:solidFill>
                  <a:srgbClr val="013679"/>
                </a:solidFill>
                <a:latin typeface="Arial"/>
                <a:cs typeface="Arial"/>
              </a:rPr>
              <a:t>defines your company’s internal and external </a:t>
            </a:r>
            <a:r>
              <a:rPr lang="en-US" sz="2400" spc="15" dirty="0" smtClean="0">
                <a:solidFill>
                  <a:srgbClr val="013679"/>
                </a:solidFill>
                <a:latin typeface="Arial"/>
                <a:cs typeface="Arial"/>
              </a:rPr>
              <a:t>identity,</a:t>
            </a:r>
          </a:p>
          <a:p>
            <a:pPr marL="171450" indent="-171450">
              <a:buFont typeface="Arial" panose="020B0604020202020204" pitchFamily="34" charset="0"/>
              <a:buChar char="•"/>
              <a:tabLst>
                <a:tab pos="374015" algn="l"/>
                <a:tab pos="374650" algn="l"/>
              </a:tabLst>
            </a:pPr>
            <a:r>
              <a:rPr lang="en-US" sz="2400" spc="15" dirty="0" smtClean="0">
                <a:solidFill>
                  <a:srgbClr val="013679"/>
                </a:solidFill>
                <a:latin typeface="Arial"/>
                <a:cs typeface="Arial"/>
              </a:rPr>
              <a:t>Organizational </a:t>
            </a:r>
            <a:r>
              <a:rPr lang="en-US" sz="2400" spc="15" dirty="0">
                <a:solidFill>
                  <a:srgbClr val="013679"/>
                </a:solidFill>
                <a:latin typeface="Arial"/>
                <a:cs typeface="Arial"/>
              </a:rPr>
              <a:t>culture is about living your company’s core </a:t>
            </a:r>
            <a:r>
              <a:rPr lang="en-US" sz="2400" spc="15" dirty="0" smtClean="0">
                <a:solidFill>
                  <a:srgbClr val="013679"/>
                </a:solidFill>
                <a:latin typeface="Arial"/>
                <a:cs typeface="Arial"/>
              </a:rPr>
              <a:t>values,</a:t>
            </a:r>
            <a:endParaRPr lang="en-US" sz="2400" spc="15" dirty="0">
              <a:solidFill>
                <a:srgbClr val="013679"/>
              </a:solidFill>
              <a:latin typeface="Arial"/>
              <a:cs typeface="Arial"/>
            </a:endParaRPr>
          </a:p>
          <a:p>
            <a:pPr marL="171450" indent="-171450">
              <a:buFont typeface="Arial" panose="020B0604020202020204" pitchFamily="34" charset="0"/>
              <a:buChar char="•"/>
              <a:tabLst>
                <a:tab pos="374015" algn="l"/>
                <a:tab pos="374650" algn="l"/>
              </a:tabLst>
            </a:pPr>
            <a:r>
              <a:rPr lang="en-US" sz="2400" spc="15" dirty="0">
                <a:solidFill>
                  <a:srgbClr val="013679"/>
                </a:solidFill>
                <a:latin typeface="Arial"/>
                <a:cs typeface="Arial"/>
              </a:rPr>
              <a:t>Your culture can transform employees into advocates (or critics</a:t>
            </a:r>
            <a:r>
              <a:rPr lang="en-US" sz="2400" spc="15" dirty="0" smtClean="0">
                <a:solidFill>
                  <a:srgbClr val="013679"/>
                </a:solidFill>
                <a:latin typeface="Arial"/>
                <a:cs typeface="Arial"/>
              </a:rPr>
              <a:t>),</a:t>
            </a:r>
            <a:endParaRPr lang="en-US" sz="2400" spc="15" dirty="0">
              <a:solidFill>
                <a:srgbClr val="013679"/>
              </a:solidFill>
              <a:latin typeface="Arial"/>
              <a:cs typeface="Arial"/>
            </a:endParaRPr>
          </a:p>
          <a:p>
            <a:pPr marL="171450" indent="-171450">
              <a:buFont typeface="Arial" panose="020B0604020202020204" pitchFamily="34" charset="0"/>
              <a:buChar char="•"/>
              <a:tabLst>
                <a:tab pos="374015" algn="l"/>
                <a:tab pos="374650" algn="l"/>
              </a:tabLst>
            </a:pPr>
            <a:r>
              <a:rPr lang="en-US" sz="2400" spc="15" dirty="0">
                <a:solidFill>
                  <a:srgbClr val="013679"/>
                </a:solidFill>
                <a:latin typeface="Arial"/>
                <a:cs typeface="Arial"/>
              </a:rPr>
              <a:t>A strong organizational culture helps you keep your best </a:t>
            </a:r>
            <a:r>
              <a:rPr lang="en-US" sz="2400" spc="15" dirty="0" smtClean="0">
                <a:solidFill>
                  <a:srgbClr val="013679"/>
                </a:solidFill>
                <a:latin typeface="Arial"/>
                <a:cs typeface="Arial"/>
              </a:rPr>
              <a:t>people and forms a positive external attraction,</a:t>
            </a:r>
            <a:endParaRPr lang="en-US" sz="2400" spc="15" dirty="0">
              <a:solidFill>
                <a:srgbClr val="013679"/>
              </a:solidFill>
              <a:latin typeface="Arial"/>
              <a:cs typeface="Arial"/>
            </a:endParaRPr>
          </a:p>
          <a:p>
            <a:pPr marL="171450" indent="-171450">
              <a:buFont typeface="Arial" panose="020B0604020202020204" pitchFamily="34" charset="0"/>
              <a:buChar char="•"/>
              <a:tabLst>
                <a:tab pos="374015" algn="l"/>
                <a:tab pos="374650" algn="l"/>
              </a:tabLst>
            </a:pPr>
            <a:r>
              <a:rPr lang="en-US" sz="2400" spc="15" dirty="0">
                <a:solidFill>
                  <a:srgbClr val="013679"/>
                </a:solidFill>
                <a:latin typeface="Arial"/>
                <a:cs typeface="Arial"/>
              </a:rPr>
              <a:t> Transforms your company into a team and impacts on the bottom </a:t>
            </a:r>
            <a:r>
              <a:rPr lang="en-US" sz="2400" spc="15" dirty="0" smtClean="0">
                <a:solidFill>
                  <a:srgbClr val="013679"/>
                </a:solidFill>
                <a:latin typeface="Arial"/>
                <a:cs typeface="Arial"/>
              </a:rPr>
              <a:t>line,</a:t>
            </a:r>
            <a:endParaRPr lang="en-US" sz="2400" spc="15" dirty="0">
              <a:solidFill>
                <a:srgbClr val="013679"/>
              </a:solidFill>
              <a:latin typeface="Arial"/>
              <a:cs typeface="Arial"/>
            </a:endParaRPr>
          </a:p>
          <a:p>
            <a:pPr marL="171450" indent="-171450">
              <a:buFont typeface="Arial" panose="020B0604020202020204" pitchFamily="34" charset="0"/>
              <a:buChar char="•"/>
              <a:tabLst>
                <a:tab pos="374015" algn="l"/>
                <a:tab pos="374650" algn="l"/>
              </a:tabLst>
            </a:pPr>
            <a:r>
              <a:rPr lang="en-US" sz="2400" spc="15" dirty="0">
                <a:solidFill>
                  <a:srgbClr val="013679"/>
                </a:solidFill>
                <a:latin typeface="Arial"/>
                <a:cs typeface="Arial"/>
              </a:rPr>
              <a:t>It impacts performance and employee wellbeing generally fostering employee </a:t>
            </a:r>
            <a:r>
              <a:rPr lang="en-US" sz="2400" spc="15" dirty="0" smtClean="0">
                <a:solidFill>
                  <a:srgbClr val="013679"/>
                </a:solidFill>
                <a:latin typeface="Arial"/>
                <a:cs typeface="Arial"/>
              </a:rPr>
              <a:t>engagement.</a:t>
            </a:r>
            <a:endParaRPr lang="en-US" sz="2400" spc="15" dirty="0">
              <a:solidFill>
                <a:srgbClr val="013679"/>
              </a:solidFill>
              <a:latin typeface="Arial"/>
              <a:cs typeface="Arial"/>
            </a:endParaRPr>
          </a:p>
          <a:p>
            <a:pPr marL="171450" indent="-171450">
              <a:buFont typeface="Arial" panose="020B0604020202020204" pitchFamily="34" charset="0"/>
              <a:buChar char="•"/>
              <a:tabLst>
                <a:tab pos="374015" algn="l"/>
                <a:tab pos="374650" algn="l"/>
              </a:tabLst>
            </a:pPr>
            <a:endParaRPr lang="en-US" sz="2400" b="1" spc="15" dirty="0">
              <a:solidFill>
                <a:srgbClr val="013679"/>
              </a:solidFill>
              <a:latin typeface="Arial"/>
              <a:cs typeface="Arial"/>
            </a:endParaRPr>
          </a:p>
          <a:p>
            <a:endParaRPr lang="en-US" sz="2400" dirty="0" smtClean="0"/>
          </a:p>
          <a:p>
            <a:pPr marL="12065">
              <a:tabLst>
                <a:tab pos="374015" algn="l"/>
                <a:tab pos="374650" algn="l"/>
              </a:tabLst>
            </a:pPr>
            <a:endParaRPr lang="en-US" sz="2400" b="1" spc="15" dirty="0">
              <a:solidFill>
                <a:srgbClr val="013679"/>
              </a:solidFill>
              <a:latin typeface="Arial"/>
              <a:cs typeface="Arial"/>
            </a:endParaRPr>
          </a:p>
          <a:p>
            <a:pPr marL="374015" marR="5080" indent="-361950">
              <a:spcBef>
                <a:spcPts val="710"/>
              </a:spcBef>
              <a:buFont typeface="Wingdings"/>
              <a:buChar char=""/>
              <a:tabLst>
                <a:tab pos="374015" algn="l"/>
                <a:tab pos="374650" algn="l"/>
              </a:tabLst>
            </a:pPr>
            <a:endParaRPr sz="2400" dirty="0">
              <a:latin typeface="Arial"/>
              <a:cs typeface="Aria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5867400"/>
            <a:ext cx="1143098" cy="847798"/>
          </a:xfrm>
          <a:prstGeom prst="rect">
            <a:avLst/>
          </a:prstGeom>
        </p:spPr>
      </p:pic>
    </p:spTree>
    <p:extLst>
      <p:ext uri="{BB962C8B-B14F-4D97-AF65-F5344CB8AC3E}">
        <p14:creationId xmlns:p14="http://schemas.microsoft.com/office/powerpoint/2010/main" val="1008828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TotalTime>
  <Words>852</Words>
  <Application>Microsoft Office PowerPoint</Application>
  <PresentationFormat>A4 Paper (210x297 mm)</PresentationFormat>
  <Paragraphs>153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Bank - CIB Presentation - PPT 2003</dc:title>
  <dc:creator>user;Shadrack Kirui</dc:creator>
  <cp:keywords>powerpoint</cp:keywords>
  <cp:lastModifiedBy>Nrb</cp:lastModifiedBy>
  <cp:revision>27</cp:revision>
  <dcterms:created xsi:type="dcterms:W3CDTF">2019-04-10T12:11:21Z</dcterms:created>
  <dcterms:modified xsi:type="dcterms:W3CDTF">2019-04-11T04:24:47Z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2011-05-16T00:00:00Z</vt:filetime>
  </property>
  <property fmtid="{D5CDD505-2E9C-101B-9397-08002B2CF9AE}" pid="3" name="Creator">
    <vt:lpwstr>Microsoft® Office PowerPoint® 2007</vt:lpwstr>
  </property>
  <property fmtid="{D5CDD505-2E9C-101B-9397-08002B2CF9AE}" pid="4" name="LastSaved">
    <vt:filetime>2019-04-10T00:00:00Z</vt:filetime>
  </property>
</Properties>
</file>