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4" r:id="rId1"/>
    <p:sldMasterId id="2147483695" r:id="rId2"/>
    <p:sldMasterId id="2147483696" r:id="rId3"/>
    <p:sldMasterId id="2147483697" r:id="rId4"/>
  </p:sldMasterIdLst>
  <p:notesMasterIdLst>
    <p:notesMasterId r:id="rId56"/>
  </p:notesMasterIdLst>
  <p:sldIdLst>
    <p:sldId id="256" r:id="rId5"/>
    <p:sldId id="257" r:id="rId6"/>
    <p:sldId id="258" r:id="rId7"/>
    <p:sldId id="259" r:id="rId8"/>
    <p:sldId id="260" r:id="rId9"/>
    <p:sldId id="261" r:id="rId10"/>
    <p:sldId id="309"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5" r:id="rId33"/>
    <p:sldId id="286" r:id="rId34"/>
    <p:sldId id="284" r:id="rId35"/>
    <p:sldId id="287" r:id="rId36"/>
    <p:sldId id="288" r:id="rId37"/>
    <p:sldId id="289" r:id="rId38"/>
    <p:sldId id="290" r:id="rId39"/>
    <p:sldId id="291" r:id="rId40"/>
    <p:sldId id="292" r:id="rId41"/>
    <p:sldId id="293" r:id="rId42"/>
    <p:sldId id="294" r:id="rId43"/>
    <p:sldId id="295" r:id="rId44"/>
    <p:sldId id="298" r:id="rId45"/>
    <p:sldId id="299" r:id="rId46"/>
    <p:sldId id="300" r:id="rId47"/>
    <p:sldId id="301" r:id="rId48"/>
    <p:sldId id="302" r:id="rId49"/>
    <p:sldId id="303" r:id="rId50"/>
    <p:sldId id="304" r:id="rId51"/>
    <p:sldId id="305" r:id="rId52"/>
    <p:sldId id="306" r:id="rId53"/>
    <p:sldId id="307" r:id="rId54"/>
    <p:sldId id="308" r:id="rId55"/>
  </p:sldIdLst>
  <p:sldSz cx="9144000" cy="5143500" type="screen16x9"/>
  <p:notesSz cx="6858000" cy="9144000"/>
  <p:embeddedFontLst>
    <p:embeddedFont>
      <p:font typeface="Maven Pro" panose="020B0604020202020204" charset="0"/>
      <p:regular r:id="rId57"/>
      <p:bold r:id="rId58"/>
    </p:embeddedFont>
    <p:embeddedFont>
      <p:font typeface="Maven Pro Medium" panose="020B0604020202020204" charset="0"/>
      <p:regular r:id="rId59"/>
      <p:bold r:id="rId60"/>
    </p:embeddedFont>
    <p:embeddedFont>
      <p:font typeface="Montserrat" panose="020B0604020202020204" charset="0"/>
      <p:regular r:id="rId61"/>
      <p:bold r:id="rId62"/>
      <p:italic r:id="rId63"/>
      <p:boldItalic r:id="rId64"/>
    </p:embeddedFont>
    <p:embeddedFont>
      <p:font typeface="Poppins" panose="020B0604020202020204" charset="0"/>
      <p:regular r:id="rId65"/>
      <p:bold r:id="rId66"/>
      <p:italic r:id="rId67"/>
      <p:boldItalic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EDEB10-6E08-44C2-BF20-411601305712}">
  <a:tblStyle styleId="{07EDEB10-6E08-44C2-BF20-411601305712}"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4" d="100"/>
          <a:sy n="84" d="100"/>
        </p:scale>
        <p:origin x="780"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font" Target="fonts/font7.fntdata"/><Relationship Id="rId68" Type="http://schemas.openxmlformats.org/officeDocument/2006/relationships/font" Target="fonts/font12.fntdata"/><Relationship Id="rId7" Type="http://schemas.openxmlformats.org/officeDocument/2006/relationships/slide" Target="slides/slide3.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font" Target="fonts/font2.fntdata"/><Relationship Id="rId66" Type="http://schemas.openxmlformats.org/officeDocument/2006/relationships/font" Target="fonts/font10.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1.fntdata"/><Relationship Id="rId61" Type="http://schemas.openxmlformats.org/officeDocument/2006/relationships/font" Target="fonts/font5.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4.fntdata"/><Relationship Id="rId65" Type="http://schemas.openxmlformats.org/officeDocument/2006/relationships/font" Target="fonts/font9.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6.fntdata"/><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d9e1913309d271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2d9e1913309d271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5470913e50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5470913e50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5470913e50_1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5470913e50_1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5470913e50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5470913e50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5591cfe8c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5591cfe8c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5470913e50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5470913e50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5470913e5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5470913e5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5470913e50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5470913e50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5470913e50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5470913e50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5470913e50_1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5470913e50_1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5470913e50_1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5470913e50_1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5587bd471a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5587bd471a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55bdfda713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55bdfda713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5470913e50_0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5470913e50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5470913e50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5470913e50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5470913e50_0_2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5470913e50_0_2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5470913e50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5470913e50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5470913e50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5470913e50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5470913e50_0_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5470913e50_0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5470913e50_1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5470913e50_1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5470913e50_0_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5470913e50_0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5470913e50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5470913e50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4f2d1d892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4f2d1d892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5470913e50_0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8" name="Google Shape;608;g5470913e50_0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5470913e50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5470913e50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5470913e50_0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 name="Google Shape;621;g5470913e50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5470913e50_0_4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3" name="Google Shape;633;g5470913e50_0_4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5470913e50_0_4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1" name="Google Shape;651;g5470913e50_0_4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5470913e50_0_4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 name="Google Shape;668;g5470913e50_0_4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5470913e50_0_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6" name="Google Shape;686;g5470913e50_0_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55d20b9a19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 name="Google Shape;698;g55d20b9a19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55d20b9a19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55d20b9a19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5470913e50_0_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5470913e50_0_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5470913e50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5470913e50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5470913e50_0_5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2" name="Google Shape;752;g5470913e50_0_5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g5470913e50_0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6" name="Google Shape;806;g5470913e50_0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5470913e50_1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0" name="Google Shape;820;g5470913e50_1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55d20b9a19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3" name="Google Shape;833;g55d20b9a19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g5470913e50_0_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5" name="Google Shape;845;g5470913e50_0_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g4f93be47d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1" name="Google Shape;861;g4f93be47d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55bdfda713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5" name="Google Shape;875;g55bdfda713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g55bdfda713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7" name="Google Shape;887;g55bdfda713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Include data around:</a:t>
            </a:r>
            <a:endParaRPr/>
          </a:p>
          <a:p>
            <a:pPr marL="0" lvl="0" indent="0" algn="l" rtl="0">
              <a:spcBef>
                <a:spcPts val="0"/>
              </a:spcBef>
              <a:spcAft>
                <a:spcPts val="0"/>
              </a:spcAft>
              <a:buNone/>
            </a:pPr>
            <a:endParaRPr/>
          </a:p>
          <a:p>
            <a:pPr marL="0" lvl="0" indent="0" algn="l" rtl="0">
              <a:spcBef>
                <a:spcPts val="0"/>
              </a:spcBef>
              <a:spcAft>
                <a:spcPts val="0"/>
              </a:spcAft>
              <a:buNone/>
            </a:pPr>
            <a:r>
              <a:rPr lang="en-GB"/>
              <a:t>Our coverage (consider using map of Africa)</a:t>
            </a:r>
            <a:endParaRPr/>
          </a:p>
          <a:p>
            <a:pPr marL="0" lvl="0" indent="0" algn="l" rtl="0">
              <a:spcBef>
                <a:spcPts val="0"/>
              </a:spcBef>
              <a:spcAft>
                <a:spcPts val="0"/>
              </a:spcAft>
              <a:buNone/>
            </a:pPr>
            <a:r>
              <a:rPr lang="en-GB"/>
              <a:t>Position closed for clients</a:t>
            </a:r>
            <a:endParaRPr/>
          </a:p>
          <a:p>
            <a:pPr marL="0" lvl="0" indent="0" algn="l" rtl="0">
              <a:spcBef>
                <a:spcPts val="0"/>
              </a:spcBef>
              <a:spcAft>
                <a:spcPts val="0"/>
              </a:spcAft>
              <a:buNone/>
            </a:pPr>
            <a:r>
              <a:rPr lang="en-GB"/>
              <a:t>User Database: 10m</a:t>
            </a:r>
            <a:endParaRPr/>
          </a:p>
          <a:p>
            <a:pPr marL="0" lvl="0" indent="0" algn="l" rtl="0">
              <a:spcBef>
                <a:spcPts val="0"/>
              </a:spcBef>
              <a:spcAft>
                <a:spcPts val="0"/>
              </a:spcAft>
              <a:buNone/>
            </a:pPr>
            <a:r>
              <a:rPr lang="en-GB"/>
              <a:t>100+ Tier employers for HR advisory / executive search &amp; collection</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g5470913e50_1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9" name="Google Shape;899;g5470913e50_1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Include data around:</a:t>
            </a:r>
            <a:endParaRPr/>
          </a:p>
          <a:p>
            <a:pPr marL="0" lvl="0" indent="0" algn="l" rtl="0">
              <a:spcBef>
                <a:spcPts val="0"/>
              </a:spcBef>
              <a:spcAft>
                <a:spcPts val="0"/>
              </a:spcAft>
              <a:buNone/>
            </a:pPr>
            <a:endParaRPr/>
          </a:p>
          <a:p>
            <a:pPr marL="0" lvl="0" indent="0" algn="l" rtl="0">
              <a:spcBef>
                <a:spcPts val="0"/>
              </a:spcBef>
              <a:spcAft>
                <a:spcPts val="0"/>
              </a:spcAft>
              <a:buNone/>
            </a:pPr>
            <a:r>
              <a:rPr lang="en-GB"/>
              <a:t>Our coverage (consider using map of Africa)</a:t>
            </a:r>
            <a:endParaRPr/>
          </a:p>
          <a:p>
            <a:pPr marL="0" lvl="0" indent="0" algn="l" rtl="0">
              <a:spcBef>
                <a:spcPts val="0"/>
              </a:spcBef>
              <a:spcAft>
                <a:spcPts val="0"/>
              </a:spcAft>
              <a:buNone/>
            </a:pPr>
            <a:r>
              <a:rPr lang="en-GB"/>
              <a:t>Position closed for clients</a:t>
            </a:r>
            <a:endParaRPr/>
          </a:p>
          <a:p>
            <a:pPr marL="0" lvl="0" indent="0" algn="l" rtl="0">
              <a:spcBef>
                <a:spcPts val="0"/>
              </a:spcBef>
              <a:spcAft>
                <a:spcPts val="0"/>
              </a:spcAft>
              <a:buNone/>
            </a:pPr>
            <a:r>
              <a:rPr lang="en-GB"/>
              <a:t>User Database: 10m</a:t>
            </a:r>
            <a:endParaRPr/>
          </a:p>
          <a:p>
            <a:pPr marL="0" lvl="0" indent="0" algn="l" rtl="0">
              <a:spcBef>
                <a:spcPts val="0"/>
              </a:spcBef>
              <a:spcAft>
                <a:spcPts val="0"/>
              </a:spcAft>
              <a:buNone/>
            </a:pPr>
            <a:r>
              <a:rPr lang="en-GB"/>
              <a:t>100+ Tier employers for HR advisory / executive search &amp; collection</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5470913e5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1" name="Google Shape;911;g5470913e5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9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5470913e50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5470913e50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g54b42527f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6" name="Google Shape;926;g54b42527f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g54b42527f7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8" name="Google Shape;938;g54b42527f7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5470913e50_1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5470913e50_1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5470913e50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5470913e50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4480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5470913e50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5470913e50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5470913e50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5470913e50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A.T. Kearney TitleOnly 2014">
  <p:cSld name="A.T. Kearney TitleOnly 2014">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244800" y="603504"/>
            <a:ext cx="8640000" cy="249299"/>
          </a:xfrm>
          <a:prstGeom prst="rect">
            <a:avLst/>
          </a:prstGeom>
          <a:noFill/>
          <a:ln>
            <a:noFill/>
          </a:ln>
        </p:spPr>
        <p:txBody>
          <a:bodyPr spcFirstLastPara="1" wrap="square" lIns="0" tIns="0" rIns="0" bIns="0" anchor="t" anchorCtr="0"/>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
        <p:cNvGrpSpPr/>
        <p:nvPr/>
      </p:nvGrpSpPr>
      <p:grpSpPr>
        <a:xfrm>
          <a:off x="0" y="0"/>
          <a:ext cx="0" cy="0"/>
          <a:chOff x="0" y="0"/>
          <a:chExt cx="0" cy="0"/>
        </a:xfrm>
      </p:grpSpPr>
      <p:sp>
        <p:nvSpPr>
          <p:cNvPr id="57" name="Google Shape;57;p1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8" name="Google Shape;58;p1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9" name="Google Shape;59;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0"/>
        <p:cNvGrpSpPr/>
        <p:nvPr/>
      </p:nvGrpSpPr>
      <p:grpSpPr>
        <a:xfrm>
          <a:off x="0" y="0"/>
          <a:ext cx="0" cy="0"/>
          <a:chOff x="0" y="0"/>
          <a:chExt cx="0" cy="0"/>
        </a:xfrm>
      </p:grpSpPr>
      <p:sp>
        <p:nvSpPr>
          <p:cNvPr id="61" name="Google Shape;61;p16"/>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2" name="Google Shape;62;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3"/>
        <p:cNvGrpSpPr/>
        <p:nvPr/>
      </p:nvGrpSpPr>
      <p:grpSpPr>
        <a:xfrm>
          <a:off x="0" y="0"/>
          <a:ext cx="0" cy="0"/>
          <a:chOff x="0" y="0"/>
          <a:chExt cx="0" cy="0"/>
        </a:xfrm>
      </p:grpSpPr>
      <p:sp>
        <p:nvSpPr>
          <p:cNvPr id="64" name="Google Shape;64;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5" name="Google Shape;65;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66" name="Google Shape;66;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7"/>
        <p:cNvGrpSpPr/>
        <p:nvPr/>
      </p:nvGrpSpPr>
      <p:grpSpPr>
        <a:xfrm>
          <a:off x="0" y="0"/>
          <a:ext cx="0" cy="0"/>
          <a:chOff x="0" y="0"/>
          <a:chExt cx="0" cy="0"/>
        </a:xfrm>
      </p:grpSpPr>
      <p:sp>
        <p:nvSpPr>
          <p:cNvPr id="68" name="Google Shape;68;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9" name="Google Shape;69;p18"/>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0" name="Google Shape;70;p18"/>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1" name="Google Shape;71;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2"/>
        <p:cNvGrpSpPr/>
        <p:nvPr/>
      </p:nvGrpSpPr>
      <p:grpSpPr>
        <a:xfrm>
          <a:off x="0" y="0"/>
          <a:ext cx="0" cy="0"/>
          <a:chOff x="0" y="0"/>
          <a:chExt cx="0" cy="0"/>
        </a:xfrm>
      </p:grpSpPr>
      <p:sp>
        <p:nvSpPr>
          <p:cNvPr id="73" name="Google Shape;73;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 name="Google Shape;74;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5"/>
        <p:cNvGrpSpPr/>
        <p:nvPr/>
      </p:nvGrpSpPr>
      <p:grpSpPr>
        <a:xfrm>
          <a:off x="0" y="0"/>
          <a:ext cx="0" cy="0"/>
          <a:chOff x="0" y="0"/>
          <a:chExt cx="0" cy="0"/>
        </a:xfrm>
      </p:grpSpPr>
      <p:sp>
        <p:nvSpPr>
          <p:cNvPr id="76" name="Google Shape;76;p20"/>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7" name="Google Shape;77;p2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8" name="Google Shape;78;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9"/>
        <p:cNvGrpSpPr/>
        <p:nvPr/>
      </p:nvGrpSpPr>
      <p:grpSpPr>
        <a:xfrm>
          <a:off x="0" y="0"/>
          <a:ext cx="0" cy="0"/>
          <a:chOff x="0" y="0"/>
          <a:chExt cx="0" cy="0"/>
        </a:xfrm>
      </p:grpSpPr>
      <p:sp>
        <p:nvSpPr>
          <p:cNvPr id="80" name="Google Shape;80;p21"/>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81" name="Google Shape;81;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2"/>
        <p:cNvGrpSpPr/>
        <p:nvPr/>
      </p:nvGrpSpPr>
      <p:grpSpPr>
        <a:xfrm>
          <a:off x="0" y="0"/>
          <a:ext cx="0" cy="0"/>
          <a:chOff x="0" y="0"/>
          <a:chExt cx="0" cy="0"/>
        </a:xfrm>
      </p:grpSpPr>
      <p:sp>
        <p:nvSpPr>
          <p:cNvPr id="83" name="Google Shape;83;p2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2"/>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5" name="Google Shape;85;p22"/>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6" name="Google Shape;86;p22"/>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87" name="Google Shape;87;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8"/>
        <p:cNvGrpSpPr/>
        <p:nvPr/>
      </p:nvGrpSpPr>
      <p:grpSpPr>
        <a:xfrm>
          <a:off x="0" y="0"/>
          <a:ext cx="0" cy="0"/>
          <a:chOff x="0" y="0"/>
          <a:chExt cx="0" cy="0"/>
        </a:xfrm>
      </p:grpSpPr>
      <p:sp>
        <p:nvSpPr>
          <p:cNvPr id="89" name="Google Shape;89;p23"/>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SzPts val="1800"/>
              <a:buNone/>
              <a:defRPr/>
            </a:lvl1pPr>
          </a:lstStyle>
          <a:p>
            <a:endParaRPr/>
          </a:p>
        </p:txBody>
      </p:sp>
      <p:sp>
        <p:nvSpPr>
          <p:cNvPr id="90" name="Google Shape;90;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1"/>
        <p:cNvGrpSpPr/>
        <p:nvPr/>
      </p:nvGrpSpPr>
      <p:grpSpPr>
        <a:xfrm>
          <a:off x="0" y="0"/>
          <a:ext cx="0" cy="0"/>
          <a:chOff x="0" y="0"/>
          <a:chExt cx="0" cy="0"/>
        </a:xfrm>
      </p:grpSpPr>
      <p:sp>
        <p:nvSpPr>
          <p:cNvPr id="92" name="Google Shape;92;p24"/>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3" name="Google Shape;93;p24"/>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94" name="Google Shape;94;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5"/>
        <p:cNvGrpSpPr/>
        <p:nvPr/>
      </p:nvGrpSpPr>
      <p:grpSpPr>
        <a:xfrm>
          <a:off x="0" y="0"/>
          <a:ext cx="0" cy="0"/>
          <a:chOff x="0" y="0"/>
          <a:chExt cx="0" cy="0"/>
        </a:xfrm>
      </p:grpSpPr>
      <p:sp>
        <p:nvSpPr>
          <p:cNvPr id="96" name="Google Shape;96;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1"/>
        <p:cNvGrpSpPr/>
        <p:nvPr/>
      </p:nvGrpSpPr>
      <p:grpSpPr>
        <a:xfrm>
          <a:off x="0" y="0"/>
          <a:ext cx="0" cy="0"/>
          <a:chOff x="0" y="0"/>
          <a:chExt cx="0" cy="0"/>
        </a:xfrm>
      </p:grpSpPr>
      <p:sp>
        <p:nvSpPr>
          <p:cNvPr id="102" name="Google Shape;102;p2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3" name="Google Shape;103;p2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04" name="Google Shape;104;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ew Page 1" type="secHead">
  <p:cSld name="SECTION_HEADER">
    <p:spTree>
      <p:nvGrpSpPr>
        <p:cNvPr id="1" name="Shape 105"/>
        <p:cNvGrpSpPr/>
        <p:nvPr/>
      </p:nvGrpSpPr>
      <p:grpSpPr>
        <a:xfrm>
          <a:off x="0" y="0"/>
          <a:ext cx="0" cy="0"/>
          <a:chOff x="0" y="0"/>
          <a:chExt cx="0" cy="0"/>
        </a:xfrm>
      </p:grpSpPr>
      <p:sp>
        <p:nvSpPr>
          <p:cNvPr id="106" name="Google Shape;106;p28"/>
          <p:cNvSpPr/>
          <p:nvPr/>
        </p:nvSpPr>
        <p:spPr>
          <a:xfrm>
            <a:off x="1008800" y="234450"/>
            <a:ext cx="8135100" cy="6108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8"/>
          <p:cNvSpPr/>
          <p:nvPr/>
        </p:nvSpPr>
        <p:spPr>
          <a:xfrm>
            <a:off x="333900" y="-10650"/>
            <a:ext cx="589800" cy="855900"/>
          </a:xfrm>
          <a:prstGeom prst="rect">
            <a:avLst/>
          </a:prstGeom>
          <a:solidFill>
            <a:srgbClr val="262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8" name="Google Shape;108;p28"/>
          <p:cNvCxnSpPr/>
          <p:nvPr/>
        </p:nvCxnSpPr>
        <p:spPr>
          <a:xfrm>
            <a:off x="1008800" y="0"/>
            <a:ext cx="0" cy="845400"/>
          </a:xfrm>
          <a:prstGeom prst="straightConnector1">
            <a:avLst/>
          </a:prstGeom>
          <a:noFill/>
          <a:ln w="28575" cap="flat" cmpd="sng">
            <a:solidFill>
              <a:srgbClr val="262262"/>
            </a:solidFill>
            <a:prstDash val="solid"/>
            <a:round/>
            <a:headEnd type="none" w="med" len="med"/>
            <a:tailEnd type="none" w="med" len="med"/>
          </a:ln>
        </p:spPr>
      </p:cxnSp>
      <p:pic>
        <p:nvPicPr>
          <p:cNvPr id="109" name="Google Shape;109;p28"/>
          <p:cNvPicPr preferRelativeResize="0"/>
          <p:nvPr/>
        </p:nvPicPr>
        <p:blipFill>
          <a:blip r:embed="rId2">
            <a:alphaModFix/>
          </a:blip>
          <a:stretch>
            <a:fillRect/>
          </a:stretch>
        </p:blipFill>
        <p:spPr>
          <a:xfrm>
            <a:off x="7310039" y="382500"/>
            <a:ext cx="1437961" cy="314700"/>
          </a:xfrm>
          <a:prstGeom prst="rect">
            <a:avLst/>
          </a:prstGeom>
          <a:noFill/>
          <a:ln>
            <a:noFill/>
          </a:ln>
        </p:spPr>
      </p:pic>
      <p:sp>
        <p:nvSpPr>
          <p:cNvPr id="110" name="Google Shape;110;p28"/>
          <p:cNvSpPr txBox="1"/>
          <p:nvPr/>
        </p:nvSpPr>
        <p:spPr>
          <a:xfrm>
            <a:off x="1240025" y="321850"/>
            <a:ext cx="54903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latin typeface="Maven Pro"/>
                <a:ea typeface="Maven Pro"/>
                <a:cs typeface="Maven Pro"/>
                <a:sym typeface="Maven Pro"/>
              </a:rPr>
              <a:t>Title Here</a:t>
            </a:r>
            <a:endParaRPr sz="1800">
              <a:latin typeface="Maven Pro"/>
              <a:ea typeface="Maven Pro"/>
              <a:cs typeface="Maven Pro"/>
              <a:sym typeface="Maven Pro"/>
            </a:endParaRPr>
          </a:p>
        </p:txBody>
      </p:sp>
      <p:sp>
        <p:nvSpPr>
          <p:cNvPr id="111" name="Google Shape;111;p28"/>
          <p:cNvSpPr txBox="1">
            <a:spLocks noGrp="1"/>
          </p:cNvSpPr>
          <p:nvPr>
            <p:ph type="sldNum" idx="12"/>
          </p:nvPr>
        </p:nvSpPr>
        <p:spPr>
          <a:xfrm>
            <a:off x="373198" y="220500"/>
            <a:ext cx="511200" cy="393600"/>
          </a:xfrm>
          <a:prstGeom prst="rect">
            <a:avLst/>
          </a:prstGeom>
        </p:spPr>
        <p:txBody>
          <a:bodyPr spcFirstLastPara="1" wrap="square" lIns="91425" tIns="91425" rIns="91425" bIns="91425" anchor="ctr" anchorCtr="0">
            <a:noAutofit/>
          </a:bodyPr>
          <a:lstStyle>
            <a:lvl1pPr lvl="0" algn="ctr" rtl="0">
              <a:buNone/>
              <a:defRPr sz="1500">
                <a:solidFill>
                  <a:srgbClr val="FFFFFF"/>
                </a:solidFill>
                <a:latin typeface="Maven Pro Medium"/>
                <a:ea typeface="Maven Pro Medium"/>
                <a:cs typeface="Maven Pro Medium"/>
                <a:sym typeface="Maven Pro Medium"/>
              </a:defRPr>
            </a:lvl1pPr>
            <a:lvl2pPr lvl="1" algn="ctr" rtl="0">
              <a:buNone/>
              <a:defRPr sz="1500">
                <a:solidFill>
                  <a:srgbClr val="FFFFFF"/>
                </a:solidFill>
                <a:latin typeface="Maven Pro Medium"/>
                <a:ea typeface="Maven Pro Medium"/>
                <a:cs typeface="Maven Pro Medium"/>
                <a:sym typeface="Maven Pro Medium"/>
              </a:defRPr>
            </a:lvl2pPr>
            <a:lvl3pPr lvl="2" algn="ctr" rtl="0">
              <a:buNone/>
              <a:defRPr sz="1500">
                <a:solidFill>
                  <a:srgbClr val="FFFFFF"/>
                </a:solidFill>
                <a:latin typeface="Maven Pro Medium"/>
                <a:ea typeface="Maven Pro Medium"/>
                <a:cs typeface="Maven Pro Medium"/>
                <a:sym typeface="Maven Pro Medium"/>
              </a:defRPr>
            </a:lvl3pPr>
            <a:lvl4pPr lvl="3" algn="ctr" rtl="0">
              <a:buNone/>
              <a:defRPr sz="1500">
                <a:solidFill>
                  <a:srgbClr val="FFFFFF"/>
                </a:solidFill>
                <a:latin typeface="Maven Pro Medium"/>
                <a:ea typeface="Maven Pro Medium"/>
                <a:cs typeface="Maven Pro Medium"/>
                <a:sym typeface="Maven Pro Medium"/>
              </a:defRPr>
            </a:lvl4pPr>
            <a:lvl5pPr lvl="4" algn="ctr" rtl="0">
              <a:buNone/>
              <a:defRPr sz="1500">
                <a:solidFill>
                  <a:srgbClr val="FFFFFF"/>
                </a:solidFill>
                <a:latin typeface="Maven Pro Medium"/>
                <a:ea typeface="Maven Pro Medium"/>
                <a:cs typeface="Maven Pro Medium"/>
                <a:sym typeface="Maven Pro Medium"/>
              </a:defRPr>
            </a:lvl5pPr>
            <a:lvl6pPr lvl="5" algn="ctr" rtl="0">
              <a:buNone/>
              <a:defRPr sz="1500">
                <a:solidFill>
                  <a:srgbClr val="FFFFFF"/>
                </a:solidFill>
                <a:latin typeface="Maven Pro Medium"/>
                <a:ea typeface="Maven Pro Medium"/>
                <a:cs typeface="Maven Pro Medium"/>
                <a:sym typeface="Maven Pro Medium"/>
              </a:defRPr>
            </a:lvl6pPr>
            <a:lvl7pPr lvl="6" algn="ctr" rtl="0">
              <a:buNone/>
              <a:defRPr sz="1500">
                <a:solidFill>
                  <a:srgbClr val="FFFFFF"/>
                </a:solidFill>
                <a:latin typeface="Maven Pro Medium"/>
                <a:ea typeface="Maven Pro Medium"/>
                <a:cs typeface="Maven Pro Medium"/>
                <a:sym typeface="Maven Pro Medium"/>
              </a:defRPr>
            </a:lvl7pPr>
            <a:lvl8pPr lvl="7" algn="ctr" rtl="0">
              <a:buNone/>
              <a:defRPr sz="1500">
                <a:solidFill>
                  <a:srgbClr val="FFFFFF"/>
                </a:solidFill>
                <a:latin typeface="Maven Pro Medium"/>
                <a:ea typeface="Maven Pro Medium"/>
                <a:cs typeface="Maven Pro Medium"/>
                <a:sym typeface="Maven Pro Medium"/>
              </a:defRPr>
            </a:lvl8pPr>
            <a:lvl9pPr lvl="8" algn="ctr" rtl="0">
              <a:buNone/>
              <a:defRPr sz="1500">
                <a:solidFill>
                  <a:srgbClr val="FFFFFF"/>
                </a:solidFill>
                <a:latin typeface="Maven Pro Medium"/>
                <a:ea typeface="Maven Pro Medium"/>
                <a:cs typeface="Maven Pro Medium"/>
                <a:sym typeface="Maven Pro Medium"/>
              </a:defRPr>
            </a:lvl9pPr>
          </a:lstStyle>
          <a:p>
            <a:pPr marL="0" lvl="0" indent="0" algn="ctr" rtl="0">
              <a:spcBef>
                <a:spcPts val="0"/>
              </a:spcBef>
              <a:spcAft>
                <a:spcPts val="0"/>
              </a:spcAft>
              <a:buNone/>
            </a:pPr>
            <a:fld id="{00000000-1234-1234-1234-123412341234}" type="slidenum">
              <a:rPr lang="en-GB"/>
              <a:t>‹#›</a:t>
            </a:fld>
            <a:endParaRPr/>
          </a:p>
        </p:txBody>
      </p:sp>
      <p:cxnSp>
        <p:nvCxnSpPr>
          <p:cNvPr id="112" name="Google Shape;112;p28"/>
          <p:cNvCxnSpPr/>
          <p:nvPr/>
        </p:nvCxnSpPr>
        <p:spPr>
          <a:xfrm>
            <a:off x="-14100" y="5143500"/>
            <a:ext cx="9172200" cy="0"/>
          </a:xfrm>
          <a:prstGeom prst="straightConnector1">
            <a:avLst/>
          </a:prstGeom>
          <a:noFill/>
          <a:ln w="38100" cap="flat" cmpd="sng">
            <a:solidFill>
              <a:srgbClr val="E9168C"/>
            </a:solidFill>
            <a:prstDash val="solid"/>
            <a:round/>
            <a:headEnd type="none" w="med" len="med"/>
            <a:tailEnd type="none" w="med" len="med"/>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3"/>
        <p:cNvGrpSpPr/>
        <p:nvPr/>
      </p:nvGrpSpPr>
      <p:grpSpPr>
        <a:xfrm>
          <a:off x="0" y="0"/>
          <a:ext cx="0" cy="0"/>
          <a:chOff x="0" y="0"/>
          <a:chExt cx="0" cy="0"/>
        </a:xfrm>
      </p:grpSpPr>
      <p:sp>
        <p:nvSpPr>
          <p:cNvPr id="114" name="Google Shape;114;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5" name="Google Shape;115;p2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16" name="Google Shape;116;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7"/>
        <p:cNvGrpSpPr/>
        <p:nvPr/>
      </p:nvGrpSpPr>
      <p:grpSpPr>
        <a:xfrm>
          <a:off x="0" y="0"/>
          <a:ext cx="0" cy="0"/>
          <a:chOff x="0" y="0"/>
          <a:chExt cx="0" cy="0"/>
        </a:xfrm>
      </p:grpSpPr>
      <p:sp>
        <p:nvSpPr>
          <p:cNvPr id="118" name="Google Shape;118;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9" name="Google Shape;119;p30"/>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20" name="Google Shape;120;p30"/>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21" name="Google Shape;121;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2"/>
        <p:cNvGrpSpPr/>
        <p:nvPr/>
      </p:nvGrpSpPr>
      <p:grpSpPr>
        <a:xfrm>
          <a:off x="0" y="0"/>
          <a:ext cx="0" cy="0"/>
          <a:chOff x="0" y="0"/>
          <a:chExt cx="0" cy="0"/>
        </a:xfrm>
      </p:grpSpPr>
      <p:sp>
        <p:nvSpPr>
          <p:cNvPr id="123" name="Google Shape;123;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4" name="Google Shape;124;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5"/>
        <p:cNvGrpSpPr/>
        <p:nvPr/>
      </p:nvGrpSpPr>
      <p:grpSpPr>
        <a:xfrm>
          <a:off x="0" y="0"/>
          <a:ext cx="0" cy="0"/>
          <a:chOff x="0" y="0"/>
          <a:chExt cx="0" cy="0"/>
        </a:xfrm>
      </p:grpSpPr>
      <p:sp>
        <p:nvSpPr>
          <p:cNvPr id="126" name="Google Shape;126;p32"/>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27" name="Google Shape;127;p32"/>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28" name="Google Shape;128;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29"/>
        <p:cNvGrpSpPr/>
        <p:nvPr/>
      </p:nvGrpSpPr>
      <p:grpSpPr>
        <a:xfrm>
          <a:off x="0" y="0"/>
          <a:ext cx="0" cy="0"/>
          <a:chOff x="0" y="0"/>
          <a:chExt cx="0" cy="0"/>
        </a:xfrm>
      </p:grpSpPr>
      <p:sp>
        <p:nvSpPr>
          <p:cNvPr id="130" name="Google Shape;130;p3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31" name="Google Shape;131;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2"/>
        <p:cNvGrpSpPr/>
        <p:nvPr/>
      </p:nvGrpSpPr>
      <p:grpSpPr>
        <a:xfrm>
          <a:off x="0" y="0"/>
          <a:ext cx="0" cy="0"/>
          <a:chOff x="0" y="0"/>
          <a:chExt cx="0" cy="0"/>
        </a:xfrm>
      </p:grpSpPr>
      <p:sp>
        <p:nvSpPr>
          <p:cNvPr id="133" name="Google Shape;133;p3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4"/>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35" name="Google Shape;135;p34"/>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36" name="Google Shape;136;p34"/>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37" name="Google Shape;137;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8"/>
        <p:cNvGrpSpPr/>
        <p:nvPr/>
      </p:nvGrpSpPr>
      <p:grpSpPr>
        <a:xfrm>
          <a:off x="0" y="0"/>
          <a:ext cx="0" cy="0"/>
          <a:chOff x="0" y="0"/>
          <a:chExt cx="0" cy="0"/>
        </a:xfrm>
      </p:grpSpPr>
      <p:sp>
        <p:nvSpPr>
          <p:cNvPr id="139" name="Google Shape;139;p35"/>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SzPts val="1800"/>
              <a:buNone/>
              <a:defRPr/>
            </a:lvl1pPr>
          </a:lstStyle>
          <a:p>
            <a:endParaRPr/>
          </a:p>
        </p:txBody>
      </p:sp>
      <p:sp>
        <p:nvSpPr>
          <p:cNvPr id="140" name="Google Shape;140;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41"/>
        <p:cNvGrpSpPr/>
        <p:nvPr/>
      </p:nvGrpSpPr>
      <p:grpSpPr>
        <a:xfrm>
          <a:off x="0" y="0"/>
          <a:ext cx="0" cy="0"/>
          <a:chOff x="0" y="0"/>
          <a:chExt cx="0" cy="0"/>
        </a:xfrm>
      </p:grpSpPr>
      <p:sp>
        <p:nvSpPr>
          <p:cNvPr id="142" name="Google Shape;142;p36"/>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43" name="Google Shape;143;p3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44" name="Google Shape;144;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5"/>
        <p:cNvGrpSpPr/>
        <p:nvPr/>
      </p:nvGrpSpPr>
      <p:grpSpPr>
        <a:xfrm>
          <a:off x="0" y="0"/>
          <a:ext cx="0" cy="0"/>
          <a:chOff x="0" y="0"/>
          <a:chExt cx="0" cy="0"/>
        </a:xfrm>
      </p:grpSpPr>
      <p:sp>
        <p:nvSpPr>
          <p:cNvPr id="146" name="Google Shape;146;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A.T. Kearney TitleOnly 2014">
  <p:cSld name="A.T. Kearney TitleOnly 2014">
    <p:spTree>
      <p:nvGrpSpPr>
        <p:cNvPr id="1" name="Shape 147"/>
        <p:cNvGrpSpPr/>
        <p:nvPr/>
      </p:nvGrpSpPr>
      <p:grpSpPr>
        <a:xfrm>
          <a:off x="0" y="0"/>
          <a:ext cx="0" cy="0"/>
          <a:chOff x="0" y="0"/>
          <a:chExt cx="0" cy="0"/>
        </a:xfrm>
      </p:grpSpPr>
      <p:sp>
        <p:nvSpPr>
          <p:cNvPr id="148" name="Google Shape;148;p38"/>
          <p:cNvSpPr txBox="1">
            <a:spLocks noGrp="1"/>
          </p:cNvSpPr>
          <p:nvPr>
            <p:ph type="title"/>
          </p:nvPr>
        </p:nvSpPr>
        <p:spPr>
          <a:xfrm>
            <a:off x="244800" y="603504"/>
            <a:ext cx="8640000" cy="249300"/>
          </a:xfrm>
          <a:prstGeom prst="rect">
            <a:avLst/>
          </a:prstGeom>
          <a:noFill/>
          <a:ln>
            <a:noFill/>
          </a:ln>
        </p:spPr>
        <p:txBody>
          <a:bodyPr spcFirstLastPara="1" wrap="square" lIns="0" tIns="0" rIns="0" bIns="0" anchor="t" anchorCtr="0"/>
          <a:lstStyle>
            <a:lvl1pPr lvl="0" algn="l" rtl="0">
              <a:lnSpc>
                <a:spcPct val="90000"/>
              </a:lnSpc>
              <a:spcBef>
                <a:spcPts val="0"/>
              </a:spcBef>
              <a:spcAft>
                <a:spcPts val="0"/>
              </a:spcAft>
              <a:buClr>
                <a:schemeClr val="dk1"/>
              </a:buClr>
              <a:buSzPts val="2400"/>
              <a:buFont typeface="Arial"/>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9" name="Google Shape;149;p3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sz="1300"/>
            </a:lvl1pPr>
            <a:lvl2pPr lvl="1" rtl="0">
              <a:buNone/>
              <a:defRPr sz="1300"/>
            </a:lvl2pPr>
            <a:lvl3pPr lvl="2" rtl="0">
              <a:buNone/>
              <a:defRPr sz="1300"/>
            </a:lvl3pPr>
            <a:lvl4pPr lvl="3" rtl="0">
              <a:buNone/>
              <a:defRPr sz="1300"/>
            </a:lvl4pPr>
            <a:lvl5pPr lvl="4" rtl="0">
              <a:buNone/>
              <a:defRPr sz="1300"/>
            </a:lvl5pPr>
            <a:lvl6pPr lvl="5" rtl="0">
              <a:buNone/>
              <a:defRPr sz="1300"/>
            </a:lvl6pPr>
            <a:lvl7pPr lvl="6" rtl="0">
              <a:buNone/>
              <a:defRPr sz="1300"/>
            </a:lvl7pPr>
            <a:lvl8pPr lvl="7" rtl="0">
              <a:buNone/>
              <a:defRPr sz="1300"/>
            </a:lvl8pPr>
            <a:lvl9pPr lvl="8" rtl="0">
              <a:buNone/>
              <a:defRPr sz="1300"/>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4"/>
        <p:cNvGrpSpPr/>
        <p:nvPr/>
      </p:nvGrpSpPr>
      <p:grpSpPr>
        <a:xfrm>
          <a:off x="0" y="0"/>
          <a:ext cx="0" cy="0"/>
          <a:chOff x="0" y="0"/>
          <a:chExt cx="0" cy="0"/>
        </a:xfrm>
      </p:grpSpPr>
      <p:sp>
        <p:nvSpPr>
          <p:cNvPr id="155" name="Google Shape;155;p40"/>
          <p:cNvSpPr txBox="1">
            <a:spLocks noGrp="1"/>
          </p:cNvSpPr>
          <p:nvPr>
            <p:ph type="ctrTitle"/>
          </p:nvPr>
        </p:nvSpPr>
        <p:spPr>
          <a:xfrm>
            <a:off x="311708" y="744575"/>
            <a:ext cx="8520600" cy="2052600"/>
          </a:xfrm>
          <a:prstGeom prst="rect">
            <a:avLst/>
          </a:prstGeom>
        </p:spPr>
        <p:txBody>
          <a:bodyPr spcFirstLastPara="1" wrap="square" lIns="92300" tIns="92300" rIns="92300" bIns="92300" anchor="b" anchorCtr="0"/>
          <a:lstStyle>
            <a:lvl1pPr lvl="0" algn="ctr" rtl="0">
              <a:spcBef>
                <a:spcPts val="0"/>
              </a:spcBef>
              <a:spcAft>
                <a:spcPts val="0"/>
              </a:spcAft>
              <a:buSzPts val="5300"/>
              <a:buNone/>
              <a:defRPr sz="5300"/>
            </a:lvl1pPr>
            <a:lvl2pPr lvl="1" algn="ctr" rtl="0">
              <a:spcBef>
                <a:spcPts val="0"/>
              </a:spcBef>
              <a:spcAft>
                <a:spcPts val="0"/>
              </a:spcAft>
              <a:buSzPts val="5300"/>
              <a:buNone/>
              <a:defRPr sz="5300"/>
            </a:lvl2pPr>
            <a:lvl3pPr lvl="2" algn="ctr" rtl="0">
              <a:spcBef>
                <a:spcPts val="0"/>
              </a:spcBef>
              <a:spcAft>
                <a:spcPts val="0"/>
              </a:spcAft>
              <a:buSzPts val="5300"/>
              <a:buNone/>
              <a:defRPr sz="5300"/>
            </a:lvl3pPr>
            <a:lvl4pPr lvl="3" algn="ctr" rtl="0">
              <a:spcBef>
                <a:spcPts val="0"/>
              </a:spcBef>
              <a:spcAft>
                <a:spcPts val="0"/>
              </a:spcAft>
              <a:buSzPts val="5300"/>
              <a:buNone/>
              <a:defRPr sz="5300"/>
            </a:lvl4pPr>
            <a:lvl5pPr lvl="4" algn="ctr" rtl="0">
              <a:spcBef>
                <a:spcPts val="0"/>
              </a:spcBef>
              <a:spcAft>
                <a:spcPts val="0"/>
              </a:spcAft>
              <a:buSzPts val="5300"/>
              <a:buNone/>
              <a:defRPr sz="5300"/>
            </a:lvl5pPr>
            <a:lvl6pPr lvl="5" algn="ctr" rtl="0">
              <a:spcBef>
                <a:spcPts val="0"/>
              </a:spcBef>
              <a:spcAft>
                <a:spcPts val="0"/>
              </a:spcAft>
              <a:buSzPts val="5300"/>
              <a:buNone/>
              <a:defRPr sz="5300"/>
            </a:lvl6pPr>
            <a:lvl7pPr lvl="6" algn="ctr" rtl="0">
              <a:spcBef>
                <a:spcPts val="0"/>
              </a:spcBef>
              <a:spcAft>
                <a:spcPts val="0"/>
              </a:spcAft>
              <a:buSzPts val="5300"/>
              <a:buNone/>
              <a:defRPr sz="5300"/>
            </a:lvl7pPr>
            <a:lvl8pPr lvl="7" algn="ctr" rtl="0">
              <a:spcBef>
                <a:spcPts val="0"/>
              </a:spcBef>
              <a:spcAft>
                <a:spcPts val="0"/>
              </a:spcAft>
              <a:buSzPts val="5300"/>
              <a:buNone/>
              <a:defRPr sz="5300"/>
            </a:lvl8pPr>
            <a:lvl9pPr lvl="8" algn="ctr" rtl="0">
              <a:spcBef>
                <a:spcPts val="0"/>
              </a:spcBef>
              <a:spcAft>
                <a:spcPts val="0"/>
              </a:spcAft>
              <a:buSzPts val="5300"/>
              <a:buNone/>
              <a:defRPr sz="5300"/>
            </a:lvl9pPr>
          </a:lstStyle>
          <a:p>
            <a:endParaRPr/>
          </a:p>
        </p:txBody>
      </p:sp>
      <p:sp>
        <p:nvSpPr>
          <p:cNvPr id="156" name="Google Shape;156;p40"/>
          <p:cNvSpPr txBox="1">
            <a:spLocks noGrp="1"/>
          </p:cNvSpPr>
          <p:nvPr>
            <p:ph type="subTitle" idx="1"/>
          </p:nvPr>
        </p:nvSpPr>
        <p:spPr>
          <a:xfrm>
            <a:off x="311700" y="2834125"/>
            <a:ext cx="8520600" cy="792600"/>
          </a:xfrm>
          <a:prstGeom prst="rect">
            <a:avLst/>
          </a:prstGeom>
        </p:spPr>
        <p:txBody>
          <a:bodyPr spcFirstLastPara="1" wrap="square" lIns="92300" tIns="92300" rIns="92300" bIns="92300" anchor="t" anchorCtr="0"/>
          <a:lstStyle>
            <a:lvl1pPr lvl="0" algn="ctr" rtl="0">
              <a:lnSpc>
                <a:spcPct val="100000"/>
              </a:lnSpc>
              <a:spcBef>
                <a:spcPts val="0"/>
              </a:spcBef>
              <a:spcAft>
                <a:spcPts val="0"/>
              </a:spcAft>
              <a:buSzPts val="2900"/>
              <a:buNone/>
              <a:defRPr sz="2900"/>
            </a:lvl1pPr>
            <a:lvl2pPr lvl="1" algn="ctr" rtl="0">
              <a:lnSpc>
                <a:spcPct val="100000"/>
              </a:lnSpc>
              <a:spcBef>
                <a:spcPts val="0"/>
              </a:spcBef>
              <a:spcAft>
                <a:spcPts val="0"/>
              </a:spcAft>
              <a:buSzPts val="2900"/>
              <a:buNone/>
              <a:defRPr sz="2900"/>
            </a:lvl2pPr>
            <a:lvl3pPr lvl="2" algn="ctr" rtl="0">
              <a:lnSpc>
                <a:spcPct val="100000"/>
              </a:lnSpc>
              <a:spcBef>
                <a:spcPts val="0"/>
              </a:spcBef>
              <a:spcAft>
                <a:spcPts val="0"/>
              </a:spcAft>
              <a:buSzPts val="2900"/>
              <a:buNone/>
              <a:defRPr sz="2900"/>
            </a:lvl3pPr>
            <a:lvl4pPr lvl="3" algn="ctr" rtl="0">
              <a:lnSpc>
                <a:spcPct val="100000"/>
              </a:lnSpc>
              <a:spcBef>
                <a:spcPts val="0"/>
              </a:spcBef>
              <a:spcAft>
                <a:spcPts val="0"/>
              </a:spcAft>
              <a:buSzPts val="2900"/>
              <a:buNone/>
              <a:defRPr sz="2900"/>
            </a:lvl4pPr>
            <a:lvl5pPr lvl="4" algn="ctr" rtl="0">
              <a:lnSpc>
                <a:spcPct val="100000"/>
              </a:lnSpc>
              <a:spcBef>
                <a:spcPts val="0"/>
              </a:spcBef>
              <a:spcAft>
                <a:spcPts val="0"/>
              </a:spcAft>
              <a:buSzPts val="2900"/>
              <a:buNone/>
              <a:defRPr sz="2900"/>
            </a:lvl5pPr>
            <a:lvl6pPr lvl="5" algn="ctr" rtl="0">
              <a:lnSpc>
                <a:spcPct val="100000"/>
              </a:lnSpc>
              <a:spcBef>
                <a:spcPts val="0"/>
              </a:spcBef>
              <a:spcAft>
                <a:spcPts val="0"/>
              </a:spcAft>
              <a:buSzPts val="2900"/>
              <a:buNone/>
              <a:defRPr sz="2900"/>
            </a:lvl6pPr>
            <a:lvl7pPr lvl="6" algn="ctr" rtl="0">
              <a:lnSpc>
                <a:spcPct val="100000"/>
              </a:lnSpc>
              <a:spcBef>
                <a:spcPts val="0"/>
              </a:spcBef>
              <a:spcAft>
                <a:spcPts val="0"/>
              </a:spcAft>
              <a:buSzPts val="2900"/>
              <a:buNone/>
              <a:defRPr sz="2900"/>
            </a:lvl7pPr>
            <a:lvl8pPr lvl="7" algn="ctr" rtl="0">
              <a:lnSpc>
                <a:spcPct val="100000"/>
              </a:lnSpc>
              <a:spcBef>
                <a:spcPts val="0"/>
              </a:spcBef>
              <a:spcAft>
                <a:spcPts val="0"/>
              </a:spcAft>
              <a:buSzPts val="2900"/>
              <a:buNone/>
              <a:defRPr sz="2900"/>
            </a:lvl8pPr>
            <a:lvl9pPr lvl="8" algn="ctr" rtl="0">
              <a:lnSpc>
                <a:spcPct val="100000"/>
              </a:lnSpc>
              <a:spcBef>
                <a:spcPts val="0"/>
              </a:spcBef>
              <a:spcAft>
                <a:spcPts val="0"/>
              </a:spcAft>
              <a:buSzPts val="2900"/>
              <a:buNone/>
              <a:defRPr sz="2900"/>
            </a:lvl9pPr>
          </a:lstStyle>
          <a:p>
            <a:endParaRPr/>
          </a:p>
        </p:txBody>
      </p:sp>
      <p:sp>
        <p:nvSpPr>
          <p:cNvPr id="157" name="Google Shape;157;p40"/>
          <p:cNvSpPr txBox="1">
            <a:spLocks noGrp="1"/>
          </p:cNvSpPr>
          <p:nvPr>
            <p:ph type="sldNum" idx="12"/>
          </p:nvPr>
        </p:nvSpPr>
        <p:spPr>
          <a:xfrm>
            <a:off x="8472458" y="4663217"/>
            <a:ext cx="548700" cy="393600"/>
          </a:xfrm>
          <a:prstGeom prst="rect">
            <a:avLst/>
          </a:prstGeom>
        </p:spPr>
        <p:txBody>
          <a:bodyPr spcFirstLastPara="1" wrap="square" lIns="92300" tIns="92300" rIns="92300" bIns="923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8"/>
        <p:cNvGrpSpPr/>
        <p:nvPr/>
      </p:nvGrpSpPr>
      <p:grpSpPr>
        <a:xfrm>
          <a:off x="0" y="0"/>
          <a:ext cx="0" cy="0"/>
          <a:chOff x="0" y="0"/>
          <a:chExt cx="0" cy="0"/>
        </a:xfrm>
      </p:grpSpPr>
      <p:sp>
        <p:nvSpPr>
          <p:cNvPr id="159" name="Google Shape;159;p41"/>
          <p:cNvSpPr txBox="1">
            <a:spLocks noGrp="1"/>
          </p:cNvSpPr>
          <p:nvPr>
            <p:ph type="title"/>
          </p:nvPr>
        </p:nvSpPr>
        <p:spPr>
          <a:xfrm>
            <a:off x="311700" y="2150850"/>
            <a:ext cx="8520600" cy="841800"/>
          </a:xfrm>
          <a:prstGeom prst="rect">
            <a:avLst/>
          </a:prstGeom>
        </p:spPr>
        <p:txBody>
          <a:bodyPr spcFirstLastPara="1" wrap="square" lIns="92300" tIns="92300" rIns="92300" bIns="92300" anchor="ctr" anchorCtr="0"/>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60" name="Google Shape;160;p41"/>
          <p:cNvSpPr txBox="1">
            <a:spLocks noGrp="1"/>
          </p:cNvSpPr>
          <p:nvPr>
            <p:ph type="sldNum" idx="12"/>
          </p:nvPr>
        </p:nvSpPr>
        <p:spPr>
          <a:xfrm>
            <a:off x="8472458" y="4663217"/>
            <a:ext cx="548700" cy="393600"/>
          </a:xfrm>
          <a:prstGeom prst="rect">
            <a:avLst/>
          </a:prstGeom>
        </p:spPr>
        <p:txBody>
          <a:bodyPr spcFirstLastPara="1" wrap="square" lIns="92300" tIns="92300" rIns="92300" bIns="923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1"/>
        <p:cNvGrpSpPr/>
        <p:nvPr/>
      </p:nvGrpSpPr>
      <p:grpSpPr>
        <a:xfrm>
          <a:off x="0" y="0"/>
          <a:ext cx="0" cy="0"/>
          <a:chOff x="0" y="0"/>
          <a:chExt cx="0" cy="0"/>
        </a:xfrm>
      </p:grpSpPr>
      <p:sp>
        <p:nvSpPr>
          <p:cNvPr id="162" name="Google Shape;162;p42"/>
          <p:cNvSpPr txBox="1">
            <a:spLocks noGrp="1"/>
          </p:cNvSpPr>
          <p:nvPr>
            <p:ph type="title"/>
          </p:nvPr>
        </p:nvSpPr>
        <p:spPr>
          <a:xfrm>
            <a:off x="311700" y="445025"/>
            <a:ext cx="8520600" cy="572700"/>
          </a:xfrm>
          <a:prstGeom prst="rect">
            <a:avLst/>
          </a:prstGeom>
        </p:spPr>
        <p:txBody>
          <a:bodyPr spcFirstLastPara="1" wrap="square" lIns="92300" tIns="92300" rIns="92300" bIns="92300" anchor="t" anchorCtr="0"/>
          <a:lstStyle>
            <a:lvl1pPr lvl="0" rtl="0">
              <a:spcBef>
                <a:spcPts val="0"/>
              </a:spcBef>
              <a:spcAft>
                <a:spcPts val="0"/>
              </a:spcAft>
              <a:buSzPts val="2900"/>
              <a:buNone/>
              <a:defRPr/>
            </a:lvl1pPr>
            <a:lvl2pPr lvl="1" rtl="0">
              <a:spcBef>
                <a:spcPts val="0"/>
              </a:spcBef>
              <a:spcAft>
                <a:spcPts val="0"/>
              </a:spcAft>
              <a:buSzPts val="2900"/>
              <a:buNone/>
              <a:defRPr/>
            </a:lvl2pPr>
            <a:lvl3pPr lvl="2" rtl="0">
              <a:spcBef>
                <a:spcPts val="0"/>
              </a:spcBef>
              <a:spcAft>
                <a:spcPts val="0"/>
              </a:spcAft>
              <a:buSzPts val="2900"/>
              <a:buNone/>
              <a:defRPr/>
            </a:lvl3pPr>
            <a:lvl4pPr lvl="3" rtl="0">
              <a:spcBef>
                <a:spcPts val="0"/>
              </a:spcBef>
              <a:spcAft>
                <a:spcPts val="0"/>
              </a:spcAft>
              <a:buSzPts val="2900"/>
              <a:buNone/>
              <a:defRPr/>
            </a:lvl4pPr>
            <a:lvl5pPr lvl="4" rtl="0">
              <a:spcBef>
                <a:spcPts val="0"/>
              </a:spcBef>
              <a:spcAft>
                <a:spcPts val="0"/>
              </a:spcAft>
              <a:buSzPts val="2900"/>
              <a:buNone/>
              <a:defRPr/>
            </a:lvl5pPr>
            <a:lvl6pPr lvl="5" rtl="0">
              <a:spcBef>
                <a:spcPts val="0"/>
              </a:spcBef>
              <a:spcAft>
                <a:spcPts val="0"/>
              </a:spcAft>
              <a:buSzPts val="2900"/>
              <a:buNone/>
              <a:defRPr/>
            </a:lvl6pPr>
            <a:lvl7pPr lvl="6" rtl="0">
              <a:spcBef>
                <a:spcPts val="0"/>
              </a:spcBef>
              <a:spcAft>
                <a:spcPts val="0"/>
              </a:spcAft>
              <a:buSzPts val="2900"/>
              <a:buNone/>
              <a:defRPr/>
            </a:lvl7pPr>
            <a:lvl8pPr lvl="7" rtl="0">
              <a:spcBef>
                <a:spcPts val="0"/>
              </a:spcBef>
              <a:spcAft>
                <a:spcPts val="0"/>
              </a:spcAft>
              <a:buSzPts val="2900"/>
              <a:buNone/>
              <a:defRPr/>
            </a:lvl8pPr>
            <a:lvl9pPr lvl="8" rtl="0">
              <a:spcBef>
                <a:spcPts val="0"/>
              </a:spcBef>
              <a:spcAft>
                <a:spcPts val="0"/>
              </a:spcAft>
              <a:buSzPts val="2900"/>
              <a:buNone/>
              <a:defRPr/>
            </a:lvl9pPr>
          </a:lstStyle>
          <a:p>
            <a:endParaRPr/>
          </a:p>
        </p:txBody>
      </p:sp>
      <p:sp>
        <p:nvSpPr>
          <p:cNvPr id="163" name="Google Shape;163;p42"/>
          <p:cNvSpPr txBox="1">
            <a:spLocks noGrp="1"/>
          </p:cNvSpPr>
          <p:nvPr>
            <p:ph type="body" idx="1"/>
          </p:nvPr>
        </p:nvSpPr>
        <p:spPr>
          <a:xfrm>
            <a:off x="311700" y="1152475"/>
            <a:ext cx="8520600" cy="3416400"/>
          </a:xfrm>
          <a:prstGeom prst="rect">
            <a:avLst/>
          </a:prstGeom>
        </p:spPr>
        <p:txBody>
          <a:bodyPr spcFirstLastPara="1" wrap="square" lIns="92300" tIns="92300" rIns="92300" bIns="92300"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64" name="Google Shape;164;p42"/>
          <p:cNvSpPr txBox="1">
            <a:spLocks noGrp="1"/>
          </p:cNvSpPr>
          <p:nvPr>
            <p:ph type="sldNum" idx="12"/>
          </p:nvPr>
        </p:nvSpPr>
        <p:spPr>
          <a:xfrm>
            <a:off x="8472458" y="4663217"/>
            <a:ext cx="548700" cy="393600"/>
          </a:xfrm>
          <a:prstGeom prst="rect">
            <a:avLst/>
          </a:prstGeom>
        </p:spPr>
        <p:txBody>
          <a:bodyPr spcFirstLastPara="1" wrap="square" lIns="92300" tIns="92300" rIns="92300" bIns="923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65"/>
        <p:cNvGrpSpPr/>
        <p:nvPr/>
      </p:nvGrpSpPr>
      <p:grpSpPr>
        <a:xfrm>
          <a:off x="0" y="0"/>
          <a:ext cx="0" cy="0"/>
          <a:chOff x="0" y="0"/>
          <a:chExt cx="0" cy="0"/>
        </a:xfrm>
      </p:grpSpPr>
      <p:sp>
        <p:nvSpPr>
          <p:cNvPr id="166" name="Google Shape;166;p43"/>
          <p:cNvSpPr txBox="1">
            <a:spLocks noGrp="1"/>
          </p:cNvSpPr>
          <p:nvPr>
            <p:ph type="title"/>
          </p:nvPr>
        </p:nvSpPr>
        <p:spPr>
          <a:xfrm>
            <a:off x="311700" y="445025"/>
            <a:ext cx="8520600" cy="572700"/>
          </a:xfrm>
          <a:prstGeom prst="rect">
            <a:avLst/>
          </a:prstGeom>
        </p:spPr>
        <p:txBody>
          <a:bodyPr spcFirstLastPara="1" wrap="square" lIns="92300" tIns="92300" rIns="92300" bIns="92300" anchor="t" anchorCtr="0"/>
          <a:lstStyle>
            <a:lvl1pPr lvl="0" rtl="0">
              <a:spcBef>
                <a:spcPts val="0"/>
              </a:spcBef>
              <a:spcAft>
                <a:spcPts val="0"/>
              </a:spcAft>
              <a:buSzPts val="2900"/>
              <a:buNone/>
              <a:defRPr/>
            </a:lvl1pPr>
            <a:lvl2pPr lvl="1" rtl="0">
              <a:spcBef>
                <a:spcPts val="0"/>
              </a:spcBef>
              <a:spcAft>
                <a:spcPts val="0"/>
              </a:spcAft>
              <a:buSzPts val="2900"/>
              <a:buNone/>
              <a:defRPr/>
            </a:lvl2pPr>
            <a:lvl3pPr lvl="2" rtl="0">
              <a:spcBef>
                <a:spcPts val="0"/>
              </a:spcBef>
              <a:spcAft>
                <a:spcPts val="0"/>
              </a:spcAft>
              <a:buSzPts val="2900"/>
              <a:buNone/>
              <a:defRPr/>
            </a:lvl3pPr>
            <a:lvl4pPr lvl="3" rtl="0">
              <a:spcBef>
                <a:spcPts val="0"/>
              </a:spcBef>
              <a:spcAft>
                <a:spcPts val="0"/>
              </a:spcAft>
              <a:buSzPts val="2900"/>
              <a:buNone/>
              <a:defRPr/>
            </a:lvl4pPr>
            <a:lvl5pPr lvl="4" rtl="0">
              <a:spcBef>
                <a:spcPts val="0"/>
              </a:spcBef>
              <a:spcAft>
                <a:spcPts val="0"/>
              </a:spcAft>
              <a:buSzPts val="2900"/>
              <a:buNone/>
              <a:defRPr/>
            </a:lvl5pPr>
            <a:lvl6pPr lvl="5" rtl="0">
              <a:spcBef>
                <a:spcPts val="0"/>
              </a:spcBef>
              <a:spcAft>
                <a:spcPts val="0"/>
              </a:spcAft>
              <a:buSzPts val="2900"/>
              <a:buNone/>
              <a:defRPr/>
            </a:lvl6pPr>
            <a:lvl7pPr lvl="6" rtl="0">
              <a:spcBef>
                <a:spcPts val="0"/>
              </a:spcBef>
              <a:spcAft>
                <a:spcPts val="0"/>
              </a:spcAft>
              <a:buSzPts val="2900"/>
              <a:buNone/>
              <a:defRPr/>
            </a:lvl7pPr>
            <a:lvl8pPr lvl="7" rtl="0">
              <a:spcBef>
                <a:spcPts val="0"/>
              </a:spcBef>
              <a:spcAft>
                <a:spcPts val="0"/>
              </a:spcAft>
              <a:buSzPts val="2900"/>
              <a:buNone/>
              <a:defRPr/>
            </a:lvl8pPr>
            <a:lvl9pPr lvl="8" rtl="0">
              <a:spcBef>
                <a:spcPts val="0"/>
              </a:spcBef>
              <a:spcAft>
                <a:spcPts val="0"/>
              </a:spcAft>
              <a:buSzPts val="2900"/>
              <a:buNone/>
              <a:defRPr/>
            </a:lvl9pPr>
          </a:lstStyle>
          <a:p>
            <a:endParaRPr/>
          </a:p>
        </p:txBody>
      </p:sp>
      <p:sp>
        <p:nvSpPr>
          <p:cNvPr id="167" name="Google Shape;167;p43"/>
          <p:cNvSpPr txBox="1">
            <a:spLocks noGrp="1"/>
          </p:cNvSpPr>
          <p:nvPr>
            <p:ph type="body" idx="1"/>
          </p:nvPr>
        </p:nvSpPr>
        <p:spPr>
          <a:xfrm>
            <a:off x="311700" y="1152475"/>
            <a:ext cx="3999900" cy="3416400"/>
          </a:xfrm>
          <a:prstGeom prst="rect">
            <a:avLst/>
          </a:prstGeom>
        </p:spPr>
        <p:txBody>
          <a:bodyPr spcFirstLastPara="1" wrap="square" lIns="92300" tIns="92300" rIns="92300" bIns="92300"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68" name="Google Shape;168;p43"/>
          <p:cNvSpPr txBox="1">
            <a:spLocks noGrp="1"/>
          </p:cNvSpPr>
          <p:nvPr>
            <p:ph type="body" idx="2"/>
          </p:nvPr>
        </p:nvSpPr>
        <p:spPr>
          <a:xfrm>
            <a:off x="4832400" y="1152475"/>
            <a:ext cx="3999900" cy="3416400"/>
          </a:xfrm>
          <a:prstGeom prst="rect">
            <a:avLst/>
          </a:prstGeom>
        </p:spPr>
        <p:txBody>
          <a:bodyPr spcFirstLastPara="1" wrap="square" lIns="92300" tIns="92300" rIns="92300" bIns="92300"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69" name="Google Shape;169;p43"/>
          <p:cNvSpPr txBox="1">
            <a:spLocks noGrp="1"/>
          </p:cNvSpPr>
          <p:nvPr>
            <p:ph type="sldNum" idx="12"/>
          </p:nvPr>
        </p:nvSpPr>
        <p:spPr>
          <a:xfrm>
            <a:off x="8472458" y="4663217"/>
            <a:ext cx="548700" cy="393600"/>
          </a:xfrm>
          <a:prstGeom prst="rect">
            <a:avLst/>
          </a:prstGeom>
        </p:spPr>
        <p:txBody>
          <a:bodyPr spcFirstLastPara="1" wrap="square" lIns="92300" tIns="92300" rIns="92300" bIns="923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0"/>
        <p:cNvGrpSpPr/>
        <p:nvPr/>
      </p:nvGrpSpPr>
      <p:grpSpPr>
        <a:xfrm>
          <a:off x="0" y="0"/>
          <a:ext cx="0" cy="0"/>
          <a:chOff x="0" y="0"/>
          <a:chExt cx="0" cy="0"/>
        </a:xfrm>
      </p:grpSpPr>
      <p:sp>
        <p:nvSpPr>
          <p:cNvPr id="171" name="Google Shape;171;p44"/>
          <p:cNvSpPr txBox="1">
            <a:spLocks noGrp="1"/>
          </p:cNvSpPr>
          <p:nvPr>
            <p:ph type="title"/>
          </p:nvPr>
        </p:nvSpPr>
        <p:spPr>
          <a:xfrm>
            <a:off x="311700" y="445025"/>
            <a:ext cx="8520600" cy="572700"/>
          </a:xfrm>
          <a:prstGeom prst="rect">
            <a:avLst/>
          </a:prstGeom>
        </p:spPr>
        <p:txBody>
          <a:bodyPr spcFirstLastPara="1" wrap="square" lIns="92300" tIns="92300" rIns="92300" bIns="92300" anchor="t" anchorCtr="0"/>
          <a:lstStyle>
            <a:lvl1pPr lvl="0" rtl="0">
              <a:spcBef>
                <a:spcPts val="0"/>
              </a:spcBef>
              <a:spcAft>
                <a:spcPts val="0"/>
              </a:spcAft>
              <a:buSzPts val="2900"/>
              <a:buNone/>
              <a:defRPr/>
            </a:lvl1pPr>
            <a:lvl2pPr lvl="1" rtl="0">
              <a:spcBef>
                <a:spcPts val="0"/>
              </a:spcBef>
              <a:spcAft>
                <a:spcPts val="0"/>
              </a:spcAft>
              <a:buSzPts val="2900"/>
              <a:buNone/>
              <a:defRPr/>
            </a:lvl2pPr>
            <a:lvl3pPr lvl="2" rtl="0">
              <a:spcBef>
                <a:spcPts val="0"/>
              </a:spcBef>
              <a:spcAft>
                <a:spcPts val="0"/>
              </a:spcAft>
              <a:buSzPts val="2900"/>
              <a:buNone/>
              <a:defRPr/>
            </a:lvl3pPr>
            <a:lvl4pPr lvl="3" rtl="0">
              <a:spcBef>
                <a:spcPts val="0"/>
              </a:spcBef>
              <a:spcAft>
                <a:spcPts val="0"/>
              </a:spcAft>
              <a:buSzPts val="2900"/>
              <a:buNone/>
              <a:defRPr/>
            </a:lvl4pPr>
            <a:lvl5pPr lvl="4" rtl="0">
              <a:spcBef>
                <a:spcPts val="0"/>
              </a:spcBef>
              <a:spcAft>
                <a:spcPts val="0"/>
              </a:spcAft>
              <a:buSzPts val="2900"/>
              <a:buNone/>
              <a:defRPr/>
            </a:lvl5pPr>
            <a:lvl6pPr lvl="5" rtl="0">
              <a:spcBef>
                <a:spcPts val="0"/>
              </a:spcBef>
              <a:spcAft>
                <a:spcPts val="0"/>
              </a:spcAft>
              <a:buSzPts val="2900"/>
              <a:buNone/>
              <a:defRPr/>
            </a:lvl6pPr>
            <a:lvl7pPr lvl="6" rtl="0">
              <a:spcBef>
                <a:spcPts val="0"/>
              </a:spcBef>
              <a:spcAft>
                <a:spcPts val="0"/>
              </a:spcAft>
              <a:buSzPts val="2900"/>
              <a:buNone/>
              <a:defRPr/>
            </a:lvl7pPr>
            <a:lvl8pPr lvl="7" rtl="0">
              <a:spcBef>
                <a:spcPts val="0"/>
              </a:spcBef>
              <a:spcAft>
                <a:spcPts val="0"/>
              </a:spcAft>
              <a:buSzPts val="2900"/>
              <a:buNone/>
              <a:defRPr/>
            </a:lvl8pPr>
            <a:lvl9pPr lvl="8" rtl="0">
              <a:spcBef>
                <a:spcPts val="0"/>
              </a:spcBef>
              <a:spcAft>
                <a:spcPts val="0"/>
              </a:spcAft>
              <a:buSzPts val="2900"/>
              <a:buNone/>
              <a:defRPr/>
            </a:lvl9pPr>
          </a:lstStyle>
          <a:p>
            <a:endParaRPr/>
          </a:p>
        </p:txBody>
      </p:sp>
      <p:sp>
        <p:nvSpPr>
          <p:cNvPr id="172" name="Google Shape;172;p44"/>
          <p:cNvSpPr txBox="1">
            <a:spLocks noGrp="1"/>
          </p:cNvSpPr>
          <p:nvPr>
            <p:ph type="sldNum" idx="12"/>
          </p:nvPr>
        </p:nvSpPr>
        <p:spPr>
          <a:xfrm>
            <a:off x="8472458" y="4663217"/>
            <a:ext cx="548700" cy="393600"/>
          </a:xfrm>
          <a:prstGeom prst="rect">
            <a:avLst/>
          </a:prstGeom>
        </p:spPr>
        <p:txBody>
          <a:bodyPr spcFirstLastPara="1" wrap="square" lIns="92300" tIns="92300" rIns="92300" bIns="923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73"/>
        <p:cNvGrpSpPr/>
        <p:nvPr/>
      </p:nvGrpSpPr>
      <p:grpSpPr>
        <a:xfrm>
          <a:off x="0" y="0"/>
          <a:ext cx="0" cy="0"/>
          <a:chOff x="0" y="0"/>
          <a:chExt cx="0" cy="0"/>
        </a:xfrm>
      </p:grpSpPr>
      <p:sp>
        <p:nvSpPr>
          <p:cNvPr id="174" name="Google Shape;174;p45"/>
          <p:cNvSpPr txBox="1">
            <a:spLocks noGrp="1"/>
          </p:cNvSpPr>
          <p:nvPr>
            <p:ph type="title"/>
          </p:nvPr>
        </p:nvSpPr>
        <p:spPr>
          <a:xfrm>
            <a:off x="311700" y="555600"/>
            <a:ext cx="2808000" cy="755700"/>
          </a:xfrm>
          <a:prstGeom prst="rect">
            <a:avLst/>
          </a:prstGeom>
        </p:spPr>
        <p:txBody>
          <a:bodyPr spcFirstLastPara="1" wrap="square" lIns="92300" tIns="92300" rIns="92300" bIns="92300" anchor="b" anchorCtr="0"/>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75" name="Google Shape;175;p45"/>
          <p:cNvSpPr txBox="1">
            <a:spLocks noGrp="1"/>
          </p:cNvSpPr>
          <p:nvPr>
            <p:ph type="body" idx="1"/>
          </p:nvPr>
        </p:nvSpPr>
        <p:spPr>
          <a:xfrm>
            <a:off x="311700" y="1389600"/>
            <a:ext cx="2808000" cy="3179400"/>
          </a:xfrm>
          <a:prstGeom prst="rect">
            <a:avLst/>
          </a:prstGeom>
        </p:spPr>
        <p:txBody>
          <a:bodyPr spcFirstLastPara="1" wrap="square" lIns="92300" tIns="92300" rIns="92300" bIns="92300" anchor="t" anchorCtr="0"/>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76" name="Google Shape;176;p45"/>
          <p:cNvSpPr txBox="1">
            <a:spLocks noGrp="1"/>
          </p:cNvSpPr>
          <p:nvPr>
            <p:ph type="sldNum" idx="12"/>
          </p:nvPr>
        </p:nvSpPr>
        <p:spPr>
          <a:xfrm>
            <a:off x="8472458" y="4663217"/>
            <a:ext cx="548700" cy="393600"/>
          </a:xfrm>
          <a:prstGeom prst="rect">
            <a:avLst/>
          </a:prstGeom>
        </p:spPr>
        <p:txBody>
          <a:bodyPr spcFirstLastPara="1" wrap="square" lIns="92300" tIns="92300" rIns="92300" bIns="923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77"/>
        <p:cNvGrpSpPr/>
        <p:nvPr/>
      </p:nvGrpSpPr>
      <p:grpSpPr>
        <a:xfrm>
          <a:off x="0" y="0"/>
          <a:ext cx="0" cy="0"/>
          <a:chOff x="0" y="0"/>
          <a:chExt cx="0" cy="0"/>
        </a:xfrm>
      </p:grpSpPr>
      <p:sp>
        <p:nvSpPr>
          <p:cNvPr id="178" name="Google Shape;178;p46"/>
          <p:cNvSpPr txBox="1">
            <a:spLocks noGrp="1"/>
          </p:cNvSpPr>
          <p:nvPr>
            <p:ph type="title"/>
          </p:nvPr>
        </p:nvSpPr>
        <p:spPr>
          <a:xfrm>
            <a:off x="490250" y="450150"/>
            <a:ext cx="6367800" cy="4090800"/>
          </a:xfrm>
          <a:prstGeom prst="rect">
            <a:avLst/>
          </a:prstGeom>
        </p:spPr>
        <p:txBody>
          <a:bodyPr spcFirstLastPara="1" wrap="square" lIns="92300" tIns="92300" rIns="92300" bIns="92300" anchor="ctr" anchorCtr="0"/>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79" name="Google Shape;179;p46"/>
          <p:cNvSpPr txBox="1">
            <a:spLocks noGrp="1"/>
          </p:cNvSpPr>
          <p:nvPr>
            <p:ph type="sldNum" idx="12"/>
          </p:nvPr>
        </p:nvSpPr>
        <p:spPr>
          <a:xfrm>
            <a:off x="8472458" y="4663217"/>
            <a:ext cx="548700" cy="393600"/>
          </a:xfrm>
          <a:prstGeom prst="rect">
            <a:avLst/>
          </a:prstGeom>
        </p:spPr>
        <p:txBody>
          <a:bodyPr spcFirstLastPara="1" wrap="square" lIns="92300" tIns="92300" rIns="92300" bIns="923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80"/>
        <p:cNvGrpSpPr/>
        <p:nvPr/>
      </p:nvGrpSpPr>
      <p:grpSpPr>
        <a:xfrm>
          <a:off x="0" y="0"/>
          <a:ext cx="0" cy="0"/>
          <a:chOff x="0" y="0"/>
          <a:chExt cx="0" cy="0"/>
        </a:xfrm>
      </p:grpSpPr>
      <p:sp>
        <p:nvSpPr>
          <p:cNvPr id="181" name="Google Shape;181;p47"/>
          <p:cNvSpPr/>
          <p:nvPr/>
        </p:nvSpPr>
        <p:spPr>
          <a:xfrm>
            <a:off x="4572000" y="-125"/>
            <a:ext cx="4572000" cy="5143500"/>
          </a:xfrm>
          <a:prstGeom prst="rect">
            <a:avLst/>
          </a:prstGeom>
          <a:solidFill>
            <a:schemeClr val="lt2"/>
          </a:solidFill>
          <a:ln>
            <a:noFill/>
          </a:ln>
        </p:spPr>
        <p:txBody>
          <a:bodyPr spcFirstLastPara="1" wrap="square" lIns="92300" tIns="92300" rIns="92300" bIns="92300" anchor="ctr" anchorCtr="0">
            <a:noAutofit/>
          </a:bodyPr>
          <a:lstStyle/>
          <a:p>
            <a:pPr marL="0" lvl="0" indent="0" algn="l" rtl="0">
              <a:spcBef>
                <a:spcPts val="0"/>
              </a:spcBef>
              <a:spcAft>
                <a:spcPts val="0"/>
              </a:spcAft>
              <a:buNone/>
            </a:pPr>
            <a:endParaRPr/>
          </a:p>
        </p:txBody>
      </p:sp>
      <p:sp>
        <p:nvSpPr>
          <p:cNvPr id="182" name="Google Shape;182;p47"/>
          <p:cNvSpPr txBox="1">
            <a:spLocks noGrp="1"/>
          </p:cNvSpPr>
          <p:nvPr>
            <p:ph type="title"/>
          </p:nvPr>
        </p:nvSpPr>
        <p:spPr>
          <a:xfrm>
            <a:off x="265500" y="1233175"/>
            <a:ext cx="4045200" cy="1482300"/>
          </a:xfrm>
          <a:prstGeom prst="rect">
            <a:avLst/>
          </a:prstGeom>
        </p:spPr>
        <p:txBody>
          <a:bodyPr spcFirstLastPara="1" wrap="square" lIns="92300" tIns="92300" rIns="92300" bIns="92300" anchor="b" anchorCtr="0"/>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83" name="Google Shape;183;p47"/>
          <p:cNvSpPr txBox="1">
            <a:spLocks noGrp="1"/>
          </p:cNvSpPr>
          <p:nvPr>
            <p:ph type="subTitle" idx="1"/>
          </p:nvPr>
        </p:nvSpPr>
        <p:spPr>
          <a:xfrm>
            <a:off x="265500" y="2803075"/>
            <a:ext cx="4045200" cy="1235100"/>
          </a:xfrm>
          <a:prstGeom prst="rect">
            <a:avLst/>
          </a:prstGeom>
        </p:spPr>
        <p:txBody>
          <a:bodyPr spcFirstLastPara="1" wrap="square" lIns="92300" tIns="92300" rIns="92300" bIns="92300" anchor="t" anchorCtr="0"/>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84" name="Google Shape;184;p47"/>
          <p:cNvSpPr txBox="1">
            <a:spLocks noGrp="1"/>
          </p:cNvSpPr>
          <p:nvPr>
            <p:ph type="body" idx="2"/>
          </p:nvPr>
        </p:nvSpPr>
        <p:spPr>
          <a:xfrm>
            <a:off x="4939500" y="724075"/>
            <a:ext cx="3837000" cy="3695100"/>
          </a:xfrm>
          <a:prstGeom prst="rect">
            <a:avLst/>
          </a:prstGeom>
        </p:spPr>
        <p:txBody>
          <a:bodyPr spcFirstLastPara="1" wrap="square" lIns="92300" tIns="92300" rIns="92300" bIns="92300" anchor="ctr"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85" name="Google Shape;185;p47"/>
          <p:cNvSpPr txBox="1">
            <a:spLocks noGrp="1"/>
          </p:cNvSpPr>
          <p:nvPr>
            <p:ph type="sldNum" idx="12"/>
          </p:nvPr>
        </p:nvSpPr>
        <p:spPr>
          <a:xfrm>
            <a:off x="8472458" y="4663217"/>
            <a:ext cx="548700" cy="393600"/>
          </a:xfrm>
          <a:prstGeom prst="rect">
            <a:avLst/>
          </a:prstGeom>
        </p:spPr>
        <p:txBody>
          <a:bodyPr spcFirstLastPara="1" wrap="square" lIns="92300" tIns="92300" rIns="92300" bIns="923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86"/>
        <p:cNvGrpSpPr/>
        <p:nvPr/>
      </p:nvGrpSpPr>
      <p:grpSpPr>
        <a:xfrm>
          <a:off x="0" y="0"/>
          <a:ext cx="0" cy="0"/>
          <a:chOff x="0" y="0"/>
          <a:chExt cx="0" cy="0"/>
        </a:xfrm>
      </p:grpSpPr>
      <p:sp>
        <p:nvSpPr>
          <p:cNvPr id="187" name="Google Shape;187;p48"/>
          <p:cNvSpPr txBox="1">
            <a:spLocks noGrp="1"/>
          </p:cNvSpPr>
          <p:nvPr>
            <p:ph type="body" idx="1"/>
          </p:nvPr>
        </p:nvSpPr>
        <p:spPr>
          <a:xfrm>
            <a:off x="311700" y="4230575"/>
            <a:ext cx="5998800" cy="605100"/>
          </a:xfrm>
          <a:prstGeom prst="rect">
            <a:avLst/>
          </a:prstGeom>
        </p:spPr>
        <p:txBody>
          <a:bodyPr spcFirstLastPara="1" wrap="square" lIns="92300" tIns="92300" rIns="92300" bIns="92300" anchor="ctr" anchorCtr="0"/>
          <a:lstStyle>
            <a:lvl1pPr marL="457200" lvl="0" indent="-228600" rtl="0">
              <a:lnSpc>
                <a:spcPct val="100000"/>
              </a:lnSpc>
              <a:spcBef>
                <a:spcPts val="0"/>
              </a:spcBef>
              <a:spcAft>
                <a:spcPts val="0"/>
              </a:spcAft>
              <a:buSzPts val="1800"/>
              <a:buNone/>
              <a:defRPr/>
            </a:lvl1pPr>
          </a:lstStyle>
          <a:p>
            <a:endParaRPr/>
          </a:p>
        </p:txBody>
      </p:sp>
      <p:sp>
        <p:nvSpPr>
          <p:cNvPr id="188" name="Google Shape;188;p48"/>
          <p:cNvSpPr txBox="1">
            <a:spLocks noGrp="1"/>
          </p:cNvSpPr>
          <p:nvPr>
            <p:ph type="sldNum" idx="12"/>
          </p:nvPr>
        </p:nvSpPr>
        <p:spPr>
          <a:xfrm>
            <a:off x="8472458" y="4663217"/>
            <a:ext cx="548700" cy="393600"/>
          </a:xfrm>
          <a:prstGeom prst="rect">
            <a:avLst/>
          </a:prstGeom>
        </p:spPr>
        <p:txBody>
          <a:bodyPr spcFirstLastPara="1" wrap="square" lIns="92300" tIns="92300" rIns="92300" bIns="923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89"/>
        <p:cNvGrpSpPr/>
        <p:nvPr/>
      </p:nvGrpSpPr>
      <p:grpSpPr>
        <a:xfrm>
          <a:off x="0" y="0"/>
          <a:ext cx="0" cy="0"/>
          <a:chOff x="0" y="0"/>
          <a:chExt cx="0" cy="0"/>
        </a:xfrm>
      </p:grpSpPr>
      <p:sp>
        <p:nvSpPr>
          <p:cNvPr id="190" name="Google Shape;190;p49"/>
          <p:cNvSpPr txBox="1">
            <a:spLocks noGrp="1"/>
          </p:cNvSpPr>
          <p:nvPr>
            <p:ph type="title" hasCustomPrompt="1"/>
          </p:nvPr>
        </p:nvSpPr>
        <p:spPr>
          <a:xfrm>
            <a:off x="311700" y="1106125"/>
            <a:ext cx="8520600" cy="1963500"/>
          </a:xfrm>
          <a:prstGeom prst="rect">
            <a:avLst/>
          </a:prstGeom>
        </p:spPr>
        <p:txBody>
          <a:bodyPr spcFirstLastPara="1" wrap="square" lIns="92300" tIns="92300" rIns="92300" bIns="92300" anchor="b" anchorCtr="0"/>
          <a:lstStyle>
            <a:lvl1pPr lvl="0" algn="ctr" rtl="0">
              <a:spcBef>
                <a:spcPts val="0"/>
              </a:spcBef>
              <a:spcAft>
                <a:spcPts val="0"/>
              </a:spcAft>
              <a:buSzPts val="12100"/>
              <a:buNone/>
              <a:defRPr sz="12100"/>
            </a:lvl1pPr>
            <a:lvl2pPr lvl="1" algn="ctr" rtl="0">
              <a:spcBef>
                <a:spcPts val="0"/>
              </a:spcBef>
              <a:spcAft>
                <a:spcPts val="0"/>
              </a:spcAft>
              <a:buSzPts val="12100"/>
              <a:buNone/>
              <a:defRPr sz="12100"/>
            </a:lvl2pPr>
            <a:lvl3pPr lvl="2" algn="ctr" rtl="0">
              <a:spcBef>
                <a:spcPts val="0"/>
              </a:spcBef>
              <a:spcAft>
                <a:spcPts val="0"/>
              </a:spcAft>
              <a:buSzPts val="12100"/>
              <a:buNone/>
              <a:defRPr sz="12100"/>
            </a:lvl3pPr>
            <a:lvl4pPr lvl="3" algn="ctr" rtl="0">
              <a:spcBef>
                <a:spcPts val="0"/>
              </a:spcBef>
              <a:spcAft>
                <a:spcPts val="0"/>
              </a:spcAft>
              <a:buSzPts val="12100"/>
              <a:buNone/>
              <a:defRPr sz="12100"/>
            </a:lvl4pPr>
            <a:lvl5pPr lvl="4" algn="ctr" rtl="0">
              <a:spcBef>
                <a:spcPts val="0"/>
              </a:spcBef>
              <a:spcAft>
                <a:spcPts val="0"/>
              </a:spcAft>
              <a:buSzPts val="12100"/>
              <a:buNone/>
              <a:defRPr sz="12100"/>
            </a:lvl5pPr>
            <a:lvl6pPr lvl="5" algn="ctr" rtl="0">
              <a:spcBef>
                <a:spcPts val="0"/>
              </a:spcBef>
              <a:spcAft>
                <a:spcPts val="0"/>
              </a:spcAft>
              <a:buSzPts val="12100"/>
              <a:buNone/>
              <a:defRPr sz="12100"/>
            </a:lvl6pPr>
            <a:lvl7pPr lvl="6" algn="ctr" rtl="0">
              <a:spcBef>
                <a:spcPts val="0"/>
              </a:spcBef>
              <a:spcAft>
                <a:spcPts val="0"/>
              </a:spcAft>
              <a:buSzPts val="12100"/>
              <a:buNone/>
              <a:defRPr sz="12100"/>
            </a:lvl7pPr>
            <a:lvl8pPr lvl="7" algn="ctr" rtl="0">
              <a:spcBef>
                <a:spcPts val="0"/>
              </a:spcBef>
              <a:spcAft>
                <a:spcPts val="0"/>
              </a:spcAft>
              <a:buSzPts val="12100"/>
              <a:buNone/>
              <a:defRPr sz="12100"/>
            </a:lvl8pPr>
            <a:lvl9pPr lvl="8" algn="ctr" rtl="0">
              <a:spcBef>
                <a:spcPts val="0"/>
              </a:spcBef>
              <a:spcAft>
                <a:spcPts val="0"/>
              </a:spcAft>
              <a:buSzPts val="12100"/>
              <a:buNone/>
              <a:defRPr sz="12100"/>
            </a:lvl9pPr>
          </a:lstStyle>
          <a:p>
            <a:r>
              <a:t>xx%</a:t>
            </a:r>
          </a:p>
        </p:txBody>
      </p:sp>
      <p:sp>
        <p:nvSpPr>
          <p:cNvPr id="191" name="Google Shape;191;p49"/>
          <p:cNvSpPr txBox="1">
            <a:spLocks noGrp="1"/>
          </p:cNvSpPr>
          <p:nvPr>
            <p:ph type="body" idx="1"/>
          </p:nvPr>
        </p:nvSpPr>
        <p:spPr>
          <a:xfrm>
            <a:off x="311700" y="3152225"/>
            <a:ext cx="8520600" cy="1300800"/>
          </a:xfrm>
          <a:prstGeom prst="rect">
            <a:avLst/>
          </a:prstGeom>
        </p:spPr>
        <p:txBody>
          <a:bodyPr spcFirstLastPara="1" wrap="square" lIns="92300" tIns="92300" rIns="92300" bIns="92300" anchor="t" anchorCtr="0"/>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92" name="Google Shape;192;p49"/>
          <p:cNvSpPr txBox="1">
            <a:spLocks noGrp="1"/>
          </p:cNvSpPr>
          <p:nvPr>
            <p:ph type="sldNum" idx="12"/>
          </p:nvPr>
        </p:nvSpPr>
        <p:spPr>
          <a:xfrm>
            <a:off x="8472458" y="4663217"/>
            <a:ext cx="548700" cy="393600"/>
          </a:xfrm>
          <a:prstGeom prst="rect">
            <a:avLst/>
          </a:prstGeom>
        </p:spPr>
        <p:txBody>
          <a:bodyPr spcFirstLastPara="1" wrap="square" lIns="92300" tIns="92300" rIns="92300" bIns="923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3"/>
        <p:cNvGrpSpPr/>
        <p:nvPr/>
      </p:nvGrpSpPr>
      <p:grpSpPr>
        <a:xfrm>
          <a:off x="0" y="0"/>
          <a:ext cx="0" cy="0"/>
          <a:chOff x="0" y="0"/>
          <a:chExt cx="0" cy="0"/>
        </a:xfrm>
      </p:grpSpPr>
      <p:sp>
        <p:nvSpPr>
          <p:cNvPr id="194" name="Google Shape;194;p50"/>
          <p:cNvSpPr txBox="1">
            <a:spLocks noGrp="1"/>
          </p:cNvSpPr>
          <p:nvPr>
            <p:ph type="sldNum" idx="12"/>
          </p:nvPr>
        </p:nvSpPr>
        <p:spPr>
          <a:xfrm>
            <a:off x="8472458" y="4663217"/>
            <a:ext cx="548700" cy="393600"/>
          </a:xfrm>
          <a:prstGeom prst="rect">
            <a:avLst/>
          </a:prstGeom>
        </p:spPr>
        <p:txBody>
          <a:bodyPr spcFirstLastPara="1" wrap="square" lIns="92300" tIns="92300" rIns="92300" bIns="923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2"/>
        <p:cNvGrpSpPr/>
        <p:nvPr/>
      </p:nvGrpSpPr>
      <p:grpSpPr>
        <a:xfrm>
          <a:off x="0" y="0"/>
          <a:ext cx="0" cy="0"/>
          <a:chOff x="0" y="0"/>
          <a:chExt cx="0" cy="0"/>
        </a:xfrm>
      </p:grpSpPr>
      <p:sp>
        <p:nvSpPr>
          <p:cNvPr id="53" name="Google Shape;53;p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4" name="Google Shape;54;p1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sz="1400">
                <a:solidFill>
                  <a:schemeClr val="dk2"/>
                </a:solidFill>
              </a:defRPr>
            </a:lvl2pPr>
            <a:lvl3pPr marL="1371600" lvl="2" indent="-317500" rtl="0">
              <a:lnSpc>
                <a:spcPct val="115000"/>
              </a:lnSpc>
              <a:spcBef>
                <a:spcPts val="1600"/>
              </a:spcBef>
              <a:spcAft>
                <a:spcPts val="0"/>
              </a:spcAft>
              <a:buClr>
                <a:schemeClr val="dk2"/>
              </a:buClr>
              <a:buSzPts val="1400"/>
              <a:buChar char="■"/>
              <a:defRPr sz="1400">
                <a:solidFill>
                  <a:schemeClr val="dk2"/>
                </a:solidFill>
              </a:defRPr>
            </a:lvl3pPr>
            <a:lvl4pPr marL="1828800" lvl="3" indent="-317500" rtl="0">
              <a:lnSpc>
                <a:spcPct val="115000"/>
              </a:lnSpc>
              <a:spcBef>
                <a:spcPts val="1600"/>
              </a:spcBef>
              <a:spcAft>
                <a:spcPts val="0"/>
              </a:spcAft>
              <a:buClr>
                <a:schemeClr val="dk2"/>
              </a:buClr>
              <a:buSzPts val="1400"/>
              <a:buChar char="●"/>
              <a:defRPr sz="1400">
                <a:solidFill>
                  <a:schemeClr val="dk2"/>
                </a:solidFill>
              </a:defRPr>
            </a:lvl4pPr>
            <a:lvl5pPr marL="2286000" lvl="4" indent="-317500" rtl="0">
              <a:lnSpc>
                <a:spcPct val="115000"/>
              </a:lnSpc>
              <a:spcBef>
                <a:spcPts val="1600"/>
              </a:spcBef>
              <a:spcAft>
                <a:spcPts val="0"/>
              </a:spcAft>
              <a:buClr>
                <a:schemeClr val="dk2"/>
              </a:buClr>
              <a:buSzPts val="1400"/>
              <a:buChar char="○"/>
              <a:defRPr sz="1400">
                <a:solidFill>
                  <a:schemeClr val="dk2"/>
                </a:solidFill>
              </a:defRPr>
            </a:lvl5pPr>
            <a:lvl6pPr marL="2743200" lvl="5" indent="-317500" rtl="0">
              <a:lnSpc>
                <a:spcPct val="115000"/>
              </a:lnSpc>
              <a:spcBef>
                <a:spcPts val="1600"/>
              </a:spcBef>
              <a:spcAft>
                <a:spcPts val="0"/>
              </a:spcAft>
              <a:buClr>
                <a:schemeClr val="dk2"/>
              </a:buClr>
              <a:buSzPts val="1400"/>
              <a:buChar char="■"/>
              <a:defRPr sz="1400">
                <a:solidFill>
                  <a:schemeClr val="dk2"/>
                </a:solidFill>
              </a:defRPr>
            </a:lvl6pPr>
            <a:lvl7pPr marL="3200400" lvl="6" indent="-317500" rtl="0">
              <a:lnSpc>
                <a:spcPct val="115000"/>
              </a:lnSpc>
              <a:spcBef>
                <a:spcPts val="1600"/>
              </a:spcBef>
              <a:spcAft>
                <a:spcPts val="0"/>
              </a:spcAft>
              <a:buClr>
                <a:schemeClr val="dk2"/>
              </a:buClr>
              <a:buSzPts val="1400"/>
              <a:buChar char="●"/>
              <a:defRPr sz="1400">
                <a:solidFill>
                  <a:schemeClr val="dk2"/>
                </a:solidFill>
              </a:defRPr>
            </a:lvl7pPr>
            <a:lvl8pPr marL="3657600" lvl="7" indent="-317500" rtl="0">
              <a:lnSpc>
                <a:spcPct val="115000"/>
              </a:lnSpc>
              <a:spcBef>
                <a:spcPts val="1600"/>
              </a:spcBef>
              <a:spcAft>
                <a:spcPts val="0"/>
              </a:spcAft>
              <a:buClr>
                <a:schemeClr val="dk2"/>
              </a:buClr>
              <a:buSzPts val="1400"/>
              <a:buChar char="○"/>
              <a:defRPr sz="1400">
                <a:solidFill>
                  <a:schemeClr val="dk2"/>
                </a:solidFill>
              </a:defRPr>
            </a:lvl8pPr>
            <a:lvl9pPr marL="4114800" lvl="8" indent="-317500" rtl="0">
              <a:lnSpc>
                <a:spcPct val="115000"/>
              </a:lnSpc>
              <a:spcBef>
                <a:spcPts val="1600"/>
              </a:spcBef>
              <a:spcAft>
                <a:spcPts val="1600"/>
              </a:spcAft>
              <a:buClr>
                <a:schemeClr val="dk2"/>
              </a:buClr>
              <a:buSzPts val="1400"/>
              <a:buChar char="■"/>
              <a:defRPr sz="1400">
                <a:solidFill>
                  <a:schemeClr val="dk2"/>
                </a:solidFill>
              </a:defRPr>
            </a:lvl9pPr>
          </a:lstStyle>
          <a:p>
            <a:endParaRPr/>
          </a:p>
        </p:txBody>
      </p:sp>
      <p:sp>
        <p:nvSpPr>
          <p:cNvPr id="55" name="Google Shape;55;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7"/>
        <p:cNvGrpSpPr/>
        <p:nvPr/>
      </p:nvGrpSpPr>
      <p:grpSpPr>
        <a:xfrm>
          <a:off x="0" y="0"/>
          <a:ext cx="0" cy="0"/>
          <a:chOff x="0" y="0"/>
          <a:chExt cx="0" cy="0"/>
        </a:xfrm>
      </p:grpSpPr>
      <p:sp>
        <p:nvSpPr>
          <p:cNvPr id="98" name="Google Shape;98;p2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99" name="Google Shape;99;p2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100" name="Google Shape;100;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50"/>
        <p:cNvGrpSpPr/>
        <p:nvPr/>
      </p:nvGrpSpPr>
      <p:grpSpPr>
        <a:xfrm>
          <a:off x="0" y="0"/>
          <a:ext cx="0" cy="0"/>
          <a:chOff x="0" y="0"/>
          <a:chExt cx="0" cy="0"/>
        </a:xfrm>
      </p:grpSpPr>
      <p:sp>
        <p:nvSpPr>
          <p:cNvPr id="151" name="Google Shape;151;p39"/>
          <p:cNvSpPr txBox="1">
            <a:spLocks noGrp="1"/>
          </p:cNvSpPr>
          <p:nvPr>
            <p:ph type="title"/>
          </p:nvPr>
        </p:nvSpPr>
        <p:spPr>
          <a:xfrm>
            <a:off x="311700" y="445025"/>
            <a:ext cx="8520600" cy="572700"/>
          </a:xfrm>
          <a:prstGeom prst="rect">
            <a:avLst/>
          </a:prstGeom>
          <a:noFill/>
          <a:ln>
            <a:noFill/>
          </a:ln>
        </p:spPr>
        <p:txBody>
          <a:bodyPr spcFirstLastPara="1" wrap="square" lIns="92300" tIns="92300" rIns="92300" bIns="92300" anchor="t" anchorCtr="0"/>
          <a:lstStyle>
            <a:lvl1pPr lvl="0" rtl="0">
              <a:spcBef>
                <a:spcPts val="0"/>
              </a:spcBef>
              <a:spcAft>
                <a:spcPts val="0"/>
              </a:spcAft>
              <a:buClr>
                <a:schemeClr val="dk1"/>
              </a:buClr>
              <a:buSzPts val="2900"/>
              <a:buNone/>
              <a:defRPr sz="2900">
                <a:solidFill>
                  <a:schemeClr val="dk1"/>
                </a:solidFill>
              </a:defRPr>
            </a:lvl1pPr>
            <a:lvl2pPr lvl="1" rtl="0">
              <a:spcBef>
                <a:spcPts val="0"/>
              </a:spcBef>
              <a:spcAft>
                <a:spcPts val="0"/>
              </a:spcAft>
              <a:buClr>
                <a:schemeClr val="dk1"/>
              </a:buClr>
              <a:buSzPts val="2900"/>
              <a:buNone/>
              <a:defRPr sz="2900">
                <a:solidFill>
                  <a:schemeClr val="dk1"/>
                </a:solidFill>
              </a:defRPr>
            </a:lvl2pPr>
            <a:lvl3pPr lvl="2" rtl="0">
              <a:spcBef>
                <a:spcPts val="0"/>
              </a:spcBef>
              <a:spcAft>
                <a:spcPts val="0"/>
              </a:spcAft>
              <a:buClr>
                <a:schemeClr val="dk1"/>
              </a:buClr>
              <a:buSzPts val="2900"/>
              <a:buNone/>
              <a:defRPr sz="2900">
                <a:solidFill>
                  <a:schemeClr val="dk1"/>
                </a:solidFill>
              </a:defRPr>
            </a:lvl3pPr>
            <a:lvl4pPr lvl="3" rtl="0">
              <a:spcBef>
                <a:spcPts val="0"/>
              </a:spcBef>
              <a:spcAft>
                <a:spcPts val="0"/>
              </a:spcAft>
              <a:buClr>
                <a:schemeClr val="dk1"/>
              </a:buClr>
              <a:buSzPts val="2900"/>
              <a:buNone/>
              <a:defRPr sz="2900">
                <a:solidFill>
                  <a:schemeClr val="dk1"/>
                </a:solidFill>
              </a:defRPr>
            </a:lvl4pPr>
            <a:lvl5pPr lvl="4" rtl="0">
              <a:spcBef>
                <a:spcPts val="0"/>
              </a:spcBef>
              <a:spcAft>
                <a:spcPts val="0"/>
              </a:spcAft>
              <a:buClr>
                <a:schemeClr val="dk1"/>
              </a:buClr>
              <a:buSzPts val="2900"/>
              <a:buNone/>
              <a:defRPr sz="2900">
                <a:solidFill>
                  <a:schemeClr val="dk1"/>
                </a:solidFill>
              </a:defRPr>
            </a:lvl5pPr>
            <a:lvl6pPr lvl="5" rtl="0">
              <a:spcBef>
                <a:spcPts val="0"/>
              </a:spcBef>
              <a:spcAft>
                <a:spcPts val="0"/>
              </a:spcAft>
              <a:buClr>
                <a:schemeClr val="dk1"/>
              </a:buClr>
              <a:buSzPts val="2900"/>
              <a:buNone/>
              <a:defRPr sz="2900">
                <a:solidFill>
                  <a:schemeClr val="dk1"/>
                </a:solidFill>
              </a:defRPr>
            </a:lvl6pPr>
            <a:lvl7pPr lvl="6" rtl="0">
              <a:spcBef>
                <a:spcPts val="0"/>
              </a:spcBef>
              <a:spcAft>
                <a:spcPts val="0"/>
              </a:spcAft>
              <a:buClr>
                <a:schemeClr val="dk1"/>
              </a:buClr>
              <a:buSzPts val="2900"/>
              <a:buNone/>
              <a:defRPr sz="2900">
                <a:solidFill>
                  <a:schemeClr val="dk1"/>
                </a:solidFill>
              </a:defRPr>
            </a:lvl7pPr>
            <a:lvl8pPr lvl="7" rtl="0">
              <a:spcBef>
                <a:spcPts val="0"/>
              </a:spcBef>
              <a:spcAft>
                <a:spcPts val="0"/>
              </a:spcAft>
              <a:buClr>
                <a:schemeClr val="dk1"/>
              </a:buClr>
              <a:buSzPts val="2900"/>
              <a:buNone/>
              <a:defRPr sz="2900">
                <a:solidFill>
                  <a:schemeClr val="dk1"/>
                </a:solidFill>
              </a:defRPr>
            </a:lvl8pPr>
            <a:lvl9pPr lvl="8" rtl="0">
              <a:spcBef>
                <a:spcPts val="0"/>
              </a:spcBef>
              <a:spcAft>
                <a:spcPts val="0"/>
              </a:spcAft>
              <a:buClr>
                <a:schemeClr val="dk1"/>
              </a:buClr>
              <a:buSzPts val="2900"/>
              <a:buNone/>
              <a:defRPr sz="2900">
                <a:solidFill>
                  <a:schemeClr val="dk1"/>
                </a:solidFill>
              </a:defRPr>
            </a:lvl9pPr>
          </a:lstStyle>
          <a:p>
            <a:endParaRPr/>
          </a:p>
        </p:txBody>
      </p:sp>
      <p:sp>
        <p:nvSpPr>
          <p:cNvPr id="152" name="Google Shape;152;p39"/>
          <p:cNvSpPr txBox="1">
            <a:spLocks noGrp="1"/>
          </p:cNvSpPr>
          <p:nvPr>
            <p:ph type="body" idx="1"/>
          </p:nvPr>
        </p:nvSpPr>
        <p:spPr>
          <a:xfrm>
            <a:off x="311700" y="1152475"/>
            <a:ext cx="8520600" cy="3416400"/>
          </a:xfrm>
          <a:prstGeom prst="rect">
            <a:avLst/>
          </a:prstGeom>
          <a:noFill/>
          <a:ln>
            <a:noFill/>
          </a:ln>
        </p:spPr>
        <p:txBody>
          <a:bodyPr spcFirstLastPara="1" wrap="square" lIns="92300" tIns="92300" rIns="92300" bIns="92300" anchor="t" anchorCtr="0"/>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sz="1400">
                <a:solidFill>
                  <a:schemeClr val="dk2"/>
                </a:solidFill>
              </a:defRPr>
            </a:lvl2pPr>
            <a:lvl3pPr marL="1371600" lvl="2" indent="-317500" rtl="0">
              <a:lnSpc>
                <a:spcPct val="115000"/>
              </a:lnSpc>
              <a:spcBef>
                <a:spcPts val="1600"/>
              </a:spcBef>
              <a:spcAft>
                <a:spcPts val="0"/>
              </a:spcAft>
              <a:buClr>
                <a:schemeClr val="dk2"/>
              </a:buClr>
              <a:buSzPts val="1400"/>
              <a:buChar char="■"/>
              <a:defRPr sz="1400">
                <a:solidFill>
                  <a:schemeClr val="dk2"/>
                </a:solidFill>
              </a:defRPr>
            </a:lvl3pPr>
            <a:lvl4pPr marL="1828800" lvl="3" indent="-317500" rtl="0">
              <a:lnSpc>
                <a:spcPct val="115000"/>
              </a:lnSpc>
              <a:spcBef>
                <a:spcPts val="1600"/>
              </a:spcBef>
              <a:spcAft>
                <a:spcPts val="0"/>
              </a:spcAft>
              <a:buClr>
                <a:schemeClr val="dk2"/>
              </a:buClr>
              <a:buSzPts val="1400"/>
              <a:buChar char="●"/>
              <a:defRPr sz="1400">
                <a:solidFill>
                  <a:schemeClr val="dk2"/>
                </a:solidFill>
              </a:defRPr>
            </a:lvl4pPr>
            <a:lvl5pPr marL="2286000" lvl="4" indent="-317500" rtl="0">
              <a:lnSpc>
                <a:spcPct val="115000"/>
              </a:lnSpc>
              <a:spcBef>
                <a:spcPts val="1600"/>
              </a:spcBef>
              <a:spcAft>
                <a:spcPts val="0"/>
              </a:spcAft>
              <a:buClr>
                <a:schemeClr val="dk2"/>
              </a:buClr>
              <a:buSzPts val="1400"/>
              <a:buChar char="○"/>
              <a:defRPr sz="1400">
                <a:solidFill>
                  <a:schemeClr val="dk2"/>
                </a:solidFill>
              </a:defRPr>
            </a:lvl5pPr>
            <a:lvl6pPr marL="2743200" lvl="5" indent="-317500" rtl="0">
              <a:lnSpc>
                <a:spcPct val="115000"/>
              </a:lnSpc>
              <a:spcBef>
                <a:spcPts val="1600"/>
              </a:spcBef>
              <a:spcAft>
                <a:spcPts val="0"/>
              </a:spcAft>
              <a:buClr>
                <a:schemeClr val="dk2"/>
              </a:buClr>
              <a:buSzPts val="1400"/>
              <a:buChar char="■"/>
              <a:defRPr sz="1400">
                <a:solidFill>
                  <a:schemeClr val="dk2"/>
                </a:solidFill>
              </a:defRPr>
            </a:lvl6pPr>
            <a:lvl7pPr marL="3200400" lvl="6" indent="-317500" rtl="0">
              <a:lnSpc>
                <a:spcPct val="115000"/>
              </a:lnSpc>
              <a:spcBef>
                <a:spcPts val="1600"/>
              </a:spcBef>
              <a:spcAft>
                <a:spcPts val="0"/>
              </a:spcAft>
              <a:buClr>
                <a:schemeClr val="dk2"/>
              </a:buClr>
              <a:buSzPts val="1400"/>
              <a:buChar char="●"/>
              <a:defRPr sz="1400">
                <a:solidFill>
                  <a:schemeClr val="dk2"/>
                </a:solidFill>
              </a:defRPr>
            </a:lvl7pPr>
            <a:lvl8pPr marL="3657600" lvl="7" indent="-317500" rtl="0">
              <a:lnSpc>
                <a:spcPct val="115000"/>
              </a:lnSpc>
              <a:spcBef>
                <a:spcPts val="1600"/>
              </a:spcBef>
              <a:spcAft>
                <a:spcPts val="0"/>
              </a:spcAft>
              <a:buClr>
                <a:schemeClr val="dk2"/>
              </a:buClr>
              <a:buSzPts val="1400"/>
              <a:buChar char="○"/>
              <a:defRPr sz="1400">
                <a:solidFill>
                  <a:schemeClr val="dk2"/>
                </a:solidFill>
              </a:defRPr>
            </a:lvl8pPr>
            <a:lvl9pPr marL="4114800" lvl="8" indent="-317500" rtl="0">
              <a:lnSpc>
                <a:spcPct val="115000"/>
              </a:lnSpc>
              <a:spcBef>
                <a:spcPts val="1600"/>
              </a:spcBef>
              <a:spcAft>
                <a:spcPts val="1600"/>
              </a:spcAft>
              <a:buClr>
                <a:schemeClr val="dk2"/>
              </a:buClr>
              <a:buSzPts val="1400"/>
              <a:buChar char="■"/>
              <a:defRPr sz="1400">
                <a:solidFill>
                  <a:schemeClr val="dk2"/>
                </a:solidFill>
              </a:defRPr>
            </a:lvl9pPr>
          </a:lstStyle>
          <a:p>
            <a:endParaRPr/>
          </a:p>
        </p:txBody>
      </p:sp>
      <p:sp>
        <p:nvSpPr>
          <p:cNvPr id="153" name="Google Shape;153;p39"/>
          <p:cNvSpPr txBox="1">
            <a:spLocks noGrp="1"/>
          </p:cNvSpPr>
          <p:nvPr>
            <p:ph type="sldNum" idx="12"/>
          </p:nvPr>
        </p:nvSpPr>
        <p:spPr>
          <a:xfrm>
            <a:off x="8472458" y="4663217"/>
            <a:ext cx="548700" cy="393600"/>
          </a:xfrm>
          <a:prstGeom prst="rect">
            <a:avLst/>
          </a:prstGeom>
          <a:noFill/>
          <a:ln>
            <a:noFill/>
          </a:ln>
        </p:spPr>
        <p:txBody>
          <a:bodyPr spcFirstLastPara="1" wrap="square" lIns="92300" tIns="92300" rIns="92300" bIns="92300"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5.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5.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41.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43.png"/><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47.png"/><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13.xml"/><Relationship Id="rId5" Type="http://schemas.openxmlformats.org/officeDocument/2006/relationships/image" Target="../media/image52.png"/><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38.xml"/><Relationship Id="rId5" Type="http://schemas.openxmlformats.org/officeDocument/2006/relationships/image" Target="../media/image55.png"/><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video" Target="https://www.youtube.com/embed/b56eAUCTLok" TargetMode="External"/><Relationship Id="rId5" Type="http://schemas.openxmlformats.org/officeDocument/2006/relationships/image" Target="../media/image12.jpe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8"/>
        <p:cNvGrpSpPr/>
        <p:nvPr/>
      </p:nvGrpSpPr>
      <p:grpSpPr>
        <a:xfrm>
          <a:off x="0" y="0"/>
          <a:ext cx="0" cy="0"/>
          <a:chOff x="0" y="0"/>
          <a:chExt cx="0" cy="0"/>
        </a:xfrm>
      </p:grpSpPr>
      <p:sp>
        <p:nvSpPr>
          <p:cNvPr id="199" name="Google Shape;199;p51"/>
          <p:cNvSpPr/>
          <p:nvPr/>
        </p:nvSpPr>
        <p:spPr>
          <a:xfrm>
            <a:off x="1882625" y="0"/>
            <a:ext cx="2181000" cy="4241400"/>
          </a:xfrm>
          <a:prstGeom prst="rect">
            <a:avLst/>
          </a:prstGeom>
          <a:solidFill>
            <a:srgbClr val="262262">
              <a:alpha val="51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0" name="Google Shape;200;p51"/>
          <p:cNvGrpSpPr/>
          <p:nvPr/>
        </p:nvGrpSpPr>
        <p:grpSpPr>
          <a:xfrm>
            <a:off x="1588150" y="2646300"/>
            <a:ext cx="71100" cy="1595100"/>
            <a:chOff x="1588150" y="2646300"/>
            <a:chExt cx="71100" cy="1595100"/>
          </a:xfrm>
        </p:grpSpPr>
        <p:sp>
          <p:nvSpPr>
            <p:cNvPr id="201" name="Google Shape;201;p51"/>
            <p:cNvSpPr/>
            <p:nvPr/>
          </p:nvSpPr>
          <p:spPr>
            <a:xfrm>
              <a:off x="1588150" y="4170300"/>
              <a:ext cx="71100" cy="71100"/>
            </a:xfrm>
            <a:prstGeom prst="flowChartConnector">
              <a:avLst/>
            </a:prstGeom>
            <a:solidFill>
              <a:srgbClr val="E91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51"/>
            <p:cNvSpPr/>
            <p:nvPr/>
          </p:nvSpPr>
          <p:spPr>
            <a:xfrm>
              <a:off x="1588150" y="4000967"/>
              <a:ext cx="71100" cy="71100"/>
            </a:xfrm>
            <a:prstGeom prst="flowChartConnector">
              <a:avLst/>
            </a:prstGeom>
            <a:solidFill>
              <a:srgbClr val="E91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51"/>
            <p:cNvSpPr/>
            <p:nvPr/>
          </p:nvSpPr>
          <p:spPr>
            <a:xfrm>
              <a:off x="1588150" y="3831633"/>
              <a:ext cx="71100" cy="71100"/>
            </a:xfrm>
            <a:prstGeom prst="flowChartConnector">
              <a:avLst/>
            </a:prstGeom>
            <a:solidFill>
              <a:srgbClr val="E91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51"/>
            <p:cNvSpPr/>
            <p:nvPr/>
          </p:nvSpPr>
          <p:spPr>
            <a:xfrm>
              <a:off x="1588150" y="3662300"/>
              <a:ext cx="71100" cy="71100"/>
            </a:xfrm>
            <a:prstGeom prst="flowChartConnector">
              <a:avLst/>
            </a:prstGeom>
            <a:solidFill>
              <a:srgbClr val="E91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51"/>
            <p:cNvSpPr/>
            <p:nvPr/>
          </p:nvSpPr>
          <p:spPr>
            <a:xfrm>
              <a:off x="1588150" y="3492967"/>
              <a:ext cx="71100" cy="71100"/>
            </a:xfrm>
            <a:prstGeom prst="flowChartConnector">
              <a:avLst/>
            </a:prstGeom>
            <a:solidFill>
              <a:srgbClr val="E91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51"/>
            <p:cNvSpPr/>
            <p:nvPr/>
          </p:nvSpPr>
          <p:spPr>
            <a:xfrm>
              <a:off x="1588150" y="3323633"/>
              <a:ext cx="71100" cy="71100"/>
            </a:xfrm>
            <a:prstGeom prst="flowChartConnector">
              <a:avLst/>
            </a:prstGeom>
            <a:solidFill>
              <a:srgbClr val="E91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51"/>
            <p:cNvSpPr/>
            <p:nvPr/>
          </p:nvSpPr>
          <p:spPr>
            <a:xfrm>
              <a:off x="1588150" y="3154300"/>
              <a:ext cx="71100" cy="71100"/>
            </a:xfrm>
            <a:prstGeom prst="flowChartConnector">
              <a:avLst/>
            </a:prstGeom>
            <a:solidFill>
              <a:srgbClr val="E91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51"/>
            <p:cNvSpPr/>
            <p:nvPr/>
          </p:nvSpPr>
          <p:spPr>
            <a:xfrm>
              <a:off x="1588150" y="2984967"/>
              <a:ext cx="71100" cy="71100"/>
            </a:xfrm>
            <a:prstGeom prst="flowChartConnector">
              <a:avLst/>
            </a:prstGeom>
            <a:solidFill>
              <a:srgbClr val="E91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51"/>
            <p:cNvSpPr/>
            <p:nvPr/>
          </p:nvSpPr>
          <p:spPr>
            <a:xfrm>
              <a:off x="1588150" y="2815633"/>
              <a:ext cx="71100" cy="71100"/>
            </a:xfrm>
            <a:prstGeom prst="flowChartConnector">
              <a:avLst/>
            </a:prstGeom>
            <a:solidFill>
              <a:srgbClr val="E91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51"/>
            <p:cNvSpPr/>
            <p:nvPr/>
          </p:nvSpPr>
          <p:spPr>
            <a:xfrm>
              <a:off x="1588150" y="2646300"/>
              <a:ext cx="71100" cy="71100"/>
            </a:xfrm>
            <a:prstGeom prst="flowChartConnector">
              <a:avLst/>
            </a:prstGeom>
            <a:solidFill>
              <a:srgbClr val="E91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1" name="Google Shape;211;p51"/>
          <p:cNvPicPr preferRelativeResize="0"/>
          <p:nvPr/>
        </p:nvPicPr>
        <p:blipFill>
          <a:blip r:embed="rId4">
            <a:alphaModFix/>
          </a:blip>
          <a:stretch>
            <a:fillRect/>
          </a:stretch>
        </p:blipFill>
        <p:spPr>
          <a:xfrm>
            <a:off x="7830675" y="3176885"/>
            <a:ext cx="715775" cy="1966616"/>
          </a:xfrm>
          <a:prstGeom prst="rect">
            <a:avLst/>
          </a:prstGeom>
          <a:noFill/>
          <a:ln>
            <a:noFill/>
          </a:ln>
        </p:spPr>
      </p:pic>
      <p:pic>
        <p:nvPicPr>
          <p:cNvPr id="212" name="Google Shape;212;p51"/>
          <p:cNvPicPr preferRelativeResize="0"/>
          <p:nvPr/>
        </p:nvPicPr>
        <p:blipFill>
          <a:blip r:embed="rId5">
            <a:alphaModFix/>
          </a:blip>
          <a:stretch>
            <a:fillRect/>
          </a:stretch>
        </p:blipFill>
        <p:spPr>
          <a:xfrm>
            <a:off x="607075" y="4466200"/>
            <a:ext cx="2207583" cy="500400"/>
          </a:xfrm>
          <a:prstGeom prst="rect">
            <a:avLst/>
          </a:prstGeom>
          <a:noFill/>
          <a:ln>
            <a:noFill/>
          </a:ln>
        </p:spPr>
      </p:pic>
      <p:sp>
        <p:nvSpPr>
          <p:cNvPr id="213" name="Google Shape;213;p51"/>
          <p:cNvSpPr txBox="1"/>
          <p:nvPr/>
        </p:nvSpPr>
        <p:spPr>
          <a:xfrm>
            <a:off x="650825" y="2170700"/>
            <a:ext cx="4644600" cy="47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GB" sz="1500" b="1">
                <a:solidFill>
                  <a:srgbClr val="FFFFFF"/>
                </a:solidFill>
                <a:latin typeface="Maven Pro"/>
                <a:ea typeface="Maven Pro"/>
                <a:cs typeface="Maven Pro"/>
                <a:sym typeface="Maven Pro"/>
              </a:rPr>
              <a:t>Fit For Purpose Solutions</a:t>
            </a:r>
            <a:endParaRPr sz="1500" b="1">
              <a:solidFill>
                <a:srgbClr val="FFFFFF"/>
              </a:solidFill>
              <a:latin typeface="Maven Pro"/>
              <a:ea typeface="Maven Pro"/>
              <a:cs typeface="Maven Pro"/>
              <a:sym typeface="Maven Pro"/>
            </a:endParaRPr>
          </a:p>
          <a:p>
            <a:pPr marL="0" lvl="0" indent="0" algn="l" rtl="0">
              <a:spcBef>
                <a:spcPts val="0"/>
              </a:spcBef>
              <a:spcAft>
                <a:spcPts val="0"/>
              </a:spcAft>
              <a:buNone/>
            </a:pPr>
            <a:endParaRPr>
              <a:latin typeface="Montserrat"/>
              <a:ea typeface="Montserrat"/>
              <a:cs typeface="Montserrat"/>
              <a:sym typeface="Montserrat"/>
            </a:endParaRPr>
          </a:p>
        </p:txBody>
      </p:sp>
      <p:sp>
        <p:nvSpPr>
          <p:cNvPr id="214" name="Google Shape;214;p51"/>
          <p:cNvSpPr txBox="1"/>
          <p:nvPr/>
        </p:nvSpPr>
        <p:spPr>
          <a:xfrm>
            <a:off x="5961775" y="4533200"/>
            <a:ext cx="1808100" cy="47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100">
                <a:solidFill>
                  <a:schemeClr val="lt1"/>
                </a:solidFill>
                <a:latin typeface="Maven Pro"/>
                <a:ea typeface="Maven Pro"/>
                <a:cs typeface="Maven Pro"/>
                <a:sym typeface="Maven Pro"/>
              </a:rPr>
              <a:t>www.tatcafrica.com</a:t>
            </a:r>
            <a:endParaRPr sz="1100">
              <a:solidFill>
                <a:schemeClr val="lt1"/>
              </a:solidFill>
              <a:latin typeface="Maven Pro"/>
              <a:ea typeface="Maven Pro"/>
              <a:cs typeface="Maven Pro"/>
              <a:sym typeface="Maven Pro"/>
            </a:endParaRPr>
          </a:p>
          <a:p>
            <a:pPr marL="0" lvl="0" indent="0" algn="l" rtl="0">
              <a:spcBef>
                <a:spcPts val="0"/>
              </a:spcBef>
              <a:spcAft>
                <a:spcPts val="0"/>
              </a:spcAft>
              <a:buNone/>
            </a:pPr>
            <a:endParaRPr>
              <a:latin typeface="Maven Pro"/>
              <a:ea typeface="Maven Pro"/>
              <a:cs typeface="Maven Pro"/>
              <a:sym typeface="Maven Pro"/>
            </a:endParaRPr>
          </a:p>
        </p:txBody>
      </p:sp>
      <p:sp>
        <p:nvSpPr>
          <p:cNvPr id="215" name="Google Shape;215;p51"/>
          <p:cNvSpPr txBox="1"/>
          <p:nvPr/>
        </p:nvSpPr>
        <p:spPr>
          <a:xfrm>
            <a:off x="904500" y="740775"/>
            <a:ext cx="7956900" cy="85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b="1">
                <a:solidFill>
                  <a:schemeClr val="lt1"/>
                </a:solidFill>
                <a:latin typeface="Maven Pro"/>
                <a:ea typeface="Maven Pro"/>
                <a:cs typeface="Maven Pro"/>
                <a:sym typeface="Maven Pro"/>
              </a:rPr>
              <a:t>Talent Acquisition - </a:t>
            </a:r>
            <a:endParaRPr sz="2400" b="1">
              <a:solidFill>
                <a:schemeClr val="lt1"/>
              </a:solidFill>
              <a:latin typeface="Maven Pro"/>
              <a:ea typeface="Maven Pro"/>
              <a:cs typeface="Maven Pro"/>
              <a:sym typeface="Maven Pro"/>
            </a:endParaRPr>
          </a:p>
          <a:p>
            <a:pPr marL="0" lvl="0" indent="0" algn="l" rtl="0">
              <a:spcBef>
                <a:spcPts val="0"/>
              </a:spcBef>
              <a:spcAft>
                <a:spcPts val="0"/>
              </a:spcAft>
              <a:buNone/>
            </a:pPr>
            <a:r>
              <a:rPr lang="en-GB" sz="2400" b="1">
                <a:solidFill>
                  <a:schemeClr val="lt1"/>
                </a:solidFill>
                <a:latin typeface="Maven Pro"/>
                <a:ea typeface="Maven Pro"/>
                <a:cs typeface="Maven Pro"/>
                <a:sym typeface="Maven Pro"/>
              </a:rPr>
              <a:t>How to minimise the risk of hiring a non performer</a:t>
            </a:r>
            <a:endParaRPr sz="2400" b="1">
              <a:solidFill>
                <a:schemeClr val="lt1"/>
              </a:solidFill>
              <a:latin typeface="Maven Pro"/>
              <a:ea typeface="Maven Pro"/>
              <a:cs typeface="Maven Pro"/>
              <a:sym typeface="Maven Pr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60"/>
          <p:cNvSpPr/>
          <p:nvPr/>
        </p:nvSpPr>
        <p:spPr>
          <a:xfrm>
            <a:off x="1008800" y="234450"/>
            <a:ext cx="8135100" cy="6108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60"/>
          <p:cNvSpPr/>
          <p:nvPr/>
        </p:nvSpPr>
        <p:spPr>
          <a:xfrm>
            <a:off x="333900" y="-10650"/>
            <a:ext cx="589800" cy="855900"/>
          </a:xfrm>
          <a:prstGeom prst="rect">
            <a:avLst/>
          </a:prstGeom>
          <a:solidFill>
            <a:srgbClr val="262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39" name="Google Shape;339;p60"/>
          <p:cNvCxnSpPr/>
          <p:nvPr/>
        </p:nvCxnSpPr>
        <p:spPr>
          <a:xfrm>
            <a:off x="1008800" y="0"/>
            <a:ext cx="0" cy="845400"/>
          </a:xfrm>
          <a:prstGeom prst="straightConnector1">
            <a:avLst/>
          </a:prstGeom>
          <a:noFill/>
          <a:ln w="28575" cap="flat" cmpd="sng">
            <a:solidFill>
              <a:srgbClr val="0B5394"/>
            </a:solidFill>
            <a:prstDash val="solid"/>
            <a:round/>
            <a:headEnd type="none" w="med" len="med"/>
            <a:tailEnd type="none" w="med" len="med"/>
          </a:ln>
        </p:spPr>
      </p:cxnSp>
      <p:sp>
        <p:nvSpPr>
          <p:cNvPr id="340" name="Google Shape;340;p60"/>
          <p:cNvSpPr txBox="1"/>
          <p:nvPr/>
        </p:nvSpPr>
        <p:spPr>
          <a:xfrm>
            <a:off x="1150900" y="382500"/>
            <a:ext cx="4092000" cy="314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800">
                <a:latin typeface="Maven Pro"/>
                <a:ea typeface="Maven Pro"/>
                <a:cs typeface="Maven Pro"/>
                <a:sym typeface="Maven Pro"/>
              </a:rPr>
              <a:t>Why do we interview?</a:t>
            </a:r>
            <a:endParaRPr sz="1800">
              <a:latin typeface="Maven Pro"/>
              <a:ea typeface="Maven Pro"/>
              <a:cs typeface="Maven Pro"/>
              <a:sym typeface="Maven Pro"/>
            </a:endParaRPr>
          </a:p>
        </p:txBody>
      </p:sp>
      <p:sp>
        <p:nvSpPr>
          <p:cNvPr id="341" name="Google Shape;341;p60"/>
          <p:cNvSpPr/>
          <p:nvPr/>
        </p:nvSpPr>
        <p:spPr>
          <a:xfrm>
            <a:off x="0" y="5126075"/>
            <a:ext cx="9144000" cy="17400"/>
          </a:xfrm>
          <a:prstGeom prst="rect">
            <a:avLst/>
          </a:prstGeom>
          <a:solidFill>
            <a:srgbClr val="E91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2" name="Google Shape;342;p60"/>
          <p:cNvPicPr preferRelativeResize="0"/>
          <p:nvPr/>
        </p:nvPicPr>
        <p:blipFill>
          <a:blip r:embed="rId3">
            <a:alphaModFix/>
          </a:blip>
          <a:stretch>
            <a:fillRect/>
          </a:stretch>
        </p:blipFill>
        <p:spPr>
          <a:xfrm>
            <a:off x="7310039" y="382500"/>
            <a:ext cx="1437961" cy="314700"/>
          </a:xfrm>
          <a:prstGeom prst="rect">
            <a:avLst/>
          </a:prstGeom>
          <a:noFill/>
          <a:ln>
            <a:noFill/>
          </a:ln>
        </p:spPr>
      </p:pic>
      <p:sp>
        <p:nvSpPr>
          <p:cNvPr id="343" name="Google Shape;343;p60"/>
          <p:cNvSpPr txBox="1"/>
          <p:nvPr/>
        </p:nvSpPr>
        <p:spPr>
          <a:xfrm>
            <a:off x="105300" y="4811375"/>
            <a:ext cx="3918900" cy="31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800">
              <a:solidFill>
                <a:srgbClr val="CCCCCC"/>
              </a:solidFill>
              <a:latin typeface="Poppins"/>
              <a:ea typeface="Poppins"/>
              <a:cs typeface="Poppins"/>
              <a:sym typeface="Poppins"/>
            </a:endParaRPr>
          </a:p>
        </p:txBody>
      </p:sp>
      <p:sp>
        <p:nvSpPr>
          <p:cNvPr id="344" name="Google Shape;344;p60"/>
          <p:cNvSpPr txBox="1"/>
          <p:nvPr/>
        </p:nvSpPr>
        <p:spPr>
          <a:xfrm>
            <a:off x="346500" y="1189875"/>
            <a:ext cx="8451000" cy="4869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400"/>
              </a:spcBef>
              <a:spcAft>
                <a:spcPts val="0"/>
              </a:spcAft>
              <a:buClr>
                <a:schemeClr val="dk1"/>
              </a:buClr>
              <a:buSzPts val="1100"/>
              <a:buFont typeface="Arial"/>
              <a:buNone/>
            </a:pPr>
            <a:r>
              <a:rPr lang="en-GB" sz="2400" dirty="0">
                <a:latin typeface="Maven Pro"/>
                <a:ea typeface="Maven Pro"/>
                <a:cs typeface="Maven Pro"/>
                <a:sym typeface="Maven Pro"/>
              </a:rPr>
              <a:t>Goal of the interview?</a:t>
            </a:r>
            <a:endParaRPr sz="2400" dirty="0">
              <a:latin typeface="Maven Pro"/>
              <a:ea typeface="Maven Pro"/>
              <a:cs typeface="Maven Pro"/>
              <a:sym typeface="Maven Pro"/>
            </a:endParaRPr>
          </a:p>
          <a:p>
            <a:pPr marL="0" lvl="0" indent="0" rtl="0">
              <a:lnSpc>
                <a:spcPct val="115000"/>
              </a:lnSpc>
              <a:spcBef>
                <a:spcPts val="400"/>
              </a:spcBef>
              <a:spcAft>
                <a:spcPts val="0"/>
              </a:spcAft>
              <a:buClr>
                <a:schemeClr val="dk1"/>
              </a:buClr>
              <a:buSzPts val="1100"/>
              <a:buFont typeface="Arial"/>
              <a:buNone/>
            </a:pPr>
            <a:endParaRPr sz="1800" dirty="0">
              <a:solidFill>
                <a:srgbClr val="404040"/>
              </a:solidFill>
              <a:latin typeface="Maven Pro"/>
              <a:ea typeface="Maven Pro"/>
              <a:cs typeface="Maven Pro"/>
              <a:sym typeface="Maven Pro"/>
            </a:endParaRPr>
          </a:p>
          <a:p>
            <a:pPr marL="457200" lvl="0" indent="-342900" rtl="0">
              <a:lnSpc>
                <a:spcPct val="115000"/>
              </a:lnSpc>
              <a:spcBef>
                <a:spcPts val="400"/>
              </a:spcBef>
              <a:spcAft>
                <a:spcPts val="0"/>
              </a:spcAft>
              <a:buClr>
                <a:srgbClr val="404040"/>
              </a:buClr>
              <a:buSzPts val="1800"/>
              <a:buFont typeface="Maven Pro"/>
              <a:buChar char="-"/>
            </a:pPr>
            <a:r>
              <a:rPr lang="en-GB" sz="1800" dirty="0">
                <a:solidFill>
                  <a:srgbClr val="404040"/>
                </a:solidFill>
                <a:latin typeface="Maven Pro"/>
                <a:ea typeface="Maven Pro"/>
                <a:cs typeface="Maven Pro"/>
                <a:sym typeface="Maven Pro"/>
              </a:rPr>
              <a:t>To identify the skills and attributes the candidate brings to the job</a:t>
            </a:r>
            <a:endParaRPr sz="1800" dirty="0">
              <a:solidFill>
                <a:srgbClr val="404040"/>
              </a:solidFill>
              <a:latin typeface="Maven Pro"/>
              <a:ea typeface="Maven Pro"/>
              <a:cs typeface="Maven Pro"/>
              <a:sym typeface="Maven Pro"/>
            </a:endParaRPr>
          </a:p>
          <a:p>
            <a:pPr marL="0" lvl="0" indent="0" rtl="0">
              <a:lnSpc>
                <a:spcPct val="115000"/>
              </a:lnSpc>
              <a:spcBef>
                <a:spcPts val="400"/>
              </a:spcBef>
              <a:spcAft>
                <a:spcPts val="0"/>
              </a:spcAft>
              <a:buClr>
                <a:schemeClr val="dk1"/>
              </a:buClr>
              <a:buSzPts val="1100"/>
              <a:buFont typeface="Arial"/>
              <a:buNone/>
            </a:pPr>
            <a:endParaRPr sz="1800" dirty="0">
              <a:solidFill>
                <a:srgbClr val="404040"/>
              </a:solidFill>
              <a:latin typeface="Maven Pro"/>
              <a:ea typeface="Maven Pro"/>
              <a:cs typeface="Maven Pro"/>
              <a:sym typeface="Maven Pro"/>
            </a:endParaRPr>
          </a:p>
          <a:p>
            <a:pPr marL="457200" lvl="0" indent="-342900" rtl="0">
              <a:lnSpc>
                <a:spcPct val="115000"/>
              </a:lnSpc>
              <a:spcBef>
                <a:spcPts val="400"/>
              </a:spcBef>
              <a:spcAft>
                <a:spcPts val="0"/>
              </a:spcAft>
              <a:buClr>
                <a:srgbClr val="404040"/>
              </a:buClr>
              <a:buSzPts val="1800"/>
              <a:buFont typeface="Maven Pro"/>
              <a:buChar char="-"/>
            </a:pPr>
            <a:r>
              <a:rPr lang="en-GB" sz="1800" dirty="0">
                <a:solidFill>
                  <a:srgbClr val="404040"/>
                </a:solidFill>
                <a:latin typeface="Maven Pro"/>
                <a:ea typeface="Maven Pro"/>
                <a:cs typeface="Maven Pro"/>
                <a:sym typeface="Maven Pro"/>
              </a:rPr>
              <a:t>To see how well they will fit into the organization</a:t>
            </a:r>
            <a:endParaRPr sz="1800" dirty="0">
              <a:latin typeface="Maven Pro"/>
              <a:ea typeface="Maven Pro"/>
              <a:cs typeface="Maven Pro"/>
              <a:sym typeface="Maven Pro"/>
            </a:endParaRPr>
          </a:p>
          <a:p>
            <a:pPr marL="0" lvl="0" indent="0" rtl="0">
              <a:lnSpc>
                <a:spcPct val="115000"/>
              </a:lnSpc>
              <a:spcBef>
                <a:spcPts val="400"/>
              </a:spcBef>
              <a:spcAft>
                <a:spcPts val="0"/>
              </a:spcAft>
              <a:buClr>
                <a:schemeClr val="dk1"/>
              </a:buClr>
              <a:buSzPts val="1100"/>
              <a:buFont typeface="Arial"/>
              <a:buNone/>
            </a:pPr>
            <a:endParaRPr sz="1800" dirty="0">
              <a:latin typeface="Maven Pro"/>
              <a:ea typeface="Maven Pro"/>
              <a:cs typeface="Maven Pro"/>
              <a:sym typeface="Maven Pro"/>
            </a:endParaRPr>
          </a:p>
          <a:p>
            <a:pPr marL="0" lvl="0" indent="0" algn="ctr" rtl="0">
              <a:lnSpc>
                <a:spcPct val="115000"/>
              </a:lnSpc>
              <a:spcBef>
                <a:spcPts val="400"/>
              </a:spcBef>
              <a:spcAft>
                <a:spcPts val="0"/>
              </a:spcAft>
              <a:buClr>
                <a:schemeClr val="dk1"/>
              </a:buClr>
              <a:buSzPts val="1100"/>
              <a:buFont typeface="Arial"/>
              <a:buNone/>
            </a:pPr>
            <a:r>
              <a:rPr lang="en-GB" sz="1800" b="1" dirty="0">
                <a:latin typeface="Maven Pro"/>
                <a:ea typeface="Maven Pro"/>
                <a:cs typeface="Maven Pro"/>
                <a:sym typeface="Maven Pro"/>
              </a:rPr>
              <a:t>Sell your companies value proposition</a:t>
            </a:r>
            <a:endParaRPr sz="1800" b="1" dirty="0">
              <a:latin typeface="Maven Pro"/>
              <a:ea typeface="Maven Pro"/>
              <a:cs typeface="Maven Pro"/>
              <a:sym typeface="Maven Pro"/>
            </a:endParaRPr>
          </a:p>
          <a:p>
            <a:pPr marL="0" lvl="0" indent="0" algn="l" rtl="0">
              <a:spcBef>
                <a:spcPts val="400"/>
              </a:spcBef>
              <a:spcAft>
                <a:spcPts val="0"/>
              </a:spcAft>
              <a:buNone/>
            </a:pPr>
            <a:endParaRPr dirty="0">
              <a:latin typeface="Maven Pro"/>
              <a:ea typeface="Maven Pro"/>
              <a:cs typeface="Maven Pro"/>
              <a:sym typeface="Maven Pro"/>
            </a:endParaRPr>
          </a:p>
          <a:p>
            <a:pPr marL="0" lvl="0" indent="0" algn="l" rtl="0">
              <a:spcBef>
                <a:spcPts val="0"/>
              </a:spcBef>
              <a:spcAft>
                <a:spcPts val="0"/>
              </a:spcAft>
              <a:buNone/>
            </a:pPr>
            <a:endParaRPr dirty="0">
              <a:latin typeface="Maven Pro"/>
              <a:ea typeface="Maven Pro"/>
              <a:cs typeface="Maven Pro"/>
              <a:sym typeface="Maven Pro"/>
            </a:endParaRPr>
          </a:p>
          <a:p>
            <a:pPr marL="0" lvl="0" indent="0" algn="l" rtl="0">
              <a:spcBef>
                <a:spcPts val="0"/>
              </a:spcBef>
              <a:spcAft>
                <a:spcPts val="0"/>
              </a:spcAft>
              <a:buNone/>
            </a:pPr>
            <a:endParaRPr sz="1800" dirty="0">
              <a:latin typeface="Maven Pro"/>
              <a:ea typeface="Maven Pro"/>
              <a:cs typeface="Maven Pro"/>
              <a:sym typeface="Maven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61"/>
          <p:cNvSpPr/>
          <p:nvPr/>
        </p:nvSpPr>
        <p:spPr>
          <a:xfrm>
            <a:off x="1008800" y="234450"/>
            <a:ext cx="8135100" cy="6108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61"/>
          <p:cNvSpPr/>
          <p:nvPr/>
        </p:nvSpPr>
        <p:spPr>
          <a:xfrm>
            <a:off x="333900" y="-10650"/>
            <a:ext cx="589800" cy="855900"/>
          </a:xfrm>
          <a:prstGeom prst="rect">
            <a:avLst/>
          </a:prstGeom>
          <a:solidFill>
            <a:srgbClr val="262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51" name="Google Shape;351;p61"/>
          <p:cNvCxnSpPr/>
          <p:nvPr/>
        </p:nvCxnSpPr>
        <p:spPr>
          <a:xfrm>
            <a:off x="1008800" y="0"/>
            <a:ext cx="0" cy="845400"/>
          </a:xfrm>
          <a:prstGeom prst="straightConnector1">
            <a:avLst/>
          </a:prstGeom>
          <a:noFill/>
          <a:ln w="28575" cap="flat" cmpd="sng">
            <a:solidFill>
              <a:srgbClr val="0B5394"/>
            </a:solidFill>
            <a:prstDash val="solid"/>
            <a:round/>
            <a:headEnd type="none" w="med" len="med"/>
            <a:tailEnd type="none" w="med" len="med"/>
          </a:ln>
        </p:spPr>
      </p:cxnSp>
      <p:sp>
        <p:nvSpPr>
          <p:cNvPr id="352" name="Google Shape;352;p61"/>
          <p:cNvSpPr txBox="1"/>
          <p:nvPr/>
        </p:nvSpPr>
        <p:spPr>
          <a:xfrm>
            <a:off x="1150900" y="382500"/>
            <a:ext cx="4092000" cy="314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800">
                <a:latin typeface="Maven Pro"/>
                <a:ea typeface="Maven Pro"/>
                <a:cs typeface="Maven Pro"/>
                <a:sym typeface="Maven Pro"/>
              </a:rPr>
              <a:t>It works both ways </a:t>
            </a:r>
            <a:endParaRPr sz="1800">
              <a:latin typeface="Maven Pro"/>
              <a:ea typeface="Maven Pro"/>
              <a:cs typeface="Maven Pro"/>
              <a:sym typeface="Maven Pro"/>
            </a:endParaRPr>
          </a:p>
        </p:txBody>
      </p:sp>
      <p:sp>
        <p:nvSpPr>
          <p:cNvPr id="353" name="Google Shape;353;p61"/>
          <p:cNvSpPr/>
          <p:nvPr/>
        </p:nvSpPr>
        <p:spPr>
          <a:xfrm>
            <a:off x="0" y="5126075"/>
            <a:ext cx="9144000" cy="17400"/>
          </a:xfrm>
          <a:prstGeom prst="rect">
            <a:avLst/>
          </a:prstGeom>
          <a:solidFill>
            <a:srgbClr val="E91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4" name="Google Shape;354;p61"/>
          <p:cNvPicPr preferRelativeResize="0"/>
          <p:nvPr/>
        </p:nvPicPr>
        <p:blipFill>
          <a:blip r:embed="rId3">
            <a:alphaModFix/>
          </a:blip>
          <a:stretch>
            <a:fillRect/>
          </a:stretch>
        </p:blipFill>
        <p:spPr>
          <a:xfrm>
            <a:off x="7310039" y="382500"/>
            <a:ext cx="1437961" cy="314700"/>
          </a:xfrm>
          <a:prstGeom prst="rect">
            <a:avLst/>
          </a:prstGeom>
          <a:noFill/>
          <a:ln>
            <a:noFill/>
          </a:ln>
        </p:spPr>
      </p:pic>
      <p:sp>
        <p:nvSpPr>
          <p:cNvPr id="355" name="Google Shape;355;p61"/>
          <p:cNvSpPr txBox="1"/>
          <p:nvPr/>
        </p:nvSpPr>
        <p:spPr>
          <a:xfrm>
            <a:off x="105300" y="4811375"/>
            <a:ext cx="3918900" cy="31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800">
              <a:solidFill>
                <a:srgbClr val="CCCCCC"/>
              </a:solidFill>
              <a:latin typeface="Poppins"/>
              <a:ea typeface="Poppins"/>
              <a:cs typeface="Poppins"/>
              <a:sym typeface="Poppins"/>
            </a:endParaRPr>
          </a:p>
        </p:txBody>
      </p:sp>
      <p:sp>
        <p:nvSpPr>
          <p:cNvPr id="356" name="Google Shape;356;p61"/>
          <p:cNvSpPr txBox="1"/>
          <p:nvPr/>
        </p:nvSpPr>
        <p:spPr>
          <a:xfrm>
            <a:off x="923700" y="955400"/>
            <a:ext cx="7317600" cy="48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Maven Pro"/>
              <a:ea typeface="Maven Pro"/>
              <a:cs typeface="Maven Pro"/>
              <a:sym typeface="Maven Pro"/>
            </a:endParaRPr>
          </a:p>
          <a:p>
            <a:pPr marL="0" lvl="0" indent="0" algn="l" rtl="0">
              <a:spcBef>
                <a:spcPts val="0"/>
              </a:spcBef>
              <a:spcAft>
                <a:spcPts val="0"/>
              </a:spcAft>
              <a:buNone/>
            </a:pPr>
            <a:endParaRPr>
              <a:latin typeface="Maven Pro"/>
              <a:ea typeface="Maven Pro"/>
              <a:cs typeface="Maven Pro"/>
              <a:sym typeface="Maven Pro"/>
            </a:endParaRPr>
          </a:p>
          <a:p>
            <a:pPr marL="0" lvl="0" indent="0" algn="ctr" rtl="0">
              <a:spcBef>
                <a:spcPts val="0"/>
              </a:spcBef>
              <a:spcAft>
                <a:spcPts val="0"/>
              </a:spcAft>
              <a:buNone/>
            </a:pPr>
            <a:r>
              <a:rPr lang="en-GB" sz="2400">
                <a:latin typeface="Maven Pro"/>
                <a:ea typeface="Maven Pro"/>
                <a:cs typeface="Maven Pro"/>
                <a:sym typeface="Maven Pro"/>
              </a:rPr>
              <a:t>Don’t forget - The candidate is also interviewing you</a:t>
            </a:r>
            <a:endParaRPr sz="2400">
              <a:latin typeface="Maven Pro"/>
              <a:ea typeface="Maven Pro"/>
              <a:cs typeface="Maven Pro"/>
              <a:sym typeface="Maven Pro"/>
            </a:endParaRPr>
          </a:p>
          <a:p>
            <a:pPr marL="0" lvl="0" indent="0" algn="l" rtl="0">
              <a:spcBef>
                <a:spcPts val="0"/>
              </a:spcBef>
              <a:spcAft>
                <a:spcPts val="0"/>
              </a:spcAft>
              <a:buNone/>
            </a:pPr>
            <a:endParaRPr>
              <a:latin typeface="Maven Pro"/>
              <a:ea typeface="Maven Pro"/>
              <a:cs typeface="Maven Pro"/>
              <a:sym typeface="Maven Pro"/>
            </a:endParaRPr>
          </a:p>
          <a:p>
            <a:pPr marL="0" lvl="0" indent="0" algn="l" rtl="0">
              <a:spcBef>
                <a:spcPts val="0"/>
              </a:spcBef>
              <a:spcAft>
                <a:spcPts val="0"/>
              </a:spcAft>
              <a:buNone/>
            </a:pPr>
            <a:endParaRPr sz="1800">
              <a:solidFill>
                <a:srgbClr val="404040"/>
              </a:solidFill>
              <a:latin typeface="Maven Pro"/>
              <a:ea typeface="Maven Pro"/>
              <a:cs typeface="Maven Pro"/>
              <a:sym typeface="Maven Pro"/>
            </a:endParaRPr>
          </a:p>
          <a:p>
            <a:pPr marL="0" lvl="0" indent="0" algn="l" rtl="0">
              <a:spcBef>
                <a:spcPts val="0"/>
              </a:spcBef>
              <a:spcAft>
                <a:spcPts val="0"/>
              </a:spcAft>
              <a:buNone/>
            </a:pPr>
            <a:r>
              <a:rPr lang="en-GB" sz="1800">
                <a:solidFill>
                  <a:srgbClr val="404040"/>
                </a:solidFill>
                <a:latin typeface="Maven Pro"/>
                <a:ea typeface="Maven Pro"/>
                <a:cs typeface="Maven Pro"/>
                <a:sym typeface="Maven Pro"/>
              </a:rPr>
              <a:t>The informed candidate today, is also interviewing you, and your organisation to see if they can work in your company environment.</a:t>
            </a:r>
            <a:endParaRPr sz="1800">
              <a:solidFill>
                <a:srgbClr val="404040"/>
              </a:solidFill>
              <a:latin typeface="Maven Pro"/>
              <a:ea typeface="Maven Pro"/>
              <a:cs typeface="Maven Pro"/>
              <a:sym typeface="Maven Pro"/>
            </a:endParaRPr>
          </a:p>
          <a:p>
            <a:pPr marL="0" lvl="0" indent="0" algn="l" rtl="0">
              <a:spcBef>
                <a:spcPts val="0"/>
              </a:spcBef>
              <a:spcAft>
                <a:spcPts val="0"/>
              </a:spcAft>
              <a:buNone/>
            </a:pPr>
            <a:endParaRPr sz="1800">
              <a:solidFill>
                <a:srgbClr val="404040"/>
              </a:solidFill>
              <a:latin typeface="Maven Pro"/>
              <a:ea typeface="Maven Pro"/>
              <a:cs typeface="Maven Pro"/>
              <a:sym typeface="Maven Pro"/>
            </a:endParaRPr>
          </a:p>
          <a:p>
            <a:pPr marL="0" lvl="0" indent="0" algn="l" rtl="0">
              <a:spcBef>
                <a:spcPts val="0"/>
              </a:spcBef>
              <a:spcAft>
                <a:spcPts val="0"/>
              </a:spcAft>
              <a:buNone/>
            </a:pPr>
            <a:r>
              <a:rPr lang="en-GB" sz="1800">
                <a:solidFill>
                  <a:srgbClr val="404040"/>
                </a:solidFill>
                <a:latin typeface="Maven Pro"/>
                <a:ea typeface="Maven Pro"/>
                <a:cs typeface="Maven Pro"/>
                <a:sym typeface="Maven Pro"/>
              </a:rPr>
              <a:t>Culture - job training - career advancement is top of mind for most candidates today.</a:t>
            </a:r>
            <a:endParaRPr sz="1800">
              <a:latin typeface="Maven Pro"/>
              <a:ea typeface="Maven Pro"/>
              <a:cs typeface="Maven Pro"/>
              <a:sym typeface="Maven Pr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62"/>
          <p:cNvSpPr/>
          <p:nvPr/>
        </p:nvSpPr>
        <p:spPr>
          <a:xfrm>
            <a:off x="1008800" y="234450"/>
            <a:ext cx="8135100" cy="6108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62"/>
          <p:cNvSpPr/>
          <p:nvPr/>
        </p:nvSpPr>
        <p:spPr>
          <a:xfrm>
            <a:off x="333900" y="-10650"/>
            <a:ext cx="589800" cy="855900"/>
          </a:xfrm>
          <a:prstGeom prst="rect">
            <a:avLst/>
          </a:prstGeom>
          <a:solidFill>
            <a:srgbClr val="262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63" name="Google Shape;363;p62"/>
          <p:cNvCxnSpPr/>
          <p:nvPr/>
        </p:nvCxnSpPr>
        <p:spPr>
          <a:xfrm>
            <a:off x="1008800" y="0"/>
            <a:ext cx="0" cy="845400"/>
          </a:xfrm>
          <a:prstGeom prst="straightConnector1">
            <a:avLst/>
          </a:prstGeom>
          <a:noFill/>
          <a:ln w="28575" cap="flat" cmpd="sng">
            <a:solidFill>
              <a:srgbClr val="0B5394"/>
            </a:solidFill>
            <a:prstDash val="solid"/>
            <a:round/>
            <a:headEnd type="none" w="med" len="med"/>
            <a:tailEnd type="none" w="med" len="med"/>
          </a:ln>
        </p:spPr>
      </p:cxnSp>
      <p:sp>
        <p:nvSpPr>
          <p:cNvPr id="364" name="Google Shape;364;p62"/>
          <p:cNvSpPr txBox="1"/>
          <p:nvPr/>
        </p:nvSpPr>
        <p:spPr>
          <a:xfrm>
            <a:off x="1150900" y="382500"/>
            <a:ext cx="5709600" cy="314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800">
                <a:latin typeface="Maven Pro"/>
                <a:ea typeface="Maven Pro"/>
                <a:cs typeface="Maven Pro"/>
                <a:sym typeface="Maven Pro"/>
              </a:rPr>
              <a:t>The battle between H.R. and Line Management </a:t>
            </a:r>
            <a:endParaRPr sz="1800">
              <a:latin typeface="Maven Pro"/>
              <a:ea typeface="Maven Pro"/>
              <a:cs typeface="Maven Pro"/>
              <a:sym typeface="Maven Pro"/>
            </a:endParaRPr>
          </a:p>
        </p:txBody>
      </p:sp>
      <p:sp>
        <p:nvSpPr>
          <p:cNvPr id="365" name="Google Shape;365;p62"/>
          <p:cNvSpPr/>
          <p:nvPr/>
        </p:nvSpPr>
        <p:spPr>
          <a:xfrm>
            <a:off x="0" y="5126075"/>
            <a:ext cx="9144000" cy="17400"/>
          </a:xfrm>
          <a:prstGeom prst="rect">
            <a:avLst/>
          </a:prstGeom>
          <a:solidFill>
            <a:srgbClr val="E91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6" name="Google Shape;366;p62"/>
          <p:cNvPicPr preferRelativeResize="0"/>
          <p:nvPr/>
        </p:nvPicPr>
        <p:blipFill>
          <a:blip r:embed="rId3">
            <a:alphaModFix/>
          </a:blip>
          <a:stretch>
            <a:fillRect/>
          </a:stretch>
        </p:blipFill>
        <p:spPr>
          <a:xfrm>
            <a:off x="7310039" y="382500"/>
            <a:ext cx="1437961" cy="314700"/>
          </a:xfrm>
          <a:prstGeom prst="rect">
            <a:avLst/>
          </a:prstGeom>
          <a:noFill/>
          <a:ln>
            <a:noFill/>
          </a:ln>
        </p:spPr>
      </p:pic>
      <p:sp>
        <p:nvSpPr>
          <p:cNvPr id="367" name="Google Shape;367;p62"/>
          <p:cNvSpPr txBox="1"/>
          <p:nvPr/>
        </p:nvSpPr>
        <p:spPr>
          <a:xfrm>
            <a:off x="105300" y="4811375"/>
            <a:ext cx="3918900" cy="31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800">
              <a:solidFill>
                <a:srgbClr val="CCCCCC"/>
              </a:solidFill>
              <a:latin typeface="Poppins"/>
              <a:ea typeface="Poppins"/>
              <a:cs typeface="Poppins"/>
              <a:sym typeface="Poppins"/>
            </a:endParaRPr>
          </a:p>
        </p:txBody>
      </p:sp>
      <p:sp>
        <p:nvSpPr>
          <p:cNvPr id="368" name="Google Shape;368;p62"/>
          <p:cNvSpPr txBox="1"/>
          <p:nvPr/>
        </p:nvSpPr>
        <p:spPr>
          <a:xfrm>
            <a:off x="257525" y="1045938"/>
            <a:ext cx="5709600" cy="272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b="1" dirty="0">
              <a:latin typeface="Maven Pro"/>
              <a:ea typeface="Maven Pro"/>
              <a:cs typeface="Maven Pro"/>
              <a:sym typeface="Maven Pro"/>
            </a:endParaRPr>
          </a:p>
          <a:p>
            <a:pPr marL="0" lvl="0" indent="0" algn="l" rtl="0">
              <a:spcBef>
                <a:spcPts val="0"/>
              </a:spcBef>
              <a:spcAft>
                <a:spcPts val="0"/>
              </a:spcAft>
              <a:buNone/>
            </a:pPr>
            <a:endParaRPr dirty="0">
              <a:latin typeface="Maven Pro"/>
              <a:ea typeface="Maven Pro"/>
              <a:cs typeface="Maven Pro"/>
              <a:sym typeface="Maven Pro"/>
            </a:endParaRPr>
          </a:p>
          <a:p>
            <a:pPr marL="0" lvl="0" indent="0" algn="l" rtl="0">
              <a:lnSpc>
                <a:spcPct val="115000"/>
              </a:lnSpc>
              <a:spcBef>
                <a:spcPts val="0"/>
              </a:spcBef>
              <a:spcAft>
                <a:spcPts val="0"/>
              </a:spcAft>
              <a:buNone/>
            </a:pPr>
            <a:r>
              <a:rPr lang="en-GB" sz="1600" dirty="0">
                <a:solidFill>
                  <a:srgbClr val="404040"/>
                </a:solidFill>
                <a:latin typeface="Maven Pro"/>
                <a:ea typeface="Maven Pro"/>
                <a:cs typeface="Maven Pro"/>
                <a:sym typeface="Maven Pro"/>
              </a:rPr>
              <a:t>Line Managers need the resource</a:t>
            </a:r>
            <a:endParaRPr sz="1600" dirty="0">
              <a:solidFill>
                <a:srgbClr val="404040"/>
              </a:solidFill>
              <a:latin typeface="Maven Pro"/>
              <a:ea typeface="Maven Pro"/>
              <a:cs typeface="Maven Pro"/>
              <a:sym typeface="Maven Pro"/>
            </a:endParaRPr>
          </a:p>
          <a:p>
            <a:pPr marL="0" lvl="0" indent="0" algn="l" rtl="0">
              <a:lnSpc>
                <a:spcPct val="115000"/>
              </a:lnSpc>
              <a:spcBef>
                <a:spcPts val="0"/>
              </a:spcBef>
              <a:spcAft>
                <a:spcPts val="0"/>
              </a:spcAft>
              <a:buNone/>
            </a:pPr>
            <a:r>
              <a:rPr lang="en-GB" sz="1600" dirty="0">
                <a:solidFill>
                  <a:srgbClr val="404040"/>
                </a:solidFill>
                <a:latin typeface="Maven Pro"/>
                <a:ea typeface="Maven Pro"/>
                <a:cs typeface="Maven Pro"/>
                <a:sym typeface="Maven Pro"/>
              </a:rPr>
              <a:t>H.R. Facilitates the process</a:t>
            </a:r>
            <a:endParaRPr sz="1600" dirty="0">
              <a:solidFill>
                <a:srgbClr val="404040"/>
              </a:solidFill>
              <a:latin typeface="Maven Pro"/>
              <a:ea typeface="Maven Pro"/>
              <a:cs typeface="Maven Pro"/>
              <a:sym typeface="Maven Pro"/>
            </a:endParaRPr>
          </a:p>
          <a:p>
            <a:pPr marL="0" lvl="0" indent="0" algn="l" rtl="0">
              <a:lnSpc>
                <a:spcPct val="115000"/>
              </a:lnSpc>
              <a:spcBef>
                <a:spcPts val="0"/>
              </a:spcBef>
              <a:spcAft>
                <a:spcPts val="0"/>
              </a:spcAft>
              <a:buNone/>
            </a:pPr>
            <a:endParaRPr sz="1600" dirty="0">
              <a:solidFill>
                <a:srgbClr val="404040"/>
              </a:solidFill>
              <a:latin typeface="Maven Pro"/>
              <a:ea typeface="Maven Pro"/>
              <a:cs typeface="Maven Pro"/>
              <a:sym typeface="Maven Pro"/>
            </a:endParaRPr>
          </a:p>
          <a:p>
            <a:pPr marL="0" lvl="0" indent="0" algn="l" rtl="0">
              <a:lnSpc>
                <a:spcPct val="115000"/>
              </a:lnSpc>
              <a:spcBef>
                <a:spcPts val="0"/>
              </a:spcBef>
              <a:spcAft>
                <a:spcPts val="0"/>
              </a:spcAft>
              <a:buNone/>
            </a:pPr>
            <a:r>
              <a:rPr lang="en-GB" sz="1600" b="1" dirty="0">
                <a:solidFill>
                  <a:srgbClr val="404040"/>
                </a:solidFill>
                <a:latin typeface="Maven Pro"/>
                <a:ea typeface="Maven Pro"/>
                <a:cs typeface="Maven Pro"/>
                <a:sym typeface="Maven Pro"/>
              </a:rPr>
              <a:t>BUT</a:t>
            </a:r>
            <a:endParaRPr sz="1600" b="1" dirty="0">
              <a:solidFill>
                <a:srgbClr val="404040"/>
              </a:solidFill>
              <a:latin typeface="Maven Pro"/>
              <a:ea typeface="Maven Pro"/>
              <a:cs typeface="Maven Pro"/>
              <a:sym typeface="Maven Pro"/>
            </a:endParaRPr>
          </a:p>
          <a:p>
            <a:pPr marL="0" lvl="0" indent="0" algn="l" rtl="0">
              <a:lnSpc>
                <a:spcPct val="115000"/>
              </a:lnSpc>
              <a:spcBef>
                <a:spcPts val="0"/>
              </a:spcBef>
              <a:spcAft>
                <a:spcPts val="0"/>
              </a:spcAft>
              <a:buNone/>
            </a:pPr>
            <a:endParaRPr sz="1600" dirty="0">
              <a:solidFill>
                <a:srgbClr val="404040"/>
              </a:solidFill>
              <a:latin typeface="Maven Pro"/>
              <a:ea typeface="Maven Pro"/>
              <a:cs typeface="Maven Pro"/>
              <a:sym typeface="Maven Pro"/>
            </a:endParaRPr>
          </a:p>
          <a:p>
            <a:pPr marL="0" lvl="0" indent="0" algn="l" rtl="0">
              <a:lnSpc>
                <a:spcPct val="115000"/>
              </a:lnSpc>
              <a:spcBef>
                <a:spcPts val="0"/>
              </a:spcBef>
              <a:spcAft>
                <a:spcPts val="0"/>
              </a:spcAft>
              <a:buNone/>
            </a:pPr>
            <a:r>
              <a:rPr lang="en-GB" sz="1600" dirty="0">
                <a:solidFill>
                  <a:srgbClr val="404040"/>
                </a:solidFill>
                <a:latin typeface="Maven Pro"/>
                <a:ea typeface="Maven Pro"/>
                <a:cs typeface="Maven Pro"/>
                <a:sym typeface="Maven Pro"/>
              </a:rPr>
              <a:t>Line Managers, in most cases, do not know how </a:t>
            </a:r>
            <a:endParaRPr sz="1600" dirty="0">
              <a:solidFill>
                <a:srgbClr val="404040"/>
              </a:solidFill>
              <a:latin typeface="Maven Pro"/>
              <a:ea typeface="Maven Pro"/>
              <a:cs typeface="Maven Pro"/>
              <a:sym typeface="Maven Pro"/>
            </a:endParaRPr>
          </a:p>
          <a:p>
            <a:pPr marL="0" lvl="0" indent="0" algn="l" rtl="0">
              <a:lnSpc>
                <a:spcPct val="115000"/>
              </a:lnSpc>
              <a:spcBef>
                <a:spcPts val="0"/>
              </a:spcBef>
              <a:spcAft>
                <a:spcPts val="0"/>
              </a:spcAft>
              <a:buNone/>
            </a:pPr>
            <a:r>
              <a:rPr lang="en-GB" sz="1600" dirty="0">
                <a:solidFill>
                  <a:srgbClr val="404040"/>
                </a:solidFill>
                <a:latin typeface="Maven Pro"/>
                <a:ea typeface="Maven Pro"/>
                <a:cs typeface="Maven Pro"/>
                <a:sym typeface="Maven Pro"/>
              </a:rPr>
              <a:t>to interview effectively - and often, when the</a:t>
            </a:r>
            <a:endParaRPr sz="1600" dirty="0">
              <a:solidFill>
                <a:srgbClr val="404040"/>
              </a:solidFill>
              <a:latin typeface="Maven Pro"/>
              <a:ea typeface="Maven Pro"/>
              <a:cs typeface="Maven Pro"/>
              <a:sym typeface="Maven Pro"/>
            </a:endParaRPr>
          </a:p>
          <a:p>
            <a:pPr marL="0" lvl="0" indent="0" algn="l" rtl="0">
              <a:lnSpc>
                <a:spcPct val="115000"/>
              </a:lnSpc>
              <a:spcBef>
                <a:spcPts val="0"/>
              </a:spcBef>
              <a:spcAft>
                <a:spcPts val="0"/>
              </a:spcAft>
              <a:buNone/>
            </a:pPr>
            <a:r>
              <a:rPr lang="en-GB" sz="1600" dirty="0">
                <a:solidFill>
                  <a:srgbClr val="404040"/>
                </a:solidFill>
                <a:latin typeface="Maven Pro"/>
                <a:ea typeface="Maven Pro"/>
                <a:cs typeface="Maven Pro"/>
                <a:sym typeface="Maven Pro"/>
              </a:rPr>
              <a:t>candidate does make the “‘cut’’ once on board </a:t>
            </a:r>
            <a:endParaRPr sz="1600" dirty="0">
              <a:solidFill>
                <a:srgbClr val="404040"/>
              </a:solidFill>
              <a:latin typeface="Maven Pro"/>
              <a:ea typeface="Maven Pro"/>
              <a:cs typeface="Maven Pro"/>
              <a:sym typeface="Maven Pro"/>
            </a:endParaRPr>
          </a:p>
          <a:p>
            <a:pPr marL="0" lvl="0" indent="0" algn="l" rtl="0">
              <a:lnSpc>
                <a:spcPct val="115000"/>
              </a:lnSpc>
              <a:spcBef>
                <a:spcPts val="0"/>
              </a:spcBef>
              <a:spcAft>
                <a:spcPts val="0"/>
              </a:spcAft>
              <a:buNone/>
            </a:pPr>
            <a:r>
              <a:rPr lang="en-GB" sz="1600" dirty="0">
                <a:solidFill>
                  <a:srgbClr val="404040"/>
                </a:solidFill>
                <a:latin typeface="Maven Pro"/>
                <a:ea typeface="Maven Pro"/>
                <a:cs typeface="Maven Pro"/>
                <a:sym typeface="Maven Pro"/>
              </a:rPr>
              <a:t>The blame is placed at H.R.’s doo</a:t>
            </a:r>
            <a:r>
              <a:rPr lang="en-GB" dirty="0">
                <a:latin typeface="Maven Pro"/>
                <a:ea typeface="Maven Pro"/>
                <a:cs typeface="Maven Pro"/>
                <a:sym typeface="Maven Pro"/>
              </a:rPr>
              <a:t>r </a:t>
            </a:r>
            <a:endParaRPr dirty="0">
              <a:latin typeface="Maven Pro"/>
              <a:ea typeface="Maven Pro"/>
              <a:cs typeface="Maven Pro"/>
              <a:sym typeface="Maven Pro"/>
            </a:endParaRPr>
          </a:p>
          <a:p>
            <a:pPr marL="0" lvl="0" indent="0" algn="l" rtl="0">
              <a:spcBef>
                <a:spcPts val="0"/>
              </a:spcBef>
              <a:spcAft>
                <a:spcPts val="0"/>
              </a:spcAft>
              <a:buNone/>
            </a:pPr>
            <a:endParaRPr dirty="0">
              <a:latin typeface="Maven Pro"/>
              <a:ea typeface="Maven Pro"/>
              <a:cs typeface="Maven Pro"/>
              <a:sym typeface="Maven Pro"/>
            </a:endParaRPr>
          </a:p>
          <a:p>
            <a:pPr marL="0" lvl="0" indent="0" algn="ctr" rtl="0">
              <a:spcBef>
                <a:spcPts val="0"/>
              </a:spcBef>
              <a:spcAft>
                <a:spcPts val="0"/>
              </a:spcAft>
              <a:buNone/>
            </a:pPr>
            <a:endParaRPr sz="1800" b="1" dirty="0">
              <a:latin typeface="Maven Pro"/>
              <a:ea typeface="Maven Pro"/>
              <a:cs typeface="Maven Pro"/>
              <a:sym typeface="Maven Pro"/>
            </a:endParaRPr>
          </a:p>
        </p:txBody>
      </p:sp>
      <p:pic>
        <p:nvPicPr>
          <p:cNvPr id="369" name="Google Shape;369;p62"/>
          <p:cNvPicPr preferRelativeResize="0"/>
          <p:nvPr/>
        </p:nvPicPr>
        <p:blipFill>
          <a:blip r:embed="rId4">
            <a:alphaModFix amt="83000"/>
          </a:blip>
          <a:stretch>
            <a:fillRect/>
          </a:stretch>
        </p:blipFill>
        <p:spPr>
          <a:xfrm>
            <a:off x="4997575" y="1594400"/>
            <a:ext cx="3918901" cy="2224989"/>
          </a:xfrm>
          <a:prstGeom prst="rect">
            <a:avLst/>
          </a:prstGeom>
          <a:noFill/>
          <a:ln>
            <a:noFill/>
          </a:ln>
        </p:spPr>
      </p:pic>
      <p:sp>
        <p:nvSpPr>
          <p:cNvPr id="370" name="Google Shape;370;p62"/>
          <p:cNvSpPr txBox="1"/>
          <p:nvPr/>
        </p:nvSpPr>
        <p:spPr>
          <a:xfrm>
            <a:off x="1243925" y="845400"/>
            <a:ext cx="7335000" cy="85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2400" b="1">
                <a:solidFill>
                  <a:schemeClr val="dk1"/>
                </a:solidFill>
                <a:latin typeface="Maven Pro"/>
                <a:ea typeface="Maven Pro"/>
                <a:cs typeface="Maven Pro"/>
                <a:sym typeface="Maven Pro"/>
              </a:rPr>
              <a:t>I often see the process go wrong at this point</a:t>
            </a:r>
            <a:endParaRPr sz="2400" b="1">
              <a:latin typeface="Maven Pro"/>
              <a:ea typeface="Maven Pro"/>
              <a:cs typeface="Maven Pro"/>
              <a:sym typeface="Maven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8">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8">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63"/>
          <p:cNvSpPr/>
          <p:nvPr/>
        </p:nvSpPr>
        <p:spPr>
          <a:xfrm>
            <a:off x="1008800" y="234450"/>
            <a:ext cx="8135100" cy="6108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63"/>
          <p:cNvSpPr/>
          <p:nvPr/>
        </p:nvSpPr>
        <p:spPr>
          <a:xfrm>
            <a:off x="333900" y="-10650"/>
            <a:ext cx="589800" cy="855900"/>
          </a:xfrm>
          <a:prstGeom prst="rect">
            <a:avLst/>
          </a:prstGeom>
          <a:solidFill>
            <a:srgbClr val="262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77" name="Google Shape;377;p63"/>
          <p:cNvCxnSpPr/>
          <p:nvPr/>
        </p:nvCxnSpPr>
        <p:spPr>
          <a:xfrm>
            <a:off x="1008800" y="0"/>
            <a:ext cx="0" cy="845400"/>
          </a:xfrm>
          <a:prstGeom prst="straightConnector1">
            <a:avLst/>
          </a:prstGeom>
          <a:noFill/>
          <a:ln w="28575" cap="flat" cmpd="sng">
            <a:solidFill>
              <a:srgbClr val="0B5394"/>
            </a:solidFill>
            <a:prstDash val="solid"/>
            <a:round/>
            <a:headEnd type="none" w="med" len="med"/>
            <a:tailEnd type="none" w="med" len="med"/>
          </a:ln>
        </p:spPr>
      </p:cxnSp>
      <p:sp>
        <p:nvSpPr>
          <p:cNvPr id="378" name="Google Shape;378;p63"/>
          <p:cNvSpPr txBox="1"/>
          <p:nvPr/>
        </p:nvSpPr>
        <p:spPr>
          <a:xfrm>
            <a:off x="1150900" y="382500"/>
            <a:ext cx="5709600" cy="314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800">
                <a:latin typeface="Maven Pro"/>
                <a:ea typeface="Maven Pro"/>
                <a:cs typeface="Maven Pro"/>
                <a:sym typeface="Maven Pro"/>
              </a:rPr>
              <a:t>The battle between H.R. and Line Management </a:t>
            </a:r>
            <a:endParaRPr sz="1800">
              <a:latin typeface="Maven Pro"/>
              <a:ea typeface="Maven Pro"/>
              <a:cs typeface="Maven Pro"/>
              <a:sym typeface="Maven Pro"/>
            </a:endParaRPr>
          </a:p>
        </p:txBody>
      </p:sp>
      <p:sp>
        <p:nvSpPr>
          <p:cNvPr id="379" name="Google Shape;379;p63"/>
          <p:cNvSpPr/>
          <p:nvPr/>
        </p:nvSpPr>
        <p:spPr>
          <a:xfrm>
            <a:off x="0" y="5126075"/>
            <a:ext cx="9144000" cy="17400"/>
          </a:xfrm>
          <a:prstGeom prst="rect">
            <a:avLst/>
          </a:prstGeom>
          <a:solidFill>
            <a:srgbClr val="E91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80" name="Google Shape;380;p63"/>
          <p:cNvPicPr preferRelativeResize="0"/>
          <p:nvPr/>
        </p:nvPicPr>
        <p:blipFill>
          <a:blip r:embed="rId3">
            <a:alphaModFix/>
          </a:blip>
          <a:stretch>
            <a:fillRect/>
          </a:stretch>
        </p:blipFill>
        <p:spPr>
          <a:xfrm>
            <a:off x="7310039" y="382500"/>
            <a:ext cx="1437961" cy="314700"/>
          </a:xfrm>
          <a:prstGeom prst="rect">
            <a:avLst/>
          </a:prstGeom>
          <a:noFill/>
          <a:ln>
            <a:noFill/>
          </a:ln>
        </p:spPr>
      </p:pic>
      <p:sp>
        <p:nvSpPr>
          <p:cNvPr id="381" name="Google Shape;381;p63"/>
          <p:cNvSpPr txBox="1"/>
          <p:nvPr/>
        </p:nvSpPr>
        <p:spPr>
          <a:xfrm>
            <a:off x="105300" y="4811375"/>
            <a:ext cx="3918900" cy="31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800">
              <a:solidFill>
                <a:srgbClr val="CCCCCC"/>
              </a:solidFill>
              <a:latin typeface="Poppins"/>
              <a:ea typeface="Poppins"/>
              <a:cs typeface="Poppins"/>
              <a:sym typeface="Poppins"/>
            </a:endParaRPr>
          </a:p>
        </p:txBody>
      </p:sp>
      <p:sp>
        <p:nvSpPr>
          <p:cNvPr id="382" name="Google Shape;382;p63"/>
          <p:cNvSpPr txBox="1"/>
          <p:nvPr/>
        </p:nvSpPr>
        <p:spPr>
          <a:xfrm>
            <a:off x="207500" y="1874500"/>
            <a:ext cx="8936400" cy="85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400" b="1">
                <a:solidFill>
                  <a:schemeClr val="dk1"/>
                </a:solidFill>
                <a:latin typeface="Maven Pro"/>
                <a:ea typeface="Maven Pro"/>
                <a:cs typeface="Maven Pro"/>
                <a:sym typeface="Maven Pro"/>
              </a:rPr>
              <a:t>Critical to consider is the training of your</a:t>
            </a:r>
            <a:endParaRPr sz="2400" b="1">
              <a:solidFill>
                <a:schemeClr val="dk1"/>
              </a:solidFill>
              <a:latin typeface="Maven Pro"/>
              <a:ea typeface="Maven Pro"/>
              <a:cs typeface="Maven Pro"/>
              <a:sym typeface="Maven Pro"/>
            </a:endParaRPr>
          </a:p>
          <a:p>
            <a:pPr marL="0" lvl="0" indent="0" algn="ctr" rtl="0">
              <a:spcBef>
                <a:spcPts val="0"/>
              </a:spcBef>
              <a:spcAft>
                <a:spcPts val="0"/>
              </a:spcAft>
              <a:buClr>
                <a:schemeClr val="dk1"/>
              </a:buClr>
              <a:buSzPts val="1100"/>
              <a:buFont typeface="Arial"/>
              <a:buNone/>
            </a:pPr>
            <a:r>
              <a:rPr lang="en-GB" sz="2400" b="1">
                <a:solidFill>
                  <a:schemeClr val="dk1"/>
                </a:solidFill>
                <a:latin typeface="Maven Pro"/>
                <a:ea typeface="Maven Pro"/>
                <a:cs typeface="Maven Pro"/>
                <a:sym typeface="Maven Pro"/>
              </a:rPr>
              <a:t> Hiring Managers on how to interview effectively</a:t>
            </a:r>
            <a:endParaRPr sz="24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64"/>
          <p:cNvSpPr/>
          <p:nvPr/>
        </p:nvSpPr>
        <p:spPr>
          <a:xfrm>
            <a:off x="1008800" y="234450"/>
            <a:ext cx="8135100" cy="6108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64"/>
          <p:cNvSpPr/>
          <p:nvPr/>
        </p:nvSpPr>
        <p:spPr>
          <a:xfrm>
            <a:off x="333900" y="-10650"/>
            <a:ext cx="589800" cy="855900"/>
          </a:xfrm>
          <a:prstGeom prst="rect">
            <a:avLst/>
          </a:prstGeom>
          <a:solidFill>
            <a:srgbClr val="262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9" name="Google Shape;389;p64"/>
          <p:cNvCxnSpPr/>
          <p:nvPr/>
        </p:nvCxnSpPr>
        <p:spPr>
          <a:xfrm>
            <a:off x="1008800" y="0"/>
            <a:ext cx="0" cy="845400"/>
          </a:xfrm>
          <a:prstGeom prst="straightConnector1">
            <a:avLst/>
          </a:prstGeom>
          <a:noFill/>
          <a:ln w="28575" cap="flat" cmpd="sng">
            <a:solidFill>
              <a:srgbClr val="0B5394"/>
            </a:solidFill>
            <a:prstDash val="solid"/>
            <a:round/>
            <a:headEnd type="none" w="med" len="med"/>
            <a:tailEnd type="none" w="med" len="med"/>
          </a:ln>
        </p:spPr>
      </p:cxnSp>
      <p:sp>
        <p:nvSpPr>
          <p:cNvPr id="390" name="Google Shape;390;p64"/>
          <p:cNvSpPr txBox="1"/>
          <p:nvPr/>
        </p:nvSpPr>
        <p:spPr>
          <a:xfrm>
            <a:off x="1150900" y="382500"/>
            <a:ext cx="4092000" cy="314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800">
                <a:latin typeface="Maven Pro"/>
                <a:ea typeface="Maven Pro"/>
                <a:cs typeface="Maven Pro"/>
                <a:sym typeface="Maven Pro"/>
              </a:rPr>
              <a:t>Let’s have some fun</a:t>
            </a:r>
            <a:endParaRPr sz="1800">
              <a:latin typeface="Maven Pro"/>
              <a:ea typeface="Maven Pro"/>
              <a:cs typeface="Maven Pro"/>
              <a:sym typeface="Maven Pro"/>
            </a:endParaRPr>
          </a:p>
        </p:txBody>
      </p:sp>
      <p:sp>
        <p:nvSpPr>
          <p:cNvPr id="391" name="Google Shape;391;p64"/>
          <p:cNvSpPr/>
          <p:nvPr/>
        </p:nvSpPr>
        <p:spPr>
          <a:xfrm>
            <a:off x="0" y="5126075"/>
            <a:ext cx="9144000" cy="17400"/>
          </a:xfrm>
          <a:prstGeom prst="rect">
            <a:avLst/>
          </a:prstGeom>
          <a:solidFill>
            <a:srgbClr val="E91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2" name="Google Shape;392;p64"/>
          <p:cNvPicPr preferRelativeResize="0"/>
          <p:nvPr/>
        </p:nvPicPr>
        <p:blipFill>
          <a:blip r:embed="rId3">
            <a:alphaModFix/>
          </a:blip>
          <a:stretch>
            <a:fillRect/>
          </a:stretch>
        </p:blipFill>
        <p:spPr>
          <a:xfrm>
            <a:off x="7310039" y="382500"/>
            <a:ext cx="1437961" cy="314700"/>
          </a:xfrm>
          <a:prstGeom prst="rect">
            <a:avLst/>
          </a:prstGeom>
          <a:noFill/>
          <a:ln>
            <a:noFill/>
          </a:ln>
        </p:spPr>
      </p:pic>
      <p:sp>
        <p:nvSpPr>
          <p:cNvPr id="393" name="Google Shape;393;p64"/>
          <p:cNvSpPr txBox="1"/>
          <p:nvPr/>
        </p:nvSpPr>
        <p:spPr>
          <a:xfrm>
            <a:off x="105300" y="4811375"/>
            <a:ext cx="3918900" cy="31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800">
              <a:solidFill>
                <a:srgbClr val="CCCCCC"/>
              </a:solidFill>
              <a:latin typeface="Poppins"/>
              <a:ea typeface="Poppins"/>
              <a:cs typeface="Poppins"/>
              <a:sym typeface="Poppins"/>
            </a:endParaRPr>
          </a:p>
        </p:txBody>
      </p:sp>
      <p:sp>
        <p:nvSpPr>
          <p:cNvPr id="394" name="Google Shape;394;p64"/>
          <p:cNvSpPr txBox="1"/>
          <p:nvPr/>
        </p:nvSpPr>
        <p:spPr>
          <a:xfrm>
            <a:off x="249825" y="928075"/>
            <a:ext cx="5187900" cy="48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latin typeface="Maven Pro"/>
              <a:ea typeface="Maven Pro"/>
              <a:cs typeface="Maven Pro"/>
              <a:sym typeface="Maven Pro"/>
            </a:endParaRPr>
          </a:p>
          <a:p>
            <a:pPr marL="0" lvl="0" indent="0" algn="l" rtl="0">
              <a:spcBef>
                <a:spcPts val="0"/>
              </a:spcBef>
              <a:spcAft>
                <a:spcPts val="0"/>
              </a:spcAft>
              <a:buNone/>
            </a:pPr>
            <a:r>
              <a:rPr lang="en-GB" sz="2400">
                <a:solidFill>
                  <a:srgbClr val="404040"/>
                </a:solidFill>
                <a:latin typeface="Maven Pro"/>
                <a:ea typeface="Maven Pro"/>
                <a:cs typeface="Maven Pro"/>
                <a:sym typeface="Maven Pro"/>
              </a:rPr>
              <a:t>Imagine - you had one hour to meet and</a:t>
            </a:r>
            <a:endParaRPr sz="2400">
              <a:solidFill>
                <a:srgbClr val="404040"/>
              </a:solidFill>
              <a:latin typeface="Maven Pro"/>
              <a:ea typeface="Maven Pro"/>
              <a:cs typeface="Maven Pro"/>
              <a:sym typeface="Maven Pro"/>
            </a:endParaRPr>
          </a:p>
          <a:p>
            <a:pPr marL="0" lvl="0" indent="0" algn="l" rtl="0">
              <a:spcBef>
                <a:spcPts val="0"/>
              </a:spcBef>
              <a:spcAft>
                <a:spcPts val="0"/>
              </a:spcAft>
              <a:buNone/>
            </a:pPr>
            <a:r>
              <a:rPr lang="en-GB" sz="2400">
                <a:solidFill>
                  <a:srgbClr val="404040"/>
                </a:solidFill>
                <a:latin typeface="Maven Pro"/>
                <a:ea typeface="Maven Pro"/>
                <a:cs typeface="Maven Pro"/>
                <a:sym typeface="Maven Pro"/>
              </a:rPr>
              <a:t>assess your future husband or wife</a:t>
            </a:r>
            <a:endParaRPr sz="2400">
              <a:solidFill>
                <a:srgbClr val="404040"/>
              </a:solidFill>
              <a:latin typeface="Maven Pro"/>
              <a:ea typeface="Maven Pro"/>
              <a:cs typeface="Maven Pro"/>
              <a:sym typeface="Maven Pro"/>
            </a:endParaRPr>
          </a:p>
          <a:p>
            <a:pPr marL="0" lvl="0" indent="0" algn="l" rtl="0">
              <a:spcBef>
                <a:spcPts val="0"/>
              </a:spcBef>
              <a:spcAft>
                <a:spcPts val="0"/>
              </a:spcAft>
              <a:buNone/>
            </a:pPr>
            <a:endParaRPr sz="2400">
              <a:solidFill>
                <a:srgbClr val="404040"/>
              </a:solidFill>
              <a:latin typeface="Maven Pro"/>
              <a:ea typeface="Maven Pro"/>
              <a:cs typeface="Maven Pro"/>
              <a:sym typeface="Maven Pro"/>
            </a:endParaRPr>
          </a:p>
          <a:p>
            <a:pPr marL="0" lvl="0" indent="0" algn="l" rtl="0">
              <a:spcBef>
                <a:spcPts val="0"/>
              </a:spcBef>
              <a:spcAft>
                <a:spcPts val="0"/>
              </a:spcAft>
              <a:buNone/>
            </a:pPr>
            <a:r>
              <a:rPr lang="en-GB" sz="2400">
                <a:solidFill>
                  <a:srgbClr val="404040"/>
                </a:solidFill>
                <a:latin typeface="Maven Pro"/>
                <a:ea typeface="Maven Pro"/>
                <a:cs typeface="Maven Pro"/>
                <a:sym typeface="Maven Pro"/>
              </a:rPr>
              <a:t>What questions would you</a:t>
            </a:r>
            <a:endParaRPr sz="2400">
              <a:solidFill>
                <a:srgbClr val="404040"/>
              </a:solidFill>
              <a:latin typeface="Maven Pro"/>
              <a:ea typeface="Maven Pro"/>
              <a:cs typeface="Maven Pro"/>
              <a:sym typeface="Maven Pro"/>
            </a:endParaRPr>
          </a:p>
          <a:p>
            <a:pPr marL="0" lvl="0" indent="0" algn="l" rtl="0">
              <a:spcBef>
                <a:spcPts val="0"/>
              </a:spcBef>
              <a:spcAft>
                <a:spcPts val="0"/>
              </a:spcAft>
              <a:buNone/>
            </a:pPr>
            <a:r>
              <a:rPr lang="en-GB" sz="2400">
                <a:solidFill>
                  <a:srgbClr val="404040"/>
                </a:solidFill>
                <a:latin typeface="Maven Pro"/>
                <a:ea typeface="Maven Pro"/>
                <a:cs typeface="Maven Pro"/>
                <a:sym typeface="Maven Pro"/>
              </a:rPr>
              <a:t>Ask to make an informed </a:t>
            </a:r>
            <a:endParaRPr sz="2400">
              <a:solidFill>
                <a:srgbClr val="404040"/>
              </a:solidFill>
              <a:latin typeface="Maven Pro"/>
              <a:ea typeface="Maven Pro"/>
              <a:cs typeface="Maven Pro"/>
              <a:sym typeface="Maven Pro"/>
            </a:endParaRPr>
          </a:p>
          <a:p>
            <a:pPr marL="0" lvl="0" indent="0" algn="l" rtl="0">
              <a:spcBef>
                <a:spcPts val="0"/>
              </a:spcBef>
              <a:spcAft>
                <a:spcPts val="0"/>
              </a:spcAft>
              <a:buNone/>
            </a:pPr>
            <a:r>
              <a:rPr lang="en-GB" sz="2400">
                <a:solidFill>
                  <a:srgbClr val="404040"/>
                </a:solidFill>
                <a:latin typeface="Maven Pro"/>
                <a:ea typeface="Maven Pro"/>
                <a:cs typeface="Maven Pro"/>
                <a:sym typeface="Maven Pro"/>
              </a:rPr>
              <a:t>decision?</a:t>
            </a:r>
            <a:endParaRPr sz="2400">
              <a:latin typeface="Maven Pro"/>
              <a:ea typeface="Maven Pro"/>
              <a:cs typeface="Maven Pro"/>
              <a:sym typeface="Maven Pro"/>
            </a:endParaRPr>
          </a:p>
        </p:txBody>
      </p:sp>
      <p:pic>
        <p:nvPicPr>
          <p:cNvPr id="395" name="Google Shape;395;p64"/>
          <p:cNvPicPr preferRelativeResize="0"/>
          <p:nvPr/>
        </p:nvPicPr>
        <p:blipFill>
          <a:blip r:embed="rId4">
            <a:alphaModFix/>
          </a:blip>
          <a:stretch>
            <a:fillRect/>
          </a:stretch>
        </p:blipFill>
        <p:spPr>
          <a:xfrm>
            <a:off x="7224375" y="1354300"/>
            <a:ext cx="1838325" cy="2838450"/>
          </a:xfrm>
          <a:prstGeom prst="rect">
            <a:avLst/>
          </a:prstGeom>
          <a:noFill/>
          <a:ln>
            <a:noFill/>
          </a:ln>
        </p:spPr>
      </p:pic>
      <p:pic>
        <p:nvPicPr>
          <p:cNvPr id="396" name="Google Shape;396;p64"/>
          <p:cNvPicPr preferRelativeResize="0"/>
          <p:nvPr/>
        </p:nvPicPr>
        <p:blipFill>
          <a:blip r:embed="rId5">
            <a:alphaModFix/>
          </a:blip>
          <a:stretch>
            <a:fillRect/>
          </a:stretch>
        </p:blipFill>
        <p:spPr>
          <a:xfrm>
            <a:off x="5472825" y="845400"/>
            <a:ext cx="1692625" cy="2511174"/>
          </a:xfrm>
          <a:prstGeom prst="rect">
            <a:avLst/>
          </a:prstGeom>
          <a:noFill/>
          <a:ln>
            <a:noFill/>
          </a:ln>
        </p:spPr>
      </p:pic>
      <p:pic>
        <p:nvPicPr>
          <p:cNvPr id="397" name="Google Shape;397;p64"/>
          <p:cNvPicPr preferRelativeResize="0"/>
          <p:nvPr/>
        </p:nvPicPr>
        <p:blipFill>
          <a:blip r:embed="rId6">
            <a:alphaModFix/>
          </a:blip>
          <a:stretch>
            <a:fillRect/>
          </a:stretch>
        </p:blipFill>
        <p:spPr>
          <a:xfrm>
            <a:off x="4526199" y="2497928"/>
            <a:ext cx="1437950" cy="235252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65"/>
          <p:cNvSpPr/>
          <p:nvPr/>
        </p:nvSpPr>
        <p:spPr>
          <a:xfrm>
            <a:off x="1008800" y="234450"/>
            <a:ext cx="8135100" cy="6108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5"/>
          <p:cNvSpPr/>
          <p:nvPr/>
        </p:nvSpPr>
        <p:spPr>
          <a:xfrm>
            <a:off x="333900" y="-10650"/>
            <a:ext cx="589800" cy="855900"/>
          </a:xfrm>
          <a:prstGeom prst="rect">
            <a:avLst/>
          </a:prstGeom>
          <a:solidFill>
            <a:srgbClr val="262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4" name="Google Shape;404;p65"/>
          <p:cNvCxnSpPr/>
          <p:nvPr/>
        </p:nvCxnSpPr>
        <p:spPr>
          <a:xfrm>
            <a:off x="1008800" y="0"/>
            <a:ext cx="0" cy="845400"/>
          </a:xfrm>
          <a:prstGeom prst="straightConnector1">
            <a:avLst/>
          </a:prstGeom>
          <a:noFill/>
          <a:ln w="28575" cap="flat" cmpd="sng">
            <a:solidFill>
              <a:srgbClr val="0B5394"/>
            </a:solidFill>
            <a:prstDash val="solid"/>
            <a:round/>
            <a:headEnd type="none" w="med" len="med"/>
            <a:tailEnd type="none" w="med" len="med"/>
          </a:ln>
        </p:spPr>
      </p:cxnSp>
      <p:sp>
        <p:nvSpPr>
          <p:cNvPr id="405" name="Google Shape;405;p65"/>
          <p:cNvSpPr txBox="1"/>
          <p:nvPr/>
        </p:nvSpPr>
        <p:spPr>
          <a:xfrm>
            <a:off x="1150900" y="382500"/>
            <a:ext cx="4092000" cy="314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800">
                <a:latin typeface="Maven Pro"/>
                <a:ea typeface="Maven Pro"/>
                <a:cs typeface="Maven Pro"/>
                <a:sym typeface="Maven Pro"/>
              </a:rPr>
              <a:t>Cost of getting it wrong  </a:t>
            </a:r>
            <a:endParaRPr sz="1800">
              <a:latin typeface="Maven Pro"/>
              <a:ea typeface="Maven Pro"/>
              <a:cs typeface="Maven Pro"/>
              <a:sym typeface="Maven Pro"/>
            </a:endParaRPr>
          </a:p>
        </p:txBody>
      </p:sp>
      <p:sp>
        <p:nvSpPr>
          <p:cNvPr id="406" name="Google Shape;406;p65"/>
          <p:cNvSpPr/>
          <p:nvPr/>
        </p:nvSpPr>
        <p:spPr>
          <a:xfrm>
            <a:off x="0" y="5126075"/>
            <a:ext cx="9144000" cy="17400"/>
          </a:xfrm>
          <a:prstGeom prst="rect">
            <a:avLst/>
          </a:prstGeom>
          <a:solidFill>
            <a:srgbClr val="E91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7" name="Google Shape;407;p65"/>
          <p:cNvPicPr preferRelativeResize="0"/>
          <p:nvPr/>
        </p:nvPicPr>
        <p:blipFill>
          <a:blip r:embed="rId3">
            <a:alphaModFix/>
          </a:blip>
          <a:stretch>
            <a:fillRect/>
          </a:stretch>
        </p:blipFill>
        <p:spPr>
          <a:xfrm>
            <a:off x="7310039" y="382500"/>
            <a:ext cx="1437961" cy="314700"/>
          </a:xfrm>
          <a:prstGeom prst="rect">
            <a:avLst/>
          </a:prstGeom>
          <a:noFill/>
          <a:ln>
            <a:noFill/>
          </a:ln>
        </p:spPr>
      </p:pic>
      <p:sp>
        <p:nvSpPr>
          <p:cNvPr id="408" name="Google Shape;408;p65"/>
          <p:cNvSpPr txBox="1"/>
          <p:nvPr/>
        </p:nvSpPr>
        <p:spPr>
          <a:xfrm>
            <a:off x="105300" y="4811375"/>
            <a:ext cx="3918900" cy="31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800">
              <a:solidFill>
                <a:srgbClr val="CCCCCC"/>
              </a:solidFill>
              <a:latin typeface="Poppins"/>
              <a:ea typeface="Poppins"/>
              <a:cs typeface="Poppins"/>
              <a:sym typeface="Poppins"/>
            </a:endParaRPr>
          </a:p>
        </p:txBody>
      </p:sp>
      <p:sp>
        <p:nvSpPr>
          <p:cNvPr id="409" name="Google Shape;409;p65"/>
          <p:cNvSpPr txBox="1"/>
          <p:nvPr/>
        </p:nvSpPr>
        <p:spPr>
          <a:xfrm>
            <a:off x="1023950" y="3554575"/>
            <a:ext cx="7005300" cy="855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600">
                <a:latin typeface="Maven Pro"/>
                <a:ea typeface="Maven Pro"/>
                <a:cs typeface="Maven Pro"/>
                <a:sym typeface="Maven Pro"/>
              </a:rPr>
              <a:t>The stakes are high when you’re recruiting. The industry rule of thumb is: the wrong person costs you </a:t>
            </a:r>
            <a:r>
              <a:rPr lang="en-GB" sz="1600" b="1">
                <a:latin typeface="Maven Pro"/>
                <a:ea typeface="Maven Pro"/>
                <a:cs typeface="Maven Pro"/>
                <a:sym typeface="Maven Pro"/>
              </a:rPr>
              <a:t>three times his or her annual salary. </a:t>
            </a:r>
            <a:endParaRPr sz="1600" b="1">
              <a:latin typeface="Maven Pro"/>
              <a:ea typeface="Maven Pro"/>
              <a:cs typeface="Maven Pro"/>
              <a:sym typeface="Maven Pro"/>
            </a:endParaRPr>
          </a:p>
          <a:p>
            <a:pPr marL="0" lvl="0" indent="0" algn="l" rtl="0">
              <a:lnSpc>
                <a:spcPct val="115000"/>
              </a:lnSpc>
              <a:spcBef>
                <a:spcPts val="0"/>
              </a:spcBef>
              <a:spcAft>
                <a:spcPts val="0"/>
              </a:spcAft>
              <a:buNone/>
            </a:pPr>
            <a:endParaRPr sz="1600">
              <a:latin typeface="Maven Pro"/>
              <a:ea typeface="Maven Pro"/>
              <a:cs typeface="Maven Pro"/>
              <a:sym typeface="Maven Pro"/>
            </a:endParaRPr>
          </a:p>
          <a:p>
            <a:pPr marL="0" lvl="0" indent="0" algn="l" rtl="0">
              <a:lnSpc>
                <a:spcPct val="115000"/>
              </a:lnSpc>
              <a:spcBef>
                <a:spcPts val="0"/>
              </a:spcBef>
              <a:spcAft>
                <a:spcPts val="0"/>
              </a:spcAft>
              <a:buNone/>
            </a:pPr>
            <a:endParaRPr sz="1600">
              <a:latin typeface="Maven Pro"/>
              <a:ea typeface="Maven Pro"/>
              <a:cs typeface="Maven Pro"/>
              <a:sym typeface="Maven Pro"/>
            </a:endParaRPr>
          </a:p>
          <a:p>
            <a:pPr marL="0" lvl="0" indent="0" algn="l" rtl="0">
              <a:lnSpc>
                <a:spcPct val="115000"/>
              </a:lnSpc>
              <a:spcBef>
                <a:spcPts val="0"/>
              </a:spcBef>
              <a:spcAft>
                <a:spcPts val="0"/>
              </a:spcAft>
              <a:buNone/>
            </a:pPr>
            <a:r>
              <a:rPr lang="en-GB" sz="1600">
                <a:solidFill>
                  <a:srgbClr val="FFFFFF"/>
                </a:solidFill>
              </a:rPr>
              <a:t>potential customers and momentum. And you’re back to square one, </a:t>
            </a:r>
            <a:endParaRPr sz="1600">
              <a:solidFill>
                <a:srgbClr val="FFFFFF"/>
              </a:solidFill>
            </a:endParaRPr>
          </a:p>
        </p:txBody>
      </p:sp>
      <p:pic>
        <p:nvPicPr>
          <p:cNvPr id="410" name="Google Shape;410;p65"/>
          <p:cNvPicPr preferRelativeResize="0"/>
          <p:nvPr/>
        </p:nvPicPr>
        <p:blipFill>
          <a:blip r:embed="rId4">
            <a:alphaModFix/>
          </a:blip>
          <a:stretch>
            <a:fillRect/>
          </a:stretch>
        </p:blipFill>
        <p:spPr>
          <a:xfrm>
            <a:off x="1708552" y="1152851"/>
            <a:ext cx="5482423" cy="20984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66"/>
          <p:cNvSpPr/>
          <p:nvPr/>
        </p:nvSpPr>
        <p:spPr>
          <a:xfrm>
            <a:off x="1008800" y="234450"/>
            <a:ext cx="8135100" cy="6108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66"/>
          <p:cNvSpPr/>
          <p:nvPr/>
        </p:nvSpPr>
        <p:spPr>
          <a:xfrm>
            <a:off x="333900" y="-10650"/>
            <a:ext cx="589800" cy="855900"/>
          </a:xfrm>
          <a:prstGeom prst="rect">
            <a:avLst/>
          </a:prstGeom>
          <a:solidFill>
            <a:srgbClr val="262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7" name="Google Shape;417;p66"/>
          <p:cNvCxnSpPr/>
          <p:nvPr/>
        </p:nvCxnSpPr>
        <p:spPr>
          <a:xfrm>
            <a:off x="1008800" y="0"/>
            <a:ext cx="0" cy="845400"/>
          </a:xfrm>
          <a:prstGeom prst="straightConnector1">
            <a:avLst/>
          </a:prstGeom>
          <a:noFill/>
          <a:ln w="28575" cap="flat" cmpd="sng">
            <a:solidFill>
              <a:srgbClr val="0B5394"/>
            </a:solidFill>
            <a:prstDash val="solid"/>
            <a:round/>
            <a:headEnd type="none" w="med" len="med"/>
            <a:tailEnd type="none" w="med" len="med"/>
          </a:ln>
        </p:spPr>
      </p:cxnSp>
      <p:sp>
        <p:nvSpPr>
          <p:cNvPr id="418" name="Google Shape;418;p66"/>
          <p:cNvSpPr txBox="1"/>
          <p:nvPr/>
        </p:nvSpPr>
        <p:spPr>
          <a:xfrm>
            <a:off x="1150900" y="382500"/>
            <a:ext cx="5601000" cy="314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800">
                <a:latin typeface="Maven Pro"/>
                <a:ea typeface="Maven Pro"/>
                <a:cs typeface="Maven Pro"/>
                <a:sym typeface="Maven Pro"/>
              </a:rPr>
              <a:t>Interesting research  </a:t>
            </a:r>
            <a:endParaRPr sz="1800">
              <a:latin typeface="Maven Pro"/>
              <a:ea typeface="Maven Pro"/>
              <a:cs typeface="Maven Pro"/>
              <a:sym typeface="Maven Pro"/>
            </a:endParaRPr>
          </a:p>
        </p:txBody>
      </p:sp>
      <p:sp>
        <p:nvSpPr>
          <p:cNvPr id="419" name="Google Shape;419;p66"/>
          <p:cNvSpPr/>
          <p:nvPr/>
        </p:nvSpPr>
        <p:spPr>
          <a:xfrm>
            <a:off x="0" y="5126075"/>
            <a:ext cx="9144000" cy="17400"/>
          </a:xfrm>
          <a:prstGeom prst="rect">
            <a:avLst/>
          </a:prstGeom>
          <a:solidFill>
            <a:srgbClr val="E91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0" name="Google Shape;420;p66"/>
          <p:cNvPicPr preferRelativeResize="0"/>
          <p:nvPr/>
        </p:nvPicPr>
        <p:blipFill>
          <a:blip r:embed="rId3">
            <a:alphaModFix/>
          </a:blip>
          <a:stretch>
            <a:fillRect/>
          </a:stretch>
        </p:blipFill>
        <p:spPr>
          <a:xfrm>
            <a:off x="7310039" y="382500"/>
            <a:ext cx="1437961" cy="314700"/>
          </a:xfrm>
          <a:prstGeom prst="rect">
            <a:avLst/>
          </a:prstGeom>
          <a:noFill/>
          <a:ln>
            <a:noFill/>
          </a:ln>
        </p:spPr>
      </p:pic>
      <p:sp>
        <p:nvSpPr>
          <p:cNvPr id="421" name="Google Shape;421;p66"/>
          <p:cNvSpPr txBox="1"/>
          <p:nvPr/>
        </p:nvSpPr>
        <p:spPr>
          <a:xfrm>
            <a:off x="105300" y="4811375"/>
            <a:ext cx="3918900" cy="31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800">
              <a:solidFill>
                <a:srgbClr val="CCCCCC"/>
              </a:solidFill>
              <a:latin typeface="Poppins"/>
              <a:ea typeface="Poppins"/>
              <a:cs typeface="Poppins"/>
              <a:sym typeface="Poppins"/>
            </a:endParaRPr>
          </a:p>
        </p:txBody>
      </p:sp>
      <p:sp>
        <p:nvSpPr>
          <p:cNvPr id="422" name="Google Shape;422;p66"/>
          <p:cNvSpPr txBox="1"/>
          <p:nvPr/>
        </p:nvSpPr>
        <p:spPr>
          <a:xfrm>
            <a:off x="286650" y="991275"/>
            <a:ext cx="8570700" cy="30000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400"/>
              </a:spcBef>
              <a:spcAft>
                <a:spcPts val="0"/>
              </a:spcAft>
              <a:buNone/>
            </a:pPr>
            <a:r>
              <a:rPr lang="en-GB" sz="1600" dirty="0">
                <a:latin typeface="Maven Pro"/>
                <a:ea typeface="Maven Pro"/>
                <a:cs typeface="Maven Pro"/>
                <a:sym typeface="Maven Pro"/>
              </a:rPr>
              <a:t>A recent study conducted about the interview process showed that:</a:t>
            </a:r>
            <a:endParaRPr sz="1600" dirty="0">
              <a:latin typeface="Maven Pro"/>
              <a:ea typeface="Maven Pro"/>
              <a:cs typeface="Maven Pro"/>
              <a:sym typeface="Maven Pro"/>
            </a:endParaRPr>
          </a:p>
          <a:p>
            <a:pPr marL="0" lvl="0" indent="0" algn="l" rtl="0">
              <a:lnSpc>
                <a:spcPct val="150000"/>
              </a:lnSpc>
              <a:spcBef>
                <a:spcPts val="400"/>
              </a:spcBef>
              <a:spcAft>
                <a:spcPts val="0"/>
              </a:spcAft>
              <a:buNone/>
            </a:pPr>
            <a:r>
              <a:rPr lang="en-GB" sz="1600" dirty="0">
                <a:latin typeface="Maven Pro"/>
                <a:ea typeface="Maven Pro"/>
                <a:cs typeface="Maven Pro"/>
                <a:sym typeface="Maven Pro"/>
              </a:rPr>
              <a:t>·</a:t>
            </a:r>
            <a:r>
              <a:rPr lang="en-GB" sz="1600" b="1" dirty="0">
                <a:latin typeface="Maven Pro"/>
                <a:ea typeface="Maven Pro"/>
                <a:cs typeface="Maven Pro"/>
                <a:sym typeface="Maven Pro"/>
              </a:rPr>
              <a:t>96% </a:t>
            </a:r>
            <a:r>
              <a:rPr lang="en-GB" sz="1600" dirty="0">
                <a:latin typeface="Maven Pro"/>
                <a:ea typeface="Maven Pro"/>
                <a:cs typeface="Maven Pro"/>
                <a:sym typeface="Maven Pro"/>
              </a:rPr>
              <a:t>of job seekers regard the personalities of interviewers as having either a strong or some influence on their decision to accept a job offer</a:t>
            </a:r>
            <a:endParaRPr sz="1600" dirty="0">
              <a:latin typeface="Maven Pro"/>
              <a:ea typeface="Maven Pro"/>
              <a:cs typeface="Maven Pro"/>
              <a:sym typeface="Maven Pro"/>
            </a:endParaRPr>
          </a:p>
          <a:p>
            <a:pPr marL="0" lvl="0" indent="0" algn="l" rtl="0">
              <a:lnSpc>
                <a:spcPct val="150000"/>
              </a:lnSpc>
              <a:spcBef>
                <a:spcPts val="400"/>
              </a:spcBef>
              <a:spcAft>
                <a:spcPts val="0"/>
              </a:spcAft>
              <a:buNone/>
            </a:pPr>
            <a:r>
              <a:rPr lang="en-GB" sz="1600" dirty="0">
                <a:latin typeface="Maven Pro"/>
                <a:ea typeface="Maven Pro"/>
                <a:cs typeface="Maven Pro"/>
                <a:sym typeface="Maven Pro"/>
              </a:rPr>
              <a:t>·</a:t>
            </a:r>
            <a:r>
              <a:rPr lang="en-GB" sz="1600" b="1" dirty="0">
                <a:latin typeface="Maven Pro"/>
                <a:ea typeface="Maven Pro"/>
                <a:cs typeface="Maven Pro"/>
                <a:sym typeface="Maven Pro"/>
              </a:rPr>
              <a:t>72% </a:t>
            </a:r>
            <a:r>
              <a:rPr lang="en-GB" sz="1600" dirty="0">
                <a:latin typeface="Maven Pro"/>
                <a:ea typeface="Maven Pro"/>
                <a:cs typeface="Maven Pro"/>
                <a:sym typeface="Maven Pro"/>
              </a:rPr>
              <a:t>of professionals are put off by a lengthy recruitment process</a:t>
            </a:r>
            <a:endParaRPr sz="1600" dirty="0">
              <a:latin typeface="Maven Pro"/>
              <a:ea typeface="Maven Pro"/>
              <a:cs typeface="Maven Pro"/>
              <a:sym typeface="Maven Pro"/>
            </a:endParaRPr>
          </a:p>
          <a:p>
            <a:pPr marL="0" lvl="0" indent="0" algn="l" rtl="0">
              <a:lnSpc>
                <a:spcPct val="150000"/>
              </a:lnSpc>
              <a:spcBef>
                <a:spcPts val="400"/>
              </a:spcBef>
              <a:spcAft>
                <a:spcPts val="0"/>
              </a:spcAft>
              <a:buNone/>
            </a:pPr>
            <a:r>
              <a:rPr lang="en-GB" sz="1600" dirty="0">
                <a:latin typeface="Maven Pro"/>
                <a:ea typeface="Maven Pro"/>
                <a:cs typeface="Maven Pro"/>
                <a:sym typeface="Maven Pro"/>
              </a:rPr>
              <a:t>·</a:t>
            </a:r>
            <a:r>
              <a:rPr lang="en-GB" sz="1600" b="1" dirty="0">
                <a:latin typeface="Maven Pro"/>
                <a:ea typeface="Maven Pro"/>
                <a:cs typeface="Maven Pro"/>
                <a:sym typeface="Maven Pro"/>
              </a:rPr>
              <a:t>99% </a:t>
            </a:r>
            <a:r>
              <a:rPr lang="en-GB" sz="1600" dirty="0">
                <a:latin typeface="Maven Pro"/>
                <a:ea typeface="Maven Pro"/>
                <a:cs typeface="Maven Pro"/>
                <a:sym typeface="Maven Pro"/>
              </a:rPr>
              <a:t>jobs seekers expect feedback on their interview within seven days</a:t>
            </a:r>
            <a:endParaRPr sz="1600" dirty="0">
              <a:latin typeface="Maven Pro"/>
              <a:ea typeface="Maven Pro"/>
              <a:cs typeface="Maven Pro"/>
              <a:sym typeface="Maven Pro"/>
            </a:endParaRPr>
          </a:p>
          <a:p>
            <a:pPr>
              <a:lnSpc>
                <a:spcPct val="150000"/>
              </a:lnSpc>
              <a:spcBef>
                <a:spcPts val="400"/>
              </a:spcBef>
              <a:spcAft>
                <a:spcPts val="400"/>
              </a:spcAft>
            </a:pPr>
            <a:r>
              <a:rPr lang="en-US" sz="1600" b="1" dirty="0">
                <a:latin typeface="Maven Pro"/>
                <a:ea typeface="Maven Pro"/>
                <a:cs typeface="Maven Pro"/>
                <a:sym typeface="Maven Pro"/>
              </a:rPr>
              <a:t>“80%</a:t>
            </a:r>
            <a:r>
              <a:rPr lang="en-US" sz="1600" dirty="0">
                <a:latin typeface="Maven Pro"/>
                <a:ea typeface="Maven Pro"/>
                <a:cs typeface="Maven Pro"/>
                <a:sym typeface="Maven Pro"/>
              </a:rPr>
              <a:t> of employee turnover is due to bad hiring decisions.” – The Harvard Business Review.</a:t>
            </a:r>
          </a:p>
          <a:p>
            <a:pPr marL="0" lvl="0" indent="0" algn="l" rtl="0">
              <a:lnSpc>
                <a:spcPct val="150000"/>
              </a:lnSpc>
              <a:spcBef>
                <a:spcPts val="400"/>
              </a:spcBef>
              <a:spcAft>
                <a:spcPts val="400"/>
              </a:spcAft>
              <a:buNone/>
            </a:pPr>
            <a:endParaRPr dirty="0">
              <a:latin typeface="Maven Pro"/>
              <a:ea typeface="Maven Pro"/>
              <a:cs typeface="Maven Pro"/>
              <a:sym typeface="Maven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67"/>
          <p:cNvSpPr/>
          <p:nvPr/>
        </p:nvSpPr>
        <p:spPr>
          <a:xfrm>
            <a:off x="1008800" y="234450"/>
            <a:ext cx="8135100" cy="6108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7"/>
          <p:cNvSpPr/>
          <p:nvPr/>
        </p:nvSpPr>
        <p:spPr>
          <a:xfrm>
            <a:off x="333900" y="-10650"/>
            <a:ext cx="589800" cy="855900"/>
          </a:xfrm>
          <a:prstGeom prst="rect">
            <a:avLst/>
          </a:prstGeom>
          <a:solidFill>
            <a:srgbClr val="262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29" name="Google Shape;429;p67"/>
          <p:cNvCxnSpPr/>
          <p:nvPr/>
        </p:nvCxnSpPr>
        <p:spPr>
          <a:xfrm>
            <a:off x="1008800" y="0"/>
            <a:ext cx="0" cy="845400"/>
          </a:xfrm>
          <a:prstGeom prst="straightConnector1">
            <a:avLst/>
          </a:prstGeom>
          <a:noFill/>
          <a:ln w="28575" cap="flat" cmpd="sng">
            <a:solidFill>
              <a:srgbClr val="0B5394"/>
            </a:solidFill>
            <a:prstDash val="solid"/>
            <a:round/>
            <a:headEnd type="none" w="med" len="med"/>
            <a:tailEnd type="none" w="med" len="med"/>
          </a:ln>
        </p:spPr>
      </p:cxnSp>
      <p:sp>
        <p:nvSpPr>
          <p:cNvPr id="430" name="Google Shape;430;p67"/>
          <p:cNvSpPr txBox="1"/>
          <p:nvPr/>
        </p:nvSpPr>
        <p:spPr>
          <a:xfrm>
            <a:off x="1150900" y="382500"/>
            <a:ext cx="5601000" cy="314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800">
                <a:latin typeface="Maven Pro"/>
                <a:ea typeface="Maven Pro"/>
                <a:cs typeface="Maven Pro"/>
                <a:sym typeface="Maven Pro"/>
              </a:rPr>
              <a:t>Interesting research  </a:t>
            </a:r>
            <a:endParaRPr sz="1800">
              <a:latin typeface="Maven Pro"/>
              <a:ea typeface="Maven Pro"/>
              <a:cs typeface="Maven Pro"/>
              <a:sym typeface="Maven Pro"/>
            </a:endParaRPr>
          </a:p>
        </p:txBody>
      </p:sp>
      <p:sp>
        <p:nvSpPr>
          <p:cNvPr id="431" name="Google Shape;431;p67"/>
          <p:cNvSpPr/>
          <p:nvPr/>
        </p:nvSpPr>
        <p:spPr>
          <a:xfrm>
            <a:off x="0" y="5126075"/>
            <a:ext cx="9144000" cy="17400"/>
          </a:xfrm>
          <a:prstGeom prst="rect">
            <a:avLst/>
          </a:prstGeom>
          <a:solidFill>
            <a:srgbClr val="E91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2" name="Google Shape;432;p67"/>
          <p:cNvPicPr preferRelativeResize="0"/>
          <p:nvPr/>
        </p:nvPicPr>
        <p:blipFill>
          <a:blip r:embed="rId3">
            <a:alphaModFix/>
          </a:blip>
          <a:stretch>
            <a:fillRect/>
          </a:stretch>
        </p:blipFill>
        <p:spPr>
          <a:xfrm>
            <a:off x="7310039" y="382500"/>
            <a:ext cx="1437961" cy="314700"/>
          </a:xfrm>
          <a:prstGeom prst="rect">
            <a:avLst/>
          </a:prstGeom>
          <a:noFill/>
          <a:ln>
            <a:noFill/>
          </a:ln>
        </p:spPr>
      </p:pic>
      <p:sp>
        <p:nvSpPr>
          <p:cNvPr id="433" name="Google Shape;433;p67"/>
          <p:cNvSpPr txBox="1"/>
          <p:nvPr/>
        </p:nvSpPr>
        <p:spPr>
          <a:xfrm>
            <a:off x="105300" y="4811375"/>
            <a:ext cx="3918900" cy="31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800">
              <a:solidFill>
                <a:srgbClr val="CCCCCC"/>
              </a:solidFill>
              <a:latin typeface="Poppins"/>
              <a:ea typeface="Poppins"/>
              <a:cs typeface="Poppins"/>
              <a:sym typeface="Poppins"/>
            </a:endParaRPr>
          </a:p>
        </p:txBody>
      </p:sp>
      <p:sp>
        <p:nvSpPr>
          <p:cNvPr id="434" name="Google Shape;434;p67"/>
          <p:cNvSpPr txBox="1"/>
          <p:nvPr/>
        </p:nvSpPr>
        <p:spPr>
          <a:xfrm>
            <a:off x="412300" y="1254300"/>
            <a:ext cx="8570700" cy="3000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600" dirty="0">
              <a:latin typeface="Maven Pro"/>
              <a:ea typeface="Maven Pro"/>
              <a:cs typeface="Maven Pro"/>
              <a:sym typeface="Maven Pro"/>
            </a:endParaRPr>
          </a:p>
          <a:p>
            <a:pPr marL="0" lvl="0" indent="0" algn="l" rtl="0">
              <a:lnSpc>
                <a:spcPct val="115000"/>
              </a:lnSpc>
              <a:spcBef>
                <a:spcPts val="0"/>
              </a:spcBef>
              <a:spcAft>
                <a:spcPts val="0"/>
              </a:spcAft>
              <a:buNone/>
            </a:pPr>
            <a:endParaRPr sz="1600" dirty="0">
              <a:latin typeface="Maven Pro"/>
              <a:ea typeface="Maven Pro"/>
              <a:cs typeface="Maven Pro"/>
              <a:sym typeface="Maven Pro"/>
            </a:endParaRPr>
          </a:p>
          <a:p>
            <a:pPr marL="0" lvl="0" indent="0" algn="l" rtl="0">
              <a:lnSpc>
                <a:spcPct val="115000"/>
              </a:lnSpc>
              <a:spcBef>
                <a:spcPts val="0"/>
              </a:spcBef>
              <a:spcAft>
                <a:spcPts val="0"/>
              </a:spcAft>
              <a:buNone/>
            </a:pPr>
            <a:r>
              <a:rPr lang="en-GB" sz="1600" dirty="0">
                <a:latin typeface="Maven Pro"/>
                <a:ea typeface="Maven Pro"/>
                <a:cs typeface="Maven Pro"/>
                <a:sym typeface="Maven Pro"/>
              </a:rPr>
              <a:t>A bad interview process reflects </a:t>
            </a:r>
            <a:r>
              <a:rPr lang="en-GB" sz="1600" b="1" dirty="0">
                <a:latin typeface="Maven Pro"/>
                <a:ea typeface="Maven Pro"/>
                <a:cs typeface="Maven Pro"/>
                <a:sym typeface="Maven Pro"/>
              </a:rPr>
              <a:t>very poorly on your brand. </a:t>
            </a:r>
            <a:endParaRPr sz="1600" b="1" dirty="0">
              <a:latin typeface="Maven Pro"/>
              <a:ea typeface="Maven Pro"/>
              <a:cs typeface="Maven Pro"/>
              <a:sym typeface="Maven Pro"/>
            </a:endParaRPr>
          </a:p>
          <a:p>
            <a:pPr marL="0" lvl="0" indent="0" algn="l" rtl="0">
              <a:lnSpc>
                <a:spcPct val="115000"/>
              </a:lnSpc>
              <a:spcBef>
                <a:spcPts val="0"/>
              </a:spcBef>
              <a:spcAft>
                <a:spcPts val="0"/>
              </a:spcAft>
              <a:buNone/>
            </a:pPr>
            <a:endParaRPr sz="1600" dirty="0">
              <a:latin typeface="Maven Pro"/>
              <a:ea typeface="Maven Pro"/>
              <a:cs typeface="Maven Pro"/>
              <a:sym typeface="Maven Pro"/>
            </a:endParaRPr>
          </a:p>
          <a:p>
            <a:pPr marL="0" lvl="0" indent="0" algn="l" rtl="0">
              <a:lnSpc>
                <a:spcPct val="115000"/>
              </a:lnSpc>
              <a:spcBef>
                <a:spcPts val="0"/>
              </a:spcBef>
              <a:spcAft>
                <a:spcPts val="0"/>
              </a:spcAft>
              <a:buNone/>
            </a:pPr>
            <a:r>
              <a:rPr lang="en-GB" sz="1600" dirty="0">
                <a:latin typeface="Maven Pro"/>
                <a:ea typeface="Maven Pro"/>
                <a:cs typeface="Maven Pro"/>
                <a:sym typeface="Maven Pro"/>
              </a:rPr>
              <a:t>Not only will the candidate have a bad impression of your organisation, but will very likely mention this to many people. The multiplier effect means this could have serious consequences.</a:t>
            </a:r>
            <a:endParaRPr sz="1600" dirty="0">
              <a:latin typeface="Maven Pro"/>
              <a:ea typeface="Maven Pro"/>
              <a:cs typeface="Maven Pro"/>
              <a:sym typeface="Maven Pro"/>
            </a:endParaRPr>
          </a:p>
          <a:p>
            <a:pPr marL="0" lvl="0" indent="0" algn="l" rtl="0">
              <a:lnSpc>
                <a:spcPct val="150000"/>
              </a:lnSpc>
              <a:spcBef>
                <a:spcPts val="400"/>
              </a:spcBef>
              <a:spcAft>
                <a:spcPts val="0"/>
              </a:spcAft>
              <a:buNone/>
            </a:pPr>
            <a:endParaRPr dirty="0">
              <a:latin typeface="Maven Pro"/>
              <a:ea typeface="Maven Pro"/>
              <a:cs typeface="Maven Pro"/>
              <a:sym typeface="Maven Pro"/>
            </a:endParaRPr>
          </a:p>
          <a:p>
            <a:pPr marL="0" lvl="0" indent="0" algn="l" rtl="0">
              <a:lnSpc>
                <a:spcPct val="150000"/>
              </a:lnSpc>
              <a:spcBef>
                <a:spcPts val="400"/>
              </a:spcBef>
              <a:spcAft>
                <a:spcPts val="400"/>
              </a:spcAft>
              <a:buNone/>
            </a:pPr>
            <a:endParaRPr dirty="0">
              <a:latin typeface="Maven Pro"/>
              <a:ea typeface="Maven Pro"/>
              <a:cs typeface="Maven Pro"/>
              <a:sym typeface="Maven Pr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68"/>
          <p:cNvSpPr/>
          <p:nvPr/>
        </p:nvSpPr>
        <p:spPr>
          <a:xfrm>
            <a:off x="1008800" y="234450"/>
            <a:ext cx="8135100" cy="6108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8"/>
          <p:cNvSpPr/>
          <p:nvPr/>
        </p:nvSpPr>
        <p:spPr>
          <a:xfrm>
            <a:off x="333900" y="-10650"/>
            <a:ext cx="589800" cy="855900"/>
          </a:xfrm>
          <a:prstGeom prst="rect">
            <a:avLst/>
          </a:prstGeom>
          <a:solidFill>
            <a:srgbClr val="262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41" name="Google Shape;441;p68"/>
          <p:cNvCxnSpPr/>
          <p:nvPr/>
        </p:nvCxnSpPr>
        <p:spPr>
          <a:xfrm>
            <a:off x="1008800" y="0"/>
            <a:ext cx="0" cy="845400"/>
          </a:xfrm>
          <a:prstGeom prst="straightConnector1">
            <a:avLst/>
          </a:prstGeom>
          <a:noFill/>
          <a:ln w="28575" cap="flat" cmpd="sng">
            <a:solidFill>
              <a:srgbClr val="0B5394"/>
            </a:solidFill>
            <a:prstDash val="solid"/>
            <a:round/>
            <a:headEnd type="none" w="med" len="med"/>
            <a:tailEnd type="none" w="med" len="med"/>
          </a:ln>
        </p:spPr>
      </p:cxnSp>
      <p:sp>
        <p:nvSpPr>
          <p:cNvPr id="442" name="Google Shape;442;p68"/>
          <p:cNvSpPr txBox="1"/>
          <p:nvPr/>
        </p:nvSpPr>
        <p:spPr>
          <a:xfrm>
            <a:off x="1150900" y="382500"/>
            <a:ext cx="5601000" cy="314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800">
                <a:latin typeface="Maven Pro"/>
                <a:ea typeface="Maven Pro"/>
                <a:cs typeface="Maven Pro"/>
                <a:sym typeface="Maven Pro"/>
              </a:rPr>
              <a:t>Do you remember?   </a:t>
            </a:r>
            <a:endParaRPr sz="1800">
              <a:latin typeface="Maven Pro"/>
              <a:ea typeface="Maven Pro"/>
              <a:cs typeface="Maven Pro"/>
              <a:sym typeface="Maven Pro"/>
            </a:endParaRPr>
          </a:p>
        </p:txBody>
      </p:sp>
      <p:sp>
        <p:nvSpPr>
          <p:cNvPr id="443" name="Google Shape;443;p68"/>
          <p:cNvSpPr/>
          <p:nvPr/>
        </p:nvSpPr>
        <p:spPr>
          <a:xfrm>
            <a:off x="0" y="5126075"/>
            <a:ext cx="9144000" cy="17400"/>
          </a:xfrm>
          <a:prstGeom prst="rect">
            <a:avLst/>
          </a:prstGeom>
          <a:solidFill>
            <a:srgbClr val="E91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44" name="Google Shape;444;p68"/>
          <p:cNvPicPr preferRelativeResize="0"/>
          <p:nvPr/>
        </p:nvPicPr>
        <p:blipFill>
          <a:blip r:embed="rId3">
            <a:alphaModFix/>
          </a:blip>
          <a:stretch>
            <a:fillRect/>
          </a:stretch>
        </p:blipFill>
        <p:spPr>
          <a:xfrm>
            <a:off x="7310039" y="382500"/>
            <a:ext cx="1437961" cy="314700"/>
          </a:xfrm>
          <a:prstGeom prst="rect">
            <a:avLst/>
          </a:prstGeom>
          <a:noFill/>
          <a:ln>
            <a:noFill/>
          </a:ln>
        </p:spPr>
      </p:pic>
      <p:sp>
        <p:nvSpPr>
          <p:cNvPr id="445" name="Google Shape;445;p68"/>
          <p:cNvSpPr txBox="1"/>
          <p:nvPr/>
        </p:nvSpPr>
        <p:spPr>
          <a:xfrm>
            <a:off x="105300" y="4811375"/>
            <a:ext cx="3918900" cy="31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800">
              <a:solidFill>
                <a:srgbClr val="CCCCCC"/>
              </a:solidFill>
              <a:latin typeface="Poppins"/>
              <a:ea typeface="Poppins"/>
              <a:cs typeface="Poppins"/>
              <a:sym typeface="Poppins"/>
            </a:endParaRPr>
          </a:p>
        </p:txBody>
      </p:sp>
      <p:sp>
        <p:nvSpPr>
          <p:cNvPr id="446" name="Google Shape;446;p68"/>
          <p:cNvSpPr txBox="1"/>
          <p:nvPr/>
        </p:nvSpPr>
        <p:spPr>
          <a:xfrm>
            <a:off x="600800" y="2828175"/>
            <a:ext cx="5695200" cy="856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800" dirty="0">
                <a:solidFill>
                  <a:srgbClr val="404040"/>
                </a:solidFill>
                <a:latin typeface="Maven Pro"/>
                <a:ea typeface="Maven Pro"/>
                <a:cs typeface="Maven Pro"/>
                <a:sym typeface="Maven Pro"/>
              </a:rPr>
              <a:t>Do you remember a bad interview experience when you went for an interview?</a:t>
            </a:r>
            <a:endParaRPr sz="1800" dirty="0">
              <a:solidFill>
                <a:srgbClr val="404040"/>
              </a:solidFill>
              <a:latin typeface="Maven Pro"/>
              <a:ea typeface="Maven Pro"/>
              <a:cs typeface="Maven Pro"/>
              <a:sym typeface="Maven Pro"/>
            </a:endParaRPr>
          </a:p>
          <a:p>
            <a:pPr marL="0" lvl="0" indent="0" algn="l" rtl="0">
              <a:spcBef>
                <a:spcPts val="0"/>
              </a:spcBef>
              <a:spcAft>
                <a:spcPts val="0"/>
              </a:spcAft>
              <a:buNone/>
            </a:pPr>
            <a:endParaRPr sz="1800" dirty="0">
              <a:solidFill>
                <a:srgbClr val="404040"/>
              </a:solidFill>
              <a:latin typeface="Maven Pro"/>
              <a:ea typeface="Maven Pro"/>
              <a:cs typeface="Maven Pro"/>
              <a:sym typeface="Maven Pro"/>
            </a:endParaRPr>
          </a:p>
          <a:p>
            <a:pPr marL="0" lvl="0" indent="0" algn="l" rtl="0">
              <a:spcBef>
                <a:spcPts val="0"/>
              </a:spcBef>
              <a:spcAft>
                <a:spcPts val="0"/>
              </a:spcAft>
              <a:buNone/>
            </a:pPr>
            <a:endParaRPr sz="1800" dirty="0">
              <a:solidFill>
                <a:srgbClr val="404040"/>
              </a:solidFill>
              <a:latin typeface="Maven Pro"/>
              <a:ea typeface="Maven Pro"/>
              <a:cs typeface="Maven Pro"/>
              <a:sym typeface="Maven Pro"/>
            </a:endParaRPr>
          </a:p>
          <a:p>
            <a:pPr marL="0" lvl="0" indent="0" algn="l" rtl="0">
              <a:spcBef>
                <a:spcPts val="0"/>
              </a:spcBef>
              <a:spcAft>
                <a:spcPts val="0"/>
              </a:spcAft>
              <a:buNone/>
            </a:pPr>
            <a:endParaRPr sz="1800" dirty="0">
              <a:solidFill>
                <a:srgbClr val="404040"/>
              </a:solidFill>
              <a:latin typeface="Maven Pro"/>
              <a:ea typeface="Maven Pro"/>
              <a:cs typeface="Maven Pro"/>
              <a:sym typeface="Maven Pro"/>
            </a:endParaRPr>
          </a:p>
          <a:p>
            <a:pPr marL="0" lvl="0" indent="0" algn="l" rtl="0">
              <a:spcBef>
                <a:spcPts val="0"/>
              </a:spcBef>
              <a:spcAft>
                <a:spcPts val="0"/>
              </a:spcAft>
              <a:buNone/>
            </a:pPr>
            <a:r>
              <a:rPr lang="en-GB" sz="1800" dirty="0">
                <a:solidFill>
                  <a:srgbClr val="404040"/>
                </a:solidFill>
                <a:latin typeface="Maven Pro"/>
                <a:ea typeface="Maven Pro"/>
                <a:cs typeface="Maven Pro"/>
                <a:sym typeface="Maven Pro"/>
              </a:rPr>
              <a:t>Chances are - you don’t remember the interviewers name - but you most certainly do remember the brand</a:t>
            </a:r>
            <a:endParaRPr sz="1800" dirty="0">
              <a:latin typeface="Maven Pro"/>
              <a:ea typeface="Maven Pro"/>
              <a:cs typeface="Maven Pro"/>
              <a:sym typeface="Maven Pro"/>
            </a:endParaRPr>
          </a:p>
          <a:p>
            <a:pPr marL="0" lvl="0" indent="0" algn="l" rtl="0">
              <a:spcBef>
                <a:spcPts val="0"/>
              </a:spcBef>
              <a:spcAft>
                <a:spcPts val="0"/>
              </a:spcAft>
              <a:buNone/>
            </a:pPr>
            <a:endParaRPr dirty="0"/>
          </a:p>
          <a:p>
            <a:pPr marL="0" lvl="0" indent="0" algn="l" rtl="0">
              <a:spcBef>
                <a:spcPts val="0"/>
              </a:spcBef>
              <a:spcAft>
                <a:spcPts val="0"/>
              </a:spcAft>
              <a:buNone/>
            </a:pPr>
            <a:endParaRPr dirty="0"/>
          </a:p>
        </p:txBody>
      </p:sp>
      <p:pic>
        <p:nvPicPr>
          <p:cNvPr id="447" name="Google Shape;447;p68"/>
          <p:cNvPicPr preferRelativeResize="0"/>
          <p:nvPr/>
        </p:nvPicPr>
        <p:blipFill>
          <a:blip r:embed="rId4">
            <a:alphaModFix/>
          </a:blip>
          <a:stretch>
            <a:fillRect/>
          </a:stretch>
        </p:blipFill>
        <p:spPr>
          <a:xfrm>
            <a:off x="6173325" y="1533663"/>
            <a:ext cx="2528125" cy="2904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69"/>
          <p:cNvSpPr/>
          <p:nvPr/>
        </p:nvSpPr>
        <p:spPr>
          <a:xfrm>
            <a:off x="1008800" y="234450"/>
            <a:ext cx="8135100" cy="6108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9"/>
          <p:cNvSpPr/>
          <p:nvPr/>
        </p:nvSpPr>
        <p:spPr>
          <a:xfrm>
            <a:off x="333900" y="-10650"/>
            <a:ext cx="589800" cy="855900"/>
          </a:xfrm>
          <a:prstGeom prst="rect">
            <a:avLst/>
          </a:prstGeom>
          <a:solidFill>
            <a:srgbClr val="262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54" name="Google Shape;454;p69"/>
          <p:cNvCxnSpPr/>
          <p:nvPr/>
        </p:nvCxnSpPr>
        <p:spPr>
          <a:xfrm>
            <a:off x="1008800" y="0"/>
            <a:ext cx="0" cy="845400"/>
          </a:xfrm>
          <a:prstGeom prst="straightConnector1">
            <a:avLst/>
          </a:prstGeom>
          <a:noFill/>
          <a:ln w="28575" cap="flat" cmpd="sng">
            <a:solidFill>
              <a:srgbClr val="0B5394"/>
            </a:solidFill>
            <a:prstDash val="solid"/>
            <a:round/>
            <a:headEnd type="none" w="med" len="med"/>
            <a:tailEnd type="none" w="med" len="med"/>
          </a:ln>
        </p:spPr>
      </p:cxnSp>
      <p:sp>
        <p:nvSpPr>
          <p:cNvPr id="455" name="Google Shape;455;p69"/>
          <p:cNvSpPr txBox="1"/>
          <p:nvPr/>
        </p:nvSpPr>
        <p:spPr>
          <a:xfrm>
            <a:off x="1150900" y="382500"/>
            <a:ext cx="5601000" cy="314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800">
                <a:latin typeface="Maven Pro"/>
                <a:ea typeface="Maven Pro"/>
                <a:cs typeface="Maven Pro"/>
                <a:sym typeface="Maven Pro"/>
              </a:rPr>
              <a:t>The time spent here is essential   </a:t>
            </a:r>
            <a:endParaRPr sz="1800">
              <a:latin typeface="Maven Pro"/>
              <a:ea typeface="Maven Pro"/>
              <a:cs typeface="Maven Pro"/>
              <a:sym typeface="Maven Pro"/>
            </a:endParaRPr>
          </a:p>
        </p:txBody>
      </p:sp>
      <p:sp>
        <p:nvSpPr>
          <p:cNvPr id="456" name="Google Shape;456;p69"/>
          <p:cNvSpPr/>
          <p:nvPr/>
        </p:nvSpPr>
        <p:spPr>
          <a:xfrm>
            <a:off x="0" y="5126075"/>
            <a:ext cx="9144000" cy="17400"/>
          </a:xfrm>
          <a:prstGeom prst="rect">
            <a:avLst/>
          </a:prstGeom>
          <a:solidFill>
            <a:srgbClr val="E91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7" name="Google Shape;457;p69"/>
          <p:cNvPicPr preferRelativeResize="0"/>
          <p:nvPr/>
        </p:nvPicPr>
        <p:blipFill>
          <a:blip r:embed="rId3">
            <a:alphaModFix/>
          </a:blip>
          <a:stretch>
            <a:fillRect/>
          </a:stretch>
        </p:blipFill>
        <p:spPr>
          <a:xfrm>
            <a:off x="7310039" y="382500"/>
            <a:ext cx="1437961" cy="314700"/>
          </a:xfrm>
          <a:prstGeom prst="rect">
            <a:avLst/>
          </a:prstGeom>
          <a:noFill/>
          <a:ln>
            <a:noFill/>
          </a:ln>
        </p:spPr>
      </p:pic>
      <p:sp>
        <p:nvSpPr>
          <p:cNvPr id="458" name="Google Shape;458;p69"/>
          <p:cNvSpPr txBox="1"/>
          <p:nvPr/>
        </p:nvSpPr>
        <p:spPr>
          <a:xfrm>
            <a:off x="105300" y="4811375"/>
            <a:ext cx="3918900" cy="31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800">
              <a:solidFill>
                <a:srgbClr val="CCCCCC"/>
              </a:solidFill>
              <a:latin typeface="Poppins"/>
              <a:ea typeface="Poppins"/>
              <a:cs typeface="Poppins"/>
              <a:sym typeface="Poppins"/>
            </a:endParaRPr>
          </a:p>
        </p:txBody>
      </p:sp>
      <p:sp>
        <p:nvSpPr>
          <p:cNvPr id="459" name="Google Shape;459;p69"/>
          <p:cNvSpPr txBox="1"/>
          <p:nvPr/>
        </p:nvSpPr>
        <p:spPr>
          <a:xfrm>
            <a:off x="780750" y="382500"/>
            <a:ext cx="7582500" cy="43422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400"/>
              </a:spcBef>
              <a:spcAft>
                <a:spcPts val="0"/>
              </a:spcAft>
              <a:buNone/>
            </a:pPr>
            <a:endParaRPr>
              <a:solidFill>
                <a:srgbClr val="404040"/>
              </a:solidFill>
              <a:latin typeface="Maven Pro"/>
              <a:ea typeface="Maven Pro"/>
              <a:cs typeface="Maven Pro"/>
              <a:sym typeface="Maven Pro"/>
            </a:endParaRPr>
          </a:p>
          <a:p>
            <a:pPr marL="0" lvl="0" indent="0" algn="l" rtl="0">
              <a:lnSpc>
                <a:spcPct val="150000"/>
              </a:lnSpc>
              <a:spcBef>
                <a:spcPts val="400"/>
              </a:spcBef>
              <a:spcAft>
                <a:spcPts val="0"/>
              </a:spcAft>
              <a:buNone/>
            </a:pPr>
            <a:endParaRPr>
              <a:solidFill>
                <a:srgbClr val="404040"/>
              </a:solidFill>
              <a:latin typeface="Maven Pro"/>
              <a:ea typeface="Maven Pro"/>
              <a:cs typeface="Maven Pro"/>
              <a:sym typeface="Maven Pro"/>
            </a:endParaRPr>
          </a:p>
          <a:p>
            <a:pPr marL="0" lvl="0" indent="0" algn="l" rtl="0">
              <a:lnSpc>
                <a:spcPct val="150000"/>
              </a:lnSpc>
              <a:spcBef>
                <a:spcPts val="400"/>
              </a:spcBef>
              <a:spcAft>
                <a:spcPts val="0"/>
              </a:spcAft>
              <a:buNone/>
            </a:pPr>
            <a:endParaRPr>
              <a:solidFill>
                <a:srgbClr val="404040"/>
              </a:solidFill>
              <a:latin typeface="Maven Pro"/>
              <a:ea typeface="Maven Pro"/>
              <a:cs typeface="Maven Pro"/>
              <a:sym typeface="Maven Pro"/>
            </a:endParaRPr>
          </a:p>
          <a:p>
            <a:pPr marL="0" lvl="0" indent="0" algn="l" rtl="0">
              <a:lnSpc>
                <a:spcPct val="150000"/>
              </a:lnSpc>
              <a:spcBef>
                <a:spcPts val="400"/>
              </a:spcBef>
              <a:spcAft>
                <a:spcPts val="0"/>
              </a:spcAft>
              <a:buNone/>
            </a:pPr>
            <a:endParaRPr>
              <a:solidFill>
                <a:srgbClr val="404040"/>
              </a:solidFill>
              <a:latin typeface="Maven Pro"/>
              <a:ea typeface="Maven Pro"/>
              <a:cs typeface="Maven Pro"/>
              <a:sym typeface="Maven Pro"/>
            </a:endParaRPr>
          </a:p>
          <a:p>
            <a:pPr marL="0" lvl="0" indent="0" algn="l" rtl="0">
              <a:lnSpc>
                <a:spcPct val="150000"/>
              </a:lnSpc>
              <a:spcBef>
                <a:spcPts val="400"/>
              </a:spcBef>
              <a:spcAft>
                <a:spcPts val="0"/>
              </a:spcAft>
              <a:buNone/>
            </a:pPr>
            <a:endParaRPr>
              <a:solidFill>
                <a:srgbClr val="404040"/>
              </a:solidFill>
              <a:latin typeface="Maven Pro"/>
              <a:ea typeface="Maven Pro"/>
              <a:cs typeface="Maven Pro"/>
              <a:sym typeface="Maven Pro"/>
            </a:endParaRPr>
          </a:p>
          <a:p>
            <a:pPr marL="0" lvl="0" indent="0" algn="l" rtl="0">
              <a:lnSpc>
                <a:spcPct val="150000"/>
              </a:lnSpc>
              <a:spcBef>
                <a:spcPts val="400"/>
              </a:spcBef>
              <a:spcAft>
                <a:spcPts val="0"/>
              </a:spcAft>
              <a:buNone/>
            </a:pPr>
            <a:endParaRPr>
              <a:solidFill>
                <a:srgbClr val="404040"/>
              </a:solidFill>
              <a:latin typeface="Maven Pro"/>
              <a:ea typeface="Maven Pro"/>
              <a:cs typeface="Maven Pro"/>
              <a:sym typeface="Maven Pro"/>
            </a:endParaRPr>
          </a:p>
          <a:p>
            <a:pPr marL="0" lvl="0" indent="0" algn="l" rtl="0">
              <a:lnSpc>
                <a:spcPct val="150000"/>
              </a:lnSpc>
              <a:spcBef>
                <a:spcPts val="400"/>
              </a:spcBef>
              <a:spcAft>
                <a:spcPts val="0"/>
              </a:spcAft>
              <a:buNone/>
            </a:pPr>
            <a:r>
              <a:rPr lang="en-GB">
                <a:solidFill>
                  <a:srgbClr val="404040"/>
                </a:solidFill>
                <a:latin typeface="Maven Pro"/>
                <a:ea typeface="Maven Pro"/>
                <a:cs typeface="Maven Pro"/>
                <a:sym typeface="Maven Pro"/>
              </a:rPr>
              <a:t>Prepare for the interview</a:t>
            </a:r>
            <a:endParaRPr>
              <a:solidFill>
                <a:srgbClr val="404040"/>
              </a:solidFill>
              <a:latin typeface="Maven Pro"/>
              <a:ea typeface="Maven Pro"/>
              <a:cs typeface="Maven Pro"/>
              <a:sym typeface="Maven Pro"/>
            </a:endParaRPr>
          </a:p>
          <a:p>
            <a:pPr marL="0" lvl="0" indent="0" algn="l" rtl="0">
              <a:lnSpc>
                <a:spcPct val="150000"/>
              </a:lnSpc>
              <a:spcBef>
                <a:spcPts val="400"/>
              </a:spcBef>
              <a:spcAft>
                <a:spcPts val="0"/>
              </a:spcAft>
              <a:buNone/>
            </a:pPr>
            <a:endParaRPr>
              <a:solidFill>
                <a:srgbClr val="404040"/>
              </a:solidFill>
              <a:latin typeface="Maven Pro"/>
              <a:ea typeface="Maven Pro"/>
              <a:cs typeface="Maven Pro"/>
              <a:sym typeface="Maven Pro"/>
            </a:endParaRPr>
          </a:p>
          <a:p>
            <a:pPr marL="0" lvl="0" indent="0" algn="l" rtl="0">
              <a:lnSpc>
                <a:spcPct val="150000"/>
              </a:lnSpc>
              <a:spcBef>
                <a:spcPts val="400"/>
              </a:spcBef>
              <a:spcAft>
                <a:spcPts val="0"/>
              </a:spcAft>
              <a:buNone/>
            </a:pPr>
            <a:r>
              <a:rPr lang="en-GB" sz="1800">
                <a:latin typeface="Maven Pro"/>
                <a:ea typeface="Maven Pro"/>
                <a:cs typeface="Maven Pro"/>
                <a:sym typeface="Maven Pro"/>
              </a:rPr>
              <a:t>Read the C.V. </a:t>
            </a:r>
            <a:endParaRPr sz="1800">
              <a:latin typeface="Maven Pro"/>
              <a:ea typeface="Maven Pro"/>
              <a:cs typeface="Maven Pro"/>
              <a:sym typeface="Maven Pro"/>
            </a:endParaRPr>
          </a:p>
          <a:p>
            <a:pPr marL="0" lvl="0" indent="0" algn="l" rtl="0">
              <a:lnSpc>
                <a:spcPct val="150000"/>
              </a:lnSpc>
              <a:spcBef>
                <a:spcPts val="400"/>
              </a:spcBef>
              <a:spcAft>
                <a:spcPts val="0"/>
              </a:spcAft>
              <a:buNone/>
            </a:pPr>
            <a:r>
              <a:rPr lang="en-GB" sz="1800">
                <a:latin typeface="Maven Pro"/>
                <a:ea typeface="Maven Pro"/>
                <a:cs typeface="Maven Pro"/>
                <a:sym typeface="Maven Pro"/>
              </a:rPr>
              <a:t>Know the questions you want to ask</a:t>
            </a:r>
            <a:endParaRPr sz="1800">
              <a:latin typeface="Maven Pro"/>
              <a:ea typeface="Maven Pro"/>
              <a:cs typeface="Maven Pro"/>
              <a:sym typeface="Maven Pro"/>
            </a:endParaRPr>
          </a:p>
          <a:p>
            <a:pPr marL="0" lvl="0" indent="0" algn="l" rtl="0">
              <a:lnSpc>
                <a:spcPct val="150000"/>
              </a:lnSpc>
              <a:spcBef>
                <a:spcPts val="400"/>
              </a:spcBef>
              <a:spcAft>
                <a:spcPts val="0"/>
              </a:spcAft>
              <a:buNone/>
            </a:pPr>
            <a:endParaRPr>
              <a:solidFill>
                <a:srgbClr val="404040"/>
              </a:solidFill>
              <a:latin typeface="Maven Pro"/>
              <a:ea typeface="Maven Pro"/>
              <a:cs typeface="Maven Pro"/>
              <a:sym typeface="Maven Pro"/>
            </a:endParaRPr>
          </a:p>
          <a:p>
            <a:pPr marL="0" lvl="0" indent="0" algn="l" rtl="0">
              <a:lnSpc>
                <a:spcPct val="150000"/>
              </a:lnSpc>
              <a:spcBef>
                <a:spcPts val="400"/>
              </a:spcBef>
              <a:spcAft>
                <a:spcPts val="0"/>
              </a:spcAft>
              <a:buNone/>
            </a:pPr>
            <a:endParaRPr>
              <a:solidFill>
                <a:srgbClr val="404040"/>
              </a:solidFill>
              <a:latin typeface="Maven Pro"/>
              <a:ea typeface="Maven Pro"/>
              <a:cs typeface="Maven Pro"/>
              <a:sym typeface="Maven Pro"/>
            </a:endParaRPr>
          </a:p>
          <a:p>
            <a:pPr marL="0" lvl="0" indent="0" algn="l" rtl="0">
              <a:lnSpc>
                <a:spcPct val="150000"/>
              </a:lnSpc>
              <a:spcBef>
                <a:spcPts val="400"/>
              </a:spcBef>
              <a:spcAft>
                <a:spcPts val="0"/>
              </a:spcAft>
              <a:buNone/>
            </a:pPr>
            <a:endParaRPr>
              <a:solidFill>
                <a:srgbClr val="404040"/>
              </a:solidFill>
              <a:latin typeface="Maven Pro"/>
              <a:ea typeface="Maven Pro"/>
              <a:cs typeface="Maven Pro"/>
              <a:sym typeface="Maven Pro"/>
            </a:endParaRPr>
          </a:p>
          <a:p>
            <a:pPr marL="0" lvl="0" indent="0" algn="l" rtl="0">
              <a:lnSpc>
                <a:spcPct val="150000"/>
              </a:lnSpc>
              <a:spcBef>
                <a:spcPts val="400"/>
              </a:spcBef>
              <a:spcAft>
                <a:spcPts val="400"/>
              </a:spcAft>
              <a:buNone/>
            </a:pPr>
            <a:endParaRPr>
              <a:solidFill>
                <a:srgbClr val="404040"/>
              </a:solidFill>
              <a:latin typeface="Maven Pro"/>
              <a:ea typeface="Maven Pro"/>
              <a:cs typeface="Maven Pro"/>
              <a:sym typeface="Maven Pro"/>
            </a:endParaRPr>
          </a:p>
        </p:txBody>
      </p:sp>
      <p:pic>
        <p:nvPicPr>
          <p:cNvPr id="460" name="Google Shape;460;p69"/>
          <p:cNvPicPr preferRelativeResize="0"/>
          <p:nvPr/>
        </p:nvPicPr>
        <p:blipFill>
          <a:blip r:embed="rId4">
            <a:alphaModFix/>
          </a:blip>
          <a:stretch>
            <a:fillRect/>
          </a:stretch>
        </p:blipFill>
        <p:spPr>
          <a:xfrm>
            <a:off x="819900" y="1019400"/>
            <a:ext cx="5348651" cy="20057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52"/>
          <p:cNvSpPr/>
          <p:nvPr/>
        </p:nvSpPr>
        <p:spPr>
          <a:xfrm>
            <a:off x="1008800" y="234450"/>
            <a:ext cx="8135100" cy="6108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52"/>
          <p:cNvSpPr/>
          <p:nvPr/>
        </p:nvSpPr>
        <p:spPr>
          <a:xfrm>
            <a:off x="333900" y="-10650"/>
            <a:ext cx="589800" cy="855900"/>
          </a:xfrm>
          <a:prstGeom prst="rect">
            <a:avLst/>
          </a:prstGeom>
          <a:solidFill>
            <a:srgbClr val="262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22" name="Google Shape;222;p52"/>
          <p:cNvCxnSpPr/>
          <p:nvPr/>
        </p:nvCxnSpPr>
        <p:spPr>
          <a:xfrm>
            <a:off x="1008800" y="0"/>
            <a:ext cx="0" cy="845400"/>
          </a:xfrm>
          <a:prstGeom prst="straightConnector1">
            <a:avLst/>
          </a:prstGeom>
          <a:noFill/>
          <a:ln w="28575" cap="flat" cmpd="sng">
            <a:solidFill>
              <a:srgbClr val="0B5394"/>
            </a:solidFill>
            <a:prstDash val="solid"/>
            <a:round/>
            <a:headEnd type="none" w="med" len="med"/>
            <a:tailEnd type="none" w="med" len="med"/>
          </a:ln>
        </p:spPr>
      </p:cxnSp>
      <p:sp>
        <p:nvSpPr>
          <p:cNvPr id="223" name="Google Shape;223;p52"/>
          <p:cNvSpPr txBox="1"/>
          <p:nvPr/>
        </p:nvSpPr>
        <p:spPr>
          <a:xfrm>
            <a:off x="1150900" y="382500"/>
            <a:ext cx="5825400" cy="314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800">
                <a:latin typeface="Maven Pro"/>
                <a:ea typeface="Maven Pro"/>
                <a:cs typeface="Maven Pro"/>
                <a:sym typeface="Maven Pro"/>
              </a:rPr>
              <a:t>Ensuring the person you interviewed, is the person you hire </a:t>
            </a:r>
            <a:endParaRPr sz="1800">
              <a:latin typeface="Maven Pro"/>
              <a:ea typeface="Maven Pro"/>
              <a:cs typeface="Maven Pro"/>
              <a:sym typeface="Maven Pro"/>
            </a:endParaRPr>
          </a:p>
        </p:txBody>
      </p:sp>
      <p:sp>
        <p:nvSpPr>
          <p:cNvPr id="224" name="Google Shape;224;p52"/>
          <p:cNvSpPr/>
          <p:nvPr/>
        </p:nvSpPr>
        <p:spPr>
          <a:xfrm>
            <a:off x="0" y="5126075"/>
            <a:ext cx="9144000" cy="17400"/>
          </a:xfrm>
          <a:prstGeom prst="rect">
            <a:avLst/>
          </a:prstGeom>
          <a:solidFill>
            <a:srgbClr val="E91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5" name="Google Shape;225;p52"/>
          <p:cNvPicPr preferRelativeResize="0"/>
          <p:nvPr/>
        </p:nvPicPr>
        <p:blipFill>
          <a:blip r:embed="rId3">
            <a:alphaModFix/>
          </a:blip>
          <a:stretch>
            <a:fillRect/>
          </a:stretch>
        </p:blipFill>
        <p:spPr>
          <a:xfrm>
            <a:off x="7310039" y="382500"/>
            <a:ext cx="1437961" cy="314700"/>
          </a:xfrm>
          <a:prstGeom prst="rect">
            <a:avLst/>
          </a:prstGeom>
          <a:noFill/>
          <a:ln>
            <a:noFill/>
          </a:ln>
        </p:spPr>
      </p:pic>
      <p:sp>
        <p:nvSpPr>
          <p:cNvPr id="226" name="Google Shape;226;p52"/>
          <p:cNvSpPr txBox="1"/>
          <p:nvPr/>
        </p:nvSpPr>
        <p:spPr>
          <a:xfrm>
            <a:off x="105300" y="4811375"/>
            <a:ext cx="3918900" cy="31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800">
              <a:solidFill>
                <a:srgbClr val="CCCCCC"/>
              </a:solidFill>
              <a:latin typeface="Poppins"/>
              <a:ea typeface="Poppins"/>
              <a:cs typeface="Poppins"/>
              <a:sym typeface="Poppins"/>
            </a:endParaRPr>
          </a:p>
        </p:txBody>
      </p:sp>
      <p:sp>
        <p:nvSpPr>
          <p:cNvPr id="227" name="Google Shape;227;p52"/>
          <p:cNvSpPr txBox="1"/>
          <p:nvPr/>
        </p:nvSpPr>
        <p:spPr>
          <a:xfrm>
            <a:off x="195600" y="1581388"/>
            <a:ext cx="8635200" cy="3000000"/>
          </a:xfrm>
          <a:prstGeom prst="rect">
            <a:avLst/>
          </a:prstGeom>
          <a:noFill/>
          <a:ln>
            <a:noFill/>
          </a:ln>
        </p:spPr>
        <p:txBody>
          <a:bodyPr spcFirstLastPara="1" wrap="square" lIns="91425" tIns="91425" rIns="91425" bIns="91425" anchor="t" anchorCtr="0">
            <a:noAutofit/>
          </a:bodyPr>
          <a:lstStyle/>
          <a:p>
            <a:pPr marL="342900" lvl="0" indent="0" algn="l" rtl="0">
              <a:lnSpc>
                <a:spcPct val="200000"/>
              </a:lnSpc>
              <a:spcBef>
                <a:spcPts val="500"/>
              </a:spcBef>
              <a:spcAft>
                <a:spcPts val="0"/>
              </a:spcAft>
              <a:buNone/>
            </a:pPr>
            <a:endParaRPr sz="2100">
              <a:solidFill>
                <a:srgbClr val="083050"/>
              </a:solidFill>
              <a:latin typeface="Maven Pro"/>
              <a:ea typeface="Maven Pro"/>
              <a:cs typeface="Maven Pro"/>
              <a:sym typeface="Maven Pro"/>
            </a:endParaRPr>
          </a:p>
        </p:txBody>
      </p:sp>
      <p:pic>
        <p:nvPicPr>
          <p:cNvPr id="228" name="Google Shape;228;p52"/>
          <p:cNvPicPr preferRelativeResize="0"/>
          <p:nvPr/>
        </p:nvPicPr>
        <p:blipFill>
          <a:blip r:embed="rId4">
            <a:alphaModFix/>
          </a:blip>
          <a:stretch>
            <a:fillRect/>
          </a:stretch>
        </p:blipFill>
        <p:spPr>
          <a:xfrm>
            <a:off x="4834625" y="2968852"/>
            <a:ext cx="3663174" cy="1895200"/>
          </a:xfrm>
          <a:prstGeom prst="rect">
            <a:avLst/>
          </a:prstGeom>
          <a:noFill/>
          <a:ln>
            <a:noFill/>
          </a:ln>
        </p:spPr>
      </p:pic>
      <p:sp>
        <p:nvSpPr>
          <p:cNvPr id="229" name="Google Shape;229;p52"/>
          <p:cNvSpPr txBox="1"/>
          <p:nvPr/>
        </p:nvSpPr>
        <p:spPr>
          <a:xfrm>
            <a:off x="5248700" y="1970575"/>
            <a:ext cx="5368500" cy="48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000" dirty="0">
                <a:latin typeface="Maven Pro"/>
                <a:ea typeface="Maven Pro"/>
                <a:cs typeface="Maven Pro"/>
                <a:sym typeface="Maven Pro"/>
              </a:rPr>
              <a:t>You interviewed this</a:t>
            </a:r>
            <a:r>
              <a:rPr lang="en-GB" sz="3600" dirty="0">
                <a:latin typeface="Maven Pro"/>
                <a:ea typeface="Maven Pro"/>
                <a:cs typeface="Maven Pro"/>
                <a:sym typeface="Maven Pro"/>
              </a:rPr>
              <a:t> </a:t>
            </a:r>
            <a:endParaRPr sz="3600" dirty="0">
              <a:latin typeface="Maven Pro"/>
              <a:ea typeface="Maven Pro"/>
              <a:cs typeface="Maven Pro"/>
              <a:sym typeface="Maven Pro"/>
            </a:endParaRPr>
          </a:p>
        </p:txBody>
      </p:sp>
      <p:sp>
        <p:nvSpPr>
          <p:cNvPr id="230" name="Google Shape;230;p52"/>
          <p:cNvSpPr txBox="1"/>
          <p:nvPr/>
        </p:nvSpPr>
        <p:spPr>
          <a:xfrm>
            <a:off x="1618400" y="3834100"/>
            <a:ext cx="3554100" cy="48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000" dirty="0">
                <a:latin typeface="Maven Pro"/>
                <a:ea typeface="Maven Pro"/>
                <a:cs typeface="Maven Pro"/>
                <a:sym typeface="Maven Pro"/>
              </a:rPr>
              <a:t>But got this  </a:t>
            </a:r>
            <a:endParaRPr sz="3000" dirty="0">
              <a:latin typeface="Maven Pro"/>
              <a:ea typeface="Maven Pro"/>
              <a:cs typeface="Maven Pro"/>
              <a:sym typeface="Maven Pro"/>
            </a:endParaRPr>
          </a:p>
        </p:txBody>
      </p:sp>
      <p:pic>
        <p:nvPicPr>
          <p:cNvPr id="231" name="Google Shape;231;p52"/>
          <p:cNvPicPr preferRelativeResize="0"/>
          <p:nvPr/>
        </p:nvPicPr>
        <p:blipFill rotWithShape="1">
          <a:blip r:embed="rId5">
            <a:alphaModFix/>
          </a:blip>
          <a:srcRect t="24161"/>
          <a:stretch/>
        </p:blipFill>
        <p:spPr>
          <a:xfrm flipH="1">
            <a:off x="171324" y="1204400"/>
            <a:ext cx="4535426" cy="1934700"/>
          </a:xfrm>
          <a:prstGeom prst="rect">
            <a:avLst/>
          </a:prstGeom>
          <a:noFill/>
          <a:ln>
            <a:noFill/>
          </a:ln>
        </p:spPr>
      </p:pic>
      <p:sp>
        <p:nvSpPr>
          <p:cNvPr id="232" name="Google Shape;232;p52"/>
          <p:cNvSpPr/>
          <p:nvPr/>
        </p:nvSpPr>
        <p:spPr>
          <a:xfrm>
            <a:off x="4758425" y="2256450"/>
            <a:ext cx="490200" cy="236700"/>
          </a:xfrm>
          <a:prstGeom prst="leftArrow">
            <a:avLst>
              <a:gd name="adj1" fmla="val 50000"/>
              <a:gd name="adj2" fmla="val 50000"/>
            </a:avLst>
          </a:prstGeom>
          <a:solidFill>
            <a:srgbClr val="000000"/>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52"/>
          <p:cNvSpPr/>
          <p:nvPr/>
        </p:nvSpPr>
        <p:spPr>
          <a:xfrm flipH="1">
            <a:off x="3920225" y="4085250"/>
            <a:ext cx="490200" cy="236700"/>
          </a:xfrm>
          <a:prstGeom prst="leftArrow">
            <a:avLst>
              <a:gd name="adj1" fmla="val 50000"/>
              <a:gd name="adj2" fmla="val 50000"/>
            </a:avLst>
          </a:prstGeom>
          <a:solidFill>
            <a:srgbClr val="000000"/>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0"/>
      <p:bldP spid="230" grpId="0"/>
      <p:bldP spid="232" grpId="0" animBg="1"/>
      <p:bldP spid="23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70"/>
          <p:cNvSpPr/>
          <p:nvPr/>
        </p:nvSpPr>
        <p:spPr>
          <a:xfrm>
            <a:off x="1008800" y="234450"/>
            <a:ext cx="8135100" cy="6108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70"/>
          <p:cNvSpPr/>
          <p:nvPr/>
        </p:nvSpPr>
        <p:spPr>
          <a:xfrm>
            <a:off x="333900" y="-10650"/>
            <a:ext cx="589800" cy="855900"/>
          </a:xfrm>
          <a:prstGeom prst="rect">
            <a:avLst/>
          </a:prstGeom>
          <a:solidFill>
            <a:srgbClr val="262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67" name="Google Shape;467;p70"/>
          <p:cNvCxnSpPr/>
          <p:nvPr/>
        </p:nvCxnSpPr>
        <p:spPr>
          <a:xfrm>
            <a:off x="1008800" y="0"/>
            <a:ext cx="0" cy="845400"/>
          </a:xfrm>
          <a:prstGeom prst="straightConnector1">
            <a:avLst/>
          </a:prstGeom>
          <a:noFill/>
          <a:ln w="28575" cap="flat" cmpd="sng">
            <a:solidFill>
              <a:srgbClr val="0B5394"/>
            </a:solidFill>
            <a:prstDash val="solid"/>
            <a:round/>
            <a:headEnd type="none" w="med" len="med"/>
            <a:tailEnd type="none" w="med" len="med"/>
          </a:ln>
        </p:spPr>
      </p:cxnSp>
      <p:sp>
        <p:nvSpPr>
          <p:cNvPr id="468" name="Google Shape;468;p70"/>
          <p:cNvSpPr txBox="1"/>
          <p:nvPr/>
        </p:nvSpPr>
        <p:spPr>
          <a:xfrm>
            <a:off x="1150900" y="382500"/>
            <a:ext cx="5601000" cy="314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800">
                <a:latin typeface="Maven Pro"/>
                <a:ea typeface="Maven Pro"/>
                <a:cs typeface="Maven Pro"/>
                <a:sym typeface="Maven Pro"/>
              </a:rPr>
              <a:t>The time spent here is essential   </a:t>
            </a:r>
            <a:endParaRPr sz="1800">
              <a:latin typeface="Maven Pro"/>
              <a:ea typeface="Maven Pro"/>
              <a:cs typeface="Maven Pro"/>
              <a:sym typeface="Maven Pro"/>
            </a:endParaRPr>
          </a:p>
        </p:txBody>
      </p:sp>
      <p:sp>
        <p:nvSpPr>
          <p:cNvPr id="469" name="Google Shape;469;p70"/>
          <p:cNvSpPr/>
          <p:nvPr/>
        </p:nvSpPr>
        <p:spPr>
          <a:xfrm>
            <a:off x="0" y="5126075"/>
            <a:ext cx="9144000" cy="17400"/>
          </a:xfrm>
          <a:prstGeom prst="rect">
            <a:avLst/>
          </a:prstGeom>
          <a:solidFill>
            <a:srgbClr val="E91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70" name="Google Shape;470;p70"/>
          <p:cNvPicPr preferRelativeResize="0"/>
          <p:nvPr/>
        </p:nvPicPr>
        <p:blipFill>
          <a:blip r:embed="rId3">
            <a:alphaModFix/>
          </a:blip>
          <a:stretch>
            <a:fillRect/>
          </a:stretch>
        </p:blipFill>
        <p:spPr>
          <a:xfrm>
            <a:off x="7310039" y="382500"/>
            <a:ext cx="1437961" cy="314700"/>
          </a:xfrm>
          <a:prstGeom prst="rect">
            <a:avLst/>
          </a:prstGeom>
          <a:noFill/>
          <a:ln>
            <a:noFill/>
          </a:ln>
        </p:spPr>
      </p:pic>
      <p:sp>
        <p:nvSpPr>
          <p:cNvPr id="471" name="Google Shape;471;p70"/>
          <p:cNvSpPr txBox="1"/>
          <p:nvPr/>
        </p:nvSpPr>
        <p:spPr>
          <a:xfrm>
            <a:off x="105300" y="4811375"/>
            <a:ext cx="3918900" cy="31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800">
              <a:solidFill>
                <a:srgbClr val="CCCCCC"/>
              </a:solidFill>
              <a:latin typeface="Poppins"/>
              <a:ea typeface="Poppins"/>
              <a:cs typeface="Poppins"/>
              <a:sym typeface="Poppins"/>
            </a:endParaRPr>
          </a:p>
        </p:txBody>
      </p:sp>
      <p:sp>
        <p:nvSpPr>
          <p:cNvPr id="472" name="Google Shape;472;p70"/>
          <p:cNvSpPr txBox="1"/>
          <p:nvPr/>
        </p:nvSpPr>
        <p:spPr>
          <a:xfrm>
            <a:off x="286650" y="1254288"/>
            <a:ext cx="8570700" cy="30000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400"/>
              </a:spcBef>
              <a:spcAft>
                <a:spcPts val="0"/>
              </a:spcAft>
              <a:buNone/>
            </a:pPr>
            <a:r>
              <a:rPr lang="en-GB" sz="1800">
                <a:latin typeface="Maven Pro"/>
                <a:ea typeface="Maven Pro"/>
                <a:cs typeface="Maven Pro"/>
                <a:sym typeface="Maven Pro"/>
              </a:rPr>
              <a:t>Take your time -</a:t>
            </a:r>
            <a:endParaRPr sz="1800">
              <a:latin typeface="Maven Pro"/>
              <a:ea typeface="Maven Pro"/>
              <a:cs typeface="Maven Pro"/>
              <a:sym typeface="Maven Pro"/>
            </a:endParaRPr>
          </a:p>
          <a:p>
            <a:pPr marL="0" lvl="0" indent="0" algn="l" rtl="0">
              <a:lnSpc>
                <a:spcPct val="150000"/>
              </a:lnSpc>
              <a:spcBef>
                <a:spcPts val="400"/>
              </a:spcBef>
              <a:spcAft>
                <a:spcPts val="0"/>
              </a:spcAft>
              <a:buNone/>
            </a:pPr>
            <a:endParaRPr sz="1800">
              <a:latin typeface="Maven Pro"/>
              <a:ea typeface="Maven Pro"/>
              <a:cs typeface="Maven Pro"/>
              <a:sym typeface="Maven Pro"/>
            </a:endParaRPr>
          </a:p>
          <a:p>
            <a:pPr marL="0" lvl="0" indent="0" algn="l" rtl="0">
              <a:lnSpc>
                <a:spcPct val="150000"/>
              </a:lnSpc>
              <a:spcBef>
                <a:spcPts val="400"/>
              </a:spcBef>
              <a:spcAft>
                <a:spcPts val="0"/>
              </a:spcAft>
              <a:buNone/>
            </a:pPr>
            <a:endParaRPr sz="1800">
              <a:latin typeface="Maven Pro"/>
              <a:ea typeface="Maven Pro"/>
              <a:cs typeface="Maven Pro"/>
              <a:sym typeface="Maven Pro"/>
            </a:endParaRPr>
          </a:p>
          <a:p>
            <a:pPr marL="0" lvl="0" indent="0" algn="l" rtl="0">
              <a:lnSpc>
                <a:spcPct val="150000"/>
              </a:lnSpc>
              <a:spcBef>
                <a:spcPts val="400"/>
              </a:spcBef>
              <a:spcAft>
                <a:spcPts val="0"/>
              </a:spcAft>
              <a:buNone/>
            </a:pPr>
            <a:r>
              <a:rPr lang="en-GB" sz="1800">
                <a:latin typeface="Maven Pro"/>
                <a:ea typeface="Maven Pro"/>
                <a:cs typeface="Maven Pro"/>
                <a:sym typeface="Maven Pro"/>
              </a:rPr>
              <a:t> It’s the golden hour or opportunity </a:t>
            </a:r>
            <a:endParaRPr sz="1800">
              <a:latin typeface="Maven Pro"/>
              <a:ea typeface="Maven Pro"/>
              <a:cs typeface="Maven Pro"/>
              <a:sym typeface="Maven Pro"/>
            </a:endParaRPr>
          </a:p>
          <a:p>
            <a:pPr marL="0" lvl="0" indent="0" algn="l" rtl="0">
              <a:lnSpc>
                <a:spcPct val="150000"/>
              </a:lnSpc>
              <a:spcBef>
                <a:spcPts val="400"/>
              </a:spcBef>
              <a:spcAft>
                <a:spcPts val="0"/>
              </a:spcAft>
              <a:buNone/>
            </a:pPr>
            <a:endParaRPr sz="1800">
              <a:latin typeface="Maven Pro"/>
              <a:ea typeface="Maven Pro"/>
              <a:cs typeface="Maven Pro"/>
              <a:sym typeface="Maven Pro"/>
            </a:endParaRPr>
          </a:p>
          <a:p>
            <a:pPr marL="0" lvl="0" indent="0" algn="l" rtl="0">
              <a:lnSpc>
                <a:spcPct val="150000"/>
              </a:lnSpc>
              <a:spcBef>
                <a:spcPts val="400"/>
              </a:spcBef>
              <a:spcAft>
                <a:spcPts val="0"/>
              </a:spcAft>
              <a:buNone/>
            </a:pPr>
            <a:endParaRPr sz="1800">
              <a:latin typeface="Maven Pro"/>
              <a:ea typeface="Maven Pro"/>
              <a:cs typeface="Maven Pro"/>
              <a:sym typeface="Maven Pro"/>
            </a:endParaRPr>
          </a:p>
          <a:p>
            <a:pPr marL="0" lvl="0" indent="0" algn="l" rtl="0">
              <a:lnSpc>
                <a:spcPct val="150000"/>
              </a:lnSpc>
              <a:spcBef>
                <a:spcPts val="400"/>
              </a:spcBef>
              <a:spcAft>
                <a:spcPts val="0"/>
              </a:spcAft>
              <a:buNone/>
            </a:pPr>
            <a:endParaRPr sz="1800">
              <a:latin typeface="Maven Pro"/>
              <a:ea typeface="Maven Pro"/>
              <a:cs typeface="Maven Pro"/>
              <a:sym typeface="Maven Pro"/>
            </a:endParaRPr>
          </a:p>
          <a:p>
            <a:pPr marL="0" lvl="0" indent="0" algn="l" rtl="0">
              <a:lnSpc>
                <a:spcPct val="150000"/>
              </a:lnSpc>
              <a:spcBef>
                <a:spcPts val="400"/>
              </a:spcBef>
              <a:spcAft>
                <a:spcPts val="0"/>
              </a:spcAft>
              <a:buNone/>
            </a:pPr>
            <a:endParaRPr sz="1800">
              <a:latin typeface="Maven Pro"/>
              <a:ea typeface="Maven Pro"/>
              <a:cs typeface="Maven Pro"/>
              <a:sym typeface="Maven Pro"/>
            </a:endParaRPr>
          </a:p>
          <a:p>
            <a:pPr marL="0" lvl="0" indent="0" algn="l" rtl="0">
              <a:lnSpc>
                <a:spcPct val="150000"/>
              </a:lnSpc>
              <a:spcBef>
                <a:spcPts val="400"/>
              </a:spcBef>
              <a:spcAft>
                <a:spcPts val="0"/>
              </a:spcAft>
              <a:buNone/>
            </a:pPr>
            <a:endParaRPr sz="1800">
              <a:latin typeface="Maven Pro"/>
              <a:ea typeface="Maven Pro"/>
              <a:cs typeface="Maven Pro"/>
              <a:sym typeface="Maven Pro"/>
            </a:endParaRPr>
          </a:p>
          <a:p>
            <a:pPr marL="0" lvl="0" indent="0" algn="l" rtl="0">
              <a:lnSpc>
                <a:spcPct val="150000"/>
              </a:lnSpc>
              <a:spcBef>
                <a:spcPts val="400"/>
              </a:spcBef>
              <a:spcAft>
                <a:spcPts val="0"/>
              </a:spcAft>
              <a:buNone/>
            </a:pPr>
            <a:endParaRPr sz="1800">
              <a:latin typeface="Maven Pro"/>
              <a:ea typeface="Maven Pro"/>
              <a:cs typeface="Maven Pro"/>
              <a:sym typeface="Maven Pro"/>
            </a:endParaRPr>
          </a:p>
          <a:p>
            <a:pPr marL="0" lvl="0" indent="0" algn="l" rtl="0">
              <a:lnSpc>
                <a:spcPct val="150000"/>
              </a:lnSpc>
              <a:spcBef>
                <a:spcPts val="400"/>
              </a:spcBef>
              <a:spcAft>
                <a:spcPts val="400"/>
              </a:spcAft>
              <a:buNone/>
            </a:pPr>
            <a:endParaRPr>
              <a:latin typeface="Maven Pro"/>
              <a:ea typeface="Maven Pro"/>
              <a:cs typeface="Maven Pro"/>
              <a:sym typeface="Maven Pro"/>
            </a:endParaRPr>
          </a:p>
        </p:txBody>
      </p:sp>
      <p:pic>
        <p:nvPicPr>
          <p:cNvPr id="473" name="Google Shape;473;p70"/>
          <p:cNvPicPr preferRelativeResize="0"/>
          <p:nvPr/>
        </p:nvPicPr>
        <p:blipFill>
          <a:blip r:embed="rId4">
            <a:alphaModFix/>
          </a:blip>
          <a:stretch>
            <a:fillRect/>
          </a:stretch>
        </p:blipFill>
        <p:spPr>
          <a:xfrm>
            <a:off x="6208825" y="1238175"/>
            <a:ext cx="1785250" cy="20632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71"/>
          <p:cNvSpPr/>
          <p:nvPr/>
        </p:nvSpPr>
        <p:spPr>
          <a:xfrm>
            <a:off x="1008800" y="234450"/>
            <a:ext cx="8135100" cy="6108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71"/>
          <p:cNvSpPr/>
          <p:nvPr/>
        </p:nvSpPr>
        <p:spPr>
          <a:xfrm>
            <a:off x="333900" y="-10650"/>
            <a:ext cx="589800" cy="855900"/>
          </a:xfrm>
          <a:prstGeom prst="rect">
            <a:avLst/>
          </a:prstGeom>
          <a:solidFill>
            <a:srgbClr val="262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80" name="Google Shape;480;p71"/>
          <p:cNvCxnSpPr/>
          <p:nvPr/>
        </p:nvCxnSpPr>
        <p:spPr>
          <a:xfrm>
            <a:off x="1008800" y="0"/>
            <a:ext cx="0" cy="845400"/>
          </a:xfrm>
          <a:prstGeom prst="straightConnector1">
            <a:avLst/>
          </a:prstGeom>
          <a:noFill/>
          <a:ln w="28575" cap="flat" cmpd="sng">
            <a:solidFill>
              <a:srgbClr val="0B5394"/>
            </a:solidFill>
            <a:prstDash val="solid"/>
            <a:round/>
            <a:headEnd type="none" w="med" len="med"/>
            <a:tailEnd type="none" w="med" len="med"/>
          </a:ln>
        </p:spPr>
      </p:cxnSp>
      <p:sp>
        <p:nvSpPr>
          <p:cNvPr id="481" name="Google Shape;481;p71"/>
          <p:cNvSpPr txBox="1"/>
          <p:nvPr/>
        </p:nvSpPr>
        <p:spPr>
          <a:xfrm>
            <a:off x="1150900" y="382500"/>
            <a:ext cx="5463300" cy="314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800">
                <a:latin typeface="Maven Pro"/>
                <a:ea typeface="Maven Pro"/>
                <a:cs typeface="Maven Pro"/>
                <a:sym typeface="Maven Pro"/>
              </a:rPr>
              <a:t>What you should not be asking - adds no value</a:t>
            </a:r>
            <a:endParaRPr sz="1800">
              <a:latin typeface="Maven Pro"/>
              <a:ea typeface="Maven Pro"/>
              <a:cs typeface="Maven Pro"/>
              <a:sym typeface="Maven Pro"/>
            </a:endParaRPr>
          </a:p>
        </p:txBody>
      </p:sp>
      <p:sp>
        <p:nvSpPr>
          <p:cNvPr id="482" name="Google Shape;482;p71"/>
          <p:cNvSpPr/>
          <p:nvPr/>
        </p:nvSpPr>
        <p:spPr>
          <a:xfrm>
            <a:off x="0" y="5126075"/>
            <a:ext cx="9144000" cy="17400"/>
          </a:xfrm>
          <a:prstGeom prst="rect">
            <a:avLst/>
          </a:prstGeom>
          <a:solidFill>
            <a:srgbClr val="E91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83" name="Google Shape;483;p71"/>
          <p:cNvPicPr preferRelativeResize="0"/>
          <p:nvPr/>
        </p:nvPicPr>
        <p:blipFill>
          <a:blip r:embed="rId3">
            <a:alphaModFix/>
          </a:blip>
          <a:stretch>
            <a:fillRect/>
          </a:stretch>
        </p:blipFill>
        <p:spPr>
          <a:xfrm>
            <a:off x="7310039" y="382500"/>
            <a:ext cx="1437961" cy="314700"/>
          </a:xfrm>
          <a:prstGeom prst="rect">
            <a:avLst/>
          </a:prstGeom>
          <a:noFill/>
          <a:ln>
            <a:noFill/>
          </a:ln>
        </p:spPr>
      </p:pic>
      <p:sp>
        <p:nvSpPr>
          <p:cNvPr id="484" name="Google Shape;484;p71"/>
          <p:cNvSpPr txBox="1"/>
          <p:nvPr/>
        </p:nvSpPr>
        <p:spPr>
          <a:xfrm>
            <a:off x="105300" y="4811375"/>
            <a:ext cx="3918900" cy="31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800">
              <a:solidFill>
                <a:srgbClr val="CCCCCC"/>
              </a:solidFill>
              <a:latin typeface="Poppins"/>
              <a:ea typeface="Poppins"/>
              <a:cs typeface="Poppins"/>
              <a:sym typeface="Poppins"/>
            </a:endParaRPr>
          </a:p>
        </p:txBody>
      </p:sp>
      <p:sp>
        <p:nvSpPr>
          <p:cNvPr id="485" name="Google Shape;485;p71"/>
          <p:cNvSpPr txBox="1"/>
          <p:nvPr/>
        </p:nvSpPr>
        <p:spPr>
          <a:xfrm>
            <a:off x="333900" y="1289899"/>
            <a:ext cx="7983300" cy="3000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0"/>
              </a:spcAft>
              <a:buNone/>
            </a:pPr>
            <a:r>
              <a:rPr lang="en-GB" dirty="0">
                <a:solidFill>
                  <a:srgbClr val="404040"/>
                </a:solidFill>
                <a:latin typeface="Maven Pro"/>
                <a:ea typeface="Maven Pro"/>
                <a:cs typeface="Maven Pro"/>
                <a:sym typeface="Maven Pro"/>
              </a:rPr>
              <a:t>Question 1:  “So, I see you got married recently.  When are you planning to start a family?”</a:t>
            </a:r>
            <a:endParaRPr dirty="0">
              <a:solidFill>
                <a:srgbClr val="404040"/>
              </a:solidFill>
              <a:latin typeface="Maven Pro"/>
              <a:ea typeface="Maven Pro"/>
              <a:cs typeface="Maven Pro"/>
              <a:sym typeface="Maven Pro"/>
            </a:endParaRPr>
          </a:p>
          <a:p>
            <a:pPr marL="0" lvl="0" indent="0" algn="l" rtl="0">
              <a:lnSpc>
                <a:spcPct val="115000"/>
              </a:lnSpc>
              <a:spcBef>
                <a:spcPts val="500"/>
              </a:spcBef>
              <a:spcAft>
                <a:spcPts val="0"/>
              </a:spcAft>
              <a:buNone/>
            </a:pPr>
            <a:endParaRPr dirty="0">
              <a:solidFill>
                <a:srgbClr val="404040"/>
              </a:solidFill>
              <a:latin typeface="Maven Pro"/>
              <a:ea typeface="Maven Pro"/>
              <a:cs typeface="Maven Pro"/>
              <a:sym typeface="Maven Pro"/>
            </a:endParaRPr>
          </a:p>
          <a:p>
            <a:pPr marL="0" lvl="0" indent="0" algn="l" rtl="0">
              <a:lnSpc>
                <a:spcPct val="115000"/>
              </a:lnSpc>
              <a:spcBef>
                <a:spcPts val="500"/>
              </a:spcBef>
              <a:spcAft>
                <a:spcPts val="0"/>
              </a:spcAft>
              <a:buNone/>
            </a:pPr>
            <a:r>
              <a:rPr lang="en-GB" dirty="0">
                <a:solidFill>
                  <a:srgbClr val="404040"/>
                </a:solidFill>
                <a:latin typeface="Maven Pro"/>
                <a:ea typeface="Maven Pro"/>
                <a:cs typeface="Maven Pro"/>
                <a:sym typeface="Maven Pro"/>
              </a:rPr>
              <a:t>Question 2:  “How do you deal with stress?”</a:t>
            </a:r>
            <a:endParaRPr dirty="0">
              <a:solidFill>
                <a:srgbClr val="404040"/>
              </a:solidFill>
              <a:latin typeface="Maven Pro"/>
              <a:ea typeface="Maven Pro"/>
              <a:cs typeface="Maven Pro"/>
              <a:sym typeface="Maven Pro"/>
            </a:endParaRPr>
          </a:p>
          <a:p>
            <a:pPr marL="0" lvl="0" indent="0" algn="l" rtl="0">
              <a:lnSpc>
                <a:spcPct val="115000"/>
              </a:lnSpc>
              <a:spcBef>
                <a:spcPts val="500"/>
              </a:spcBef>
              <a:spcAft>
                <a:spcPts val="0"/>
              </a:spcAft>
              <a:buNone/>
            </a:pPr>
            <a:endParaRPr dirty="0">
              <a:solidFill>
                <a:srgbClr val="FF0000"/>
              </a:solidFill>
              <a:latin typeface="Maven Pro"/>
              <a:ea typeface="Maven Pro"/>
              <a:cs typeface="Maven Pro"/>
              <a:sym typeface="Maven Pro"/>
            </a:endParaRPr>
          </a:p>
          <a:p>
            <a:pPr marL="0" lvl="0" indent="0" algn="l" rtl="0">
              <a:lnSpc>
                <a:spcPct val="115000"/>
              </a:lnSpc>
              <a:spcBef>
                <a:spcPts val="500"/>
              </a:spcBef>
              <a:spcAft>
                <a:spcPts val="0"/>
              </a:spcAft>
              <a:buNone/>
            </a:pPr>
            <a:r>
              <a:rPr lang="en-GB" dirty="0">
                <a:solidFill>
                  <a:srgbClr val="404040"/>
                </a:solidFill>
                <a:latin typeface="Maven Pro"/>
                <a:ea typeface="Maven Pro"/>
                <a:cs typeface="Maven Pro"/>
                <a:sym typeface="Maven Pro"/>
              </a:rPr>
              <a:t>Question 3:  “How old were you when you graduated?”</a:t>
            </a:r>
            <a:endParaRPr dirty="0">
              <a:solidFill>
                <a:srgbClr val="404040"/>
              </a:solidFill>
              <a:latin typeface="Maven Pro"/>
              <a:ea typeface="Maven Pro"/>
              <a:cs typeface="Maven Pro"/>
              <a:sym typeface="Maven Pr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72"/>
          <p:cNvSpPr/>
          <p:nvPr/>
        </p:nvSpPr>
        <p:spPr>
          <a:xfrm>
            <a:off x="1008800" y="234450"/>
            <a:ext cx="8135100" cy="6108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72"/>
          <p:cNvSpPr/>
          <p:nvPr/>
        </p:nvSpPr>
        <p:spPr>
          <a:xfrm>
            <a:off x="333900" y="-10650"/>
            <a:ext cx="589800" cy="855900"/>
          </a:xfrm>
          <a:prstGeom prst="rect">
            <a:avLst/>
          </a:prstGeom>
          <a:solidFill>
            <a:srgbClr val="262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92" name="Google Shape;492;p72"/>
          <p:cNvCxnSpPr/>
          <p:nvPr/>
        </p:nvCxnSpPr>
        <p:spPr>
          <a:xfrm>
            <a:off x="1008800" y="0"/>
            <a:ext cx="0" cy="845400"/>
          </a:xfrm>
          <a:prstGeom prst="straightConnector1">
            <a:avLst/>
          </a:prstGeom>
          <a:noFill/>
          <a:ln w="28575" cap="flat" cmpd="sng">
            <a:solidFill>
              <a:srgbClr val="0B5394"/>
            </a:solidFill>
            <a:prstDash val="solid"/>
            <a:round/>
            <a:headEnd type="none" w="med" len="med"/>
            <a:tailEnd type="none" w="med" len="med"/>
          </a:ln>
        </p:spPr>
      </p:cxnSp>
      <p:sp>
        <p:nvSpPr>
          <p:cNvPr id="493" name="Google Shape;493;p72"/>
          <p:cNvSpPr txBox="1"/>
          <p:nvPr/>
        </p:nvSpPr>
        <p:spPr>
          <a:xfrm>
            <a:off x="1150900" y="382500"/>
            <a:ext cx="4092000" cy="314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800">
                <a:latin typeface="Maven Pro"/>
                <a:ea typeface="Maven Pro"/>
                <a:cs typeface="Maven Pro"/>
                <a:sym typeface="Maven Pro"/>
              </a:rPr>
              <a:t>So how do we get it right?</a:t>
            </a:r>
            <a:endParaRPr sz="1800">
              <a:latin typeface="Maven Pro"/>
              <a:ea typeface="Maven Pro"/>
              <a:cs typeface="Maven Pro"/>
              <a:sym typeface="Maven Pro"/>
            </a:endParaRPr>
          </a:p>
        </p:txBody>
      </p:sp>
      <p:sp>
        <p:nvSpPr>
          <p:cNvPr id="494" name="Google Shape;494;p72"/>
          <p:cNvSpPr/>
          <p:nvPr/>
        </p:nvSpPr>
        <p:spPr>
          <a:xfrm>
            <a:off x="0" y="5126075"/>
            <a:ext cx="9144000" cy="17400"/>
          </a:xfrm>
          <a:prstGeom prst="rect">
            <a:avLst/>
          </a:prstGeom>
          <a:solidFill>
            <a:srgbClr val="E91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95" name="Google Shape;495;p72"/>
          <p:cNvPicPr preferRelativeResize="0"/>
          <p:nvPr/>
        </p:nvPicPr>
        <p:blipFill>
          <a:blip r:embed="rId3">
            <a:alphaModFix/>
          </a:blip>
          <a:stretch>
            <a:fillRect/>
          </a:stretch>
        </p:blipFill>
        <p:spPr>
          <a:xfrm>
            <a:off x="7310039" y="382500"/>
            <a:ext cx="1437961" cy="314700"/>
          </a:xfrm>
          <a:prstGeom prst="rect">
            <a:avLst/>
          </a:prstGeom>
          <a:noFill/>
          <a:ln>
            <a:noFill/>
          </a:ln>
        </p:spPr>
      </p:pic>
      <p:sp>
        <p:nvSpPr>
          <p:cNvPr id="496" name="Google Shape;496;p72"/>
          <p:cNvSpPr txBox="1"/>
          <p:nvPr/>
        </p:nvSpPr>
        <p:spPr>
          <a:xfrm>
            <a:off x="105300" y="4811375"/>
            <a:ext cx="3918900" cy="31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800">
              <a:solidFill>
                <a:srgbClr val="CCCCCC"/>
              </a:solidFill>
              <a:latin typeface="Poppins"/>
              <a:ea typeface="Poppins"/>
              <a:cs typeface="Poppins"/>
              <a:sym typeface="Poppins"/>
            </a:endParaRPr>
          </a:p>
        </p:txBody>
      </p:sp>
      <p:sp>
        <p:nvSpPr>
          <p:cNvPr id="497" name="Google Shape;497;p72"/>
          <p:cNvSpPr txBox="1"/>
          <p:nvPr/>
        </p:nvSpPr>
        <p:spPr>
          <a:xfrm>
            <a:off x="485375" y="1151850"/>
            <a:ext cx="6903900" cy="48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dirty="0">
                <a:solidFill>
                  <a:srgbClr val="404040"/>
                </a:solidFill>
                <a:latin typeface="Maven Pro"/>
                <a:ea typeface="Maven Pro"/>
                <a:cs typeface="Maven Pro"/>
                <a:sym typeface="Maven Pro"/>
              </a:rPr>
              <a:t>A degree is not a measure of whether a person can do the job</a:t>
            </a:r>
            <a:endParaRPr dirty="0">
              <a:solidFill>
                <a:srgbClr val="404040"/>
              </a:solidFill>
              <a:latin typeface="Maven Pro"/>
              <a:ea typeface="Maven Pro"/>
              <a:cs typeface="Maven Pro"/>
              <a:sym typeface="Maven Pro"/>
            </a:endParaRPr>
          </a:p>
          <a:p>
            <a:pPr marL="0" lvl="0" indent="0" algn="l" rtl="0">
              <a:spcBef>
                <a:spcPts val="0"/>
              </a:spcBef>
              <a:spcAft>
                <a:spcPts val="0"/>
              </a:spcAft>
              <a:buNone/>
            </a:pPr>
            <a:endParaRPr dirty="0">
              <a:solidFill>
                <a:srgbClr val="404040"/>
              </a:solidFill>
              <a:latin typeface="Maven Pro"/>
              <a:ea typeface="Maven Pro"/>
              <a:cs typeface="Maven Pro"/>
              <a:sym typeface="Maven Pro"/>
            </a:endParaRPr>
          </a:p>
          <a:p>
            <a:pPr marL="0" lvl="0" indent="0" algn="l" rtl="0">
              <a:spcBef>
                <a:spcPts val="0"/>
              </a:spcBef>
              <a:spcAft>
                <a:spcPts val="0"/>
              </a:spcAft>
              <a:buNone/>
            </a:pPr>
            <a:endParaRPr dirty="0">
              <a:solidFill>
                <a:srgbClr val="404040"/>
              </a:solidFill>
              <a:latin typeface="Maven Pro"/>
              <a:ea typeface="Maven Pro"/>
              <a:cs typeface="Maven Pro"/>
              <a:sym typeface="Maven Pro"/>
            </a:endParaRPr>
          </a:p>
          <a:p>
            <a:pPr marL="0" lvl="0" indent="0" algn="l" rtl="0">
              <a:spcBef>
                <a:spcPts val="0"/>
              </a:spcBef>
              <a:spcAft>
                <a:spcPts val="0"/>
              </a:spcAft>
              <a:buNone/>
            </a:pPr>
            <a:endParaRPr dirty="0">
              <a:solidFill>
                <a:srgbClr val="404040"/>
              </a:solidFill>
              <a:latin typeface="Maven Pro"/>
              <a:ea typeface="Maven Pro"/>
              <a:cs typeface="Maven Pro"/>
              <a:sym typeface="Maven Pro"/>
            </a:endParaRPr>
          </a:p>
          <a:p>
            <a:pPr marL="0" lvl="0" indent="0" algn="l" rtl="0">
              <a:spcBef>
                <a:spcPts val="0"/>
              </a:spcBef>
              <a:spcAft>
                <a:spcPts val="0"/>
              </a:spcAft>
              <a:buNone/>
            </a:pPr>
            <a:r>
              <a:rPr lang="en-GB" dirty="0">
                <a:solidFill>
                  <a:srgbClr val="404040"/>
                </a:solidFill>
                <a:latin typeface="Maven Pro"/>
                <a:ea typeface="Maven Pro"/>
                <a:cs typeface="Maven Pro"/>
                <a:sym typeface="Maven Pro"/>
              </a:rPr>
              <a:t>High performers share common threads, and it is not degrees</a:t>
            </a:r>
            <a:endParaRPr dirty="0">
              <a:solidFill>
                <a:srgbClr val="404040"/>
              </a:solidFill>
              <a:latin typeface="Maven Pro"/>
              <a:ea typeface="Maven Pro"/>
              <a:cs typeface="Maven Pro"/>
              <a:sym typeface="Maven Pro"/>
            </a:endParaRPr>
          </a:p>
          <a:p>
            <a:pPr marL="0" lvl="0" indent="0" algn="l" rtl="0">
              <a:spcBef>
                <a:spcPts val="0"/>
              </a:spcBef>
              <a:spcAft>
                <a:spcPts val="0"/>
              </a:spcAft>
              <a:buNone/>
            </a:pPr>
            <a:endParaRPr dirty="0">
              <a:solidFill>
                <a:srgbClr val="404040"/>
              </a:solidFill>
              <a:latin typeface="Maven Pro"/>
              <a:ea typeface="Maven Pro"/>
              <a:cs typeface="Maven Pro"/>
              <a:sym typeface="Maven Pro"/>
            </a:endParaRPr>
          </a:p>
          <a:p>
            <a:pPr marL="0" lvl="0" indent="0" algn="l" rtl="0">
              <a:spcBef>
                <a:spcPts val="0"/>
              </a:spcBef>
              <a:spcAft>
                <a:spcPts val="0"/>
              </a:spcAft>
              <a:buNone/>
            </a:pPr>
            <a:r>
              <a:rPr lang="en-GB" dirty="0">
                <a:solidFill>
                  <a:srgbClr val="404040"/>
                </a:solidFill>
                <a:latin typeface="Maven Pro"/>
                <a:ea typeface="Maven Pro"/>
                <a:cs typeface="Maven Pro"/>
                <a:sym typeface="Maven Pro"/>
              </a:rPr>
              <a:t>Neither is it time served within an organisation</a:t>
            </a:r>
            <a:endParaRPr dirty="0">
              <a:latin typeface="Maven Pro"/>
              <a:ea typeface="Maven Pro"/>
              <a:cs typeface="Maven Pro"/>
              <a:sym typeface="Maven Pro"/>
            </a:endParaRPr>
          </a:p>
          <a:p>
            <a:pPr marL="0" lvl="0" indent="0" algn="l" rtl="0">
              <a:spcBef>
                <a:spcPts val="0"/>
              </a:spcBef>
              <a:spcAft>
                <a:spcPts val="0"/>
              </a:spcAft>
              <a:buNone/>
            </a:pPr>
            <a:endParaRPr dirty="0">
              <a:latin typeface="Maven Pro"/>
              <a:ea typeface="Maven Pro"/>
              <a:cs typeface="Maven Pro"/>
              <a:sym typeface="Maven Pro"/>
            </a:endParaRPr>
          </a:p>
          <a:p>
            <a:pPr marL="0" lvl="0" indent="0" algn="l" rtl="0">
              <a:spcBef>
                <a:spcPts val="0"/>
              </a:spcBef>
              <a:spcAft>
                <a:spcPts val="0"/>
              </a:spcAft>
              <a:buNone/>
            </a:pPr>
            <a:endParaRPr dirty="0">
              <a:latin typeface="Maven Pro"/>
              <a:ea typeface="Maven Pro"/>
              <a:cs typeface="Maven Pro"/>
              <a:sym typeface="Maven Pro"/>
            </a:endParaRPr>
          </a:p>
          <a:p>
            <a:pPr marL="0" lvl="0" indent="0" algn="l" rtl="0">
              <a:spcBef>
                <a:spcPts val="0"/>
              </a:spcBef>
              <a:spcAft>
                <a:spcPts val="0"/>
              </a:spcAft>
              <a:buNone/>
            </a:pPr>
            <a:endParaRPr dirty="0">
              <a:latin typeface="Maven Pro"/>
              <a:ea typeface="Maven Pro"/>
              <a:cs typeface="Maven Pro"/>
              <a:sym typeface="Maven Pro"/>
            </a:endParaRPr>
          </a:p>
          <a:p>
            <a:pPr marL="0" lvl="0" indent="0" algn="l" rtl="0">
              <a:spcBef>
                <a:spcPts val="0"/>
              </a:spcBef>
              <a:spcAft>
                <a:spcPts val="0"/>
              </a:spcAft>
              <a:buNone/>
            </a:pPr>
            <a:r>
              <a:rPr lang="en-GB" sz="2400" dirty="0">
                <a:latin typeface="Maven Pro"/>
                <a:ea typeface="Maven Pro"/>
                <a:cs typeface="Maven Pro"/>
                <a:sym typeface="Maven Pro"/>
              </a:rPr>
              <a:t>It is behaviour / attitude that dictates performance</a:t>
            </a:r>
            <a:endParaRPr sz="2400" dirty="0">
              <a:latin typeface="Maven Pro"/>
              <a:ea typeface="Maven Pro"/>
              <a:cs typeface="Maven Pro"/>
              <a:sym typeface="Maven Pro"/>
            </a:endParaRPr>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pic>
        <p:nvPicPr>
          <p:cNvPr id="498" name="Google Shape;498;p72"/>
          <p:cNvPicPr preferRelativeResize="0"/>
          <p:nvPr/>
        </p:nvPicPr>
        <p:blipFill>
          <a:blip r:embed="rId4">
            <a:alphaModFix/>
          </a:blip>
          <a:stretch>
            <a:fillRect/>
          </a:stretch>
        </p:blipFill>
        <p:spPr>
          <a:xfrm>
            <a:off x="6481725" y="2930375"/>
            <a:ext cx="1224491" cy="13307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7">
                                            <p:txEl>
                                              <p:pRg st="10" end="1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73"/>
          <p:cNvSpPr/>
          <p:nvPr/>
        </p:nvSpPr>
        <p:spPr>
          <a:xfrm>
            <a:off x="1008800" y="234450"/>
            <a:ext cx="8135100" cy="6108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73"/>
          <p:cNvSpPr/>
          <p:nvPr/>
        </p:nvSpPr>
        <p:spPr>
          <a:xfrm>
            <a:off x="333900" y="-10650"/>
            <a:ext cx="589800" cy="855900"/>
          </a:xfrm>
          <a:prstGeom prst="rect">
            <a:avLst/>
          </a:prstGeom>
          <a:solidFill>
            <a:srgbClr val="262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5" name="Google Shape;505;p73"/>
          <p:cNvCxnSpPr/>
          <p:nvPr/>
        </p:nvCxnSpPr>
        <p:spPr>
          <a:xfrm>
            <a:off x="1008800" y="0"/>
            <a:ext cx="0" cy="845400"/>
          </a:xfrm>
          <a:prstGeom prst="straightConnector1">
            <a:avLst/>
          </a:prstGeom>
          <a:noFill/>
          <a:ln w="28575" cap="flat" cmpd="sng">
            <a:solidFill>
              <a:srgbClr val="0B5394"/>
            </a:solidFill>
            <a:prstDash val="solid"/>
            <a:round/>
            <a:headEnd type="none" w="med" len="med"/>
            <a:tailEnd type="none" w="med" len="med"/>
          </a:ln>
        </p:spPr>
      </p:cxnSp>
      <p:sp>
        <p:nvSpPr>
          <p:cNvPr id="506" name="Google Shape;506;p73"/>
          <p:cNvSpPr txBox="1"/>
          <p:nvPr/>
        </p:nvSpPr>
        <p:spPr>
          <a:xfrm>
            <a:off x="1150900" y="382500"/>
            <a:ext cx="4092000" cy="314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800">
                <a:latin typeface="Maven Pro"/>
                <a:ea typeface="Maven Pro"/>
                <a:cs typeface="Maven Pro"/>
                <a:sym typeface="Maven Pro"/>
              </a:rPr>
              <a:t>So how do we get it right?</a:t>
            </a:r>
            <a:endParaRPr sz="1800">
              <a:latin typeface="Maven Pro"/>
              <a:ea typeface="Maven Pro"/>
              <a:cs typeface="Maven Pro"/>
              <a:sym typeface="Maven Pro"/>
            </a:endParaRPr>
          </a:p>
        </p:txBody>
      </p:sp>
      <p:sp>
        <p:nvSpPr>
          <p:cNvPr id="507" name="Google Shape;507;p73"/>
          <p:cNvSpPr/>
          <p:nvPr/>
        </p:nvSpPr>
        <p:spPr>
          <a:xfrm>
            <a:off x="0" y="5126075"/>
            <a:ext cx="9144000" cy="17400"/>
          </a:xfrm>
          <a:prstGeom prst="rect">
            <a:avLst/>
          </a:prstGeom>
          <a:solidFill>
            <a:srgbClr val="E91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8" name="Google Shape;508;p73"/>
          <p:cNvPicPr preferRelativeResize="0"/>
          <p:nvPr/>
        </p:nvPicPr>
        <p:blipFill>
          <a:blip r:embed="rId3">
            <a:alphaModFix/>
          </a:blip>
          <a:stretch>
            <a:fillRect/>
          </a:stretch>
        </p:blipFill>
        <p:spPr>
          <a:xfrm>
            <a:off x="7310039" y="382500"/>
            <a:ext cx="1437961" cy="314700"/>
          </a:xfrm>
          <a:prstGeom prst="rect">
            <a:avLst/>
          </a:prstGeom>
          <a:noFill/>
          <a:ln>
            <a:noFill/>
          </a:ln>
        </p:spPr>
      </p:pic>
      <p:sp>
        <p:nvSpPr>
          <p:cNvPr id="509" name="Google Shape;509;p73"/>
          <p:cNvSpPr txBox="1"/>
          <p:nvPr/>
        </p:nvSpPr>
        <p:spPr>
          <a:xfrm>
            <a:off x="105300" y="4811375"/>
            <a:ext cx="3918900" cy="31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800">
              <a:solidFill>
                <a:srgbClr val="CCCCCC"/>
              </a:solidFill>
              <a:latin typeface="Poppins"/>
              <a:ea typeface="Poppins"/>
              <a:cs typeface="Poppins"/>
              <a:sym typeface="Poppins"/>
            </a:endParaRPr>
          </a:p>
        </p:txBody>
      </p:sp>
      <p:sp>
        <p:nvSpPr>
          <p:cNvPr id="510" name="Google Shape;510;p73"/>
          <p:cNvSpPr txBox="1"/>
          <p:nvPr/>
        </p:nvSpPr>
        <p:spPr>
          <a:xfrm>
            <a:off x="333900" y="1150825"/>
            <a:ext cx="7954200" cy="3000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dirty="0">
                <a:solidFill>
                  <a:srgbClr val="404040"/>
                </a:solidFill>
                <a:latin typeface="Maven Pro"/>
                <a:ea typeface="Maven Pro"/>
                <a:cs typeface="Maven Pro"/>
                <a:sym typeface="Maven Pro"/>
              </a:rPr>
              <a:t>A great employee doesn't just fill a slot on the org chart. A great employee solves at least one critical business need.</a:t>
            </a:r>
            <a:endParaRPr dirty="0">
              <a:solidFill>
                <a:srgbClr val="404040"/>
              </a:solidFill>
              <a:latin typeface="Maven Pro"/>
              <a:ea typeface="Maven Pro"/>
              <a:cs typeface="Maven Pro"/>
              <a:sym typeface="Maven Pro"/>
            </a:endParaRPr>
          </a:p>
          <a:p>
            <a:pPr marL="0" lvl="0" indent="0" algn="l" rtl="0">
              <a:lnSpc>
                <a:spcPct val="115000"/>
              </a:lnSpc>
              <a:spcBef>
                <a:spcPts val="0"/>
              </a:spcBef>
              <a:spcAft>
                <a:spcPts val="0"/>
              </a:spcAft>
              <a:buNone/>
            </a:pPr>
            <a:r>
              <a:rPr lang="en-GB" dirty="0">
                <a:solidFill>
                  <a:srgbClr val="404040"/>
                </a:solidFill>
                <a:latin typeface="Maven Pro"/>
                <a:ea typeface="Maven Pro"/>
                <a:cs typeface="Maven Pro"/>
                <a:sym typeface="Maven Pro"/>
              </a:rPr>
              <a:t> </a:t>
            </a:r>
            <a:endParaRPr dirty="0">
              <a:solidFill>
                <a:srgbClr val="404040"/>
              </a:solidFill>
              <a:latin typeface="Maven Pro"/>
              <a:ea typeface="Maven Pro"/>
              <a:cs typeface="Maven Pro"/>
              <a:sym typeface="Maven Pro"/>
            </a:endParaRPr>
          </a:p>
          <a:p>
            <a:pPr marL="0" lvl="0" indent="0" algn="l" rtl="0">
              <a:lnSpc>
                <a:spcPct val="115000"/>
              </a:lnSpc>
              <a:spcBef>
                <a:spcPts val="0"/>
              </a:spcBef>
              <a:spcAft>
                <a:spcPts val="0"/>
              </a:spcAft>
              <a:buNone/>
            </a:pPr>
            <a:r>
              <a:rPr lang="en-GB" dirty="0">
                <a:solidFill>
                  <a:srgbClr val="404040"/>
                </a:solidFill>
                <a:latin typeface="Maven Pro"/>
                <a:ea typeface="Maven Pro"/>
                <a:cs typeface="Maven Pro"/>
                <a:sym typeface="Maven Pro"/>
              </a:rPr>
              <a:t>You’re hiring for a </a:t>
            </a:r>
            <a:r>
              <a:rPr lang="en-GB" b="1" dirty="0">
                <a:solidFill>
                  <a:srgbClr val="2391B9"/>
                </a:solidFill>
                <a:latin typeface="Maven Pro"/>
                <a:ea typeface="Maven Pro"/>
                <a:cs typeface="Maven Pro"/>
                <a:sym typeface="Maven Pro"/>
              </a:rPr>
              <a:t>result</a:t>
            </a:r>
            <a:r>
              <a:rPr lang="en-GB" i="1" dirty="0">
                <a:solidFill>
                  <a:srgbClr val="404040"/>
                </a:solidFill>
                <a:latin typeface="Maven Pro"/>
                <a:ea typeface="Maven Pro"/>
                <a:cs typeface="Maven Pro"/>
                <a:sym typeface="Maven Pro"/>
              </a:rPr>
              <a:t>.</a:t>
            </a:r>
            <a:r>
              <a:rPr lang="en-GB" dirty="0">
                <a:solidFill>
                  <a:srgbClr val="404040"/>
                </a:solidFill>
                <a:latin typeface="Maven Pro"/>
                <a:ea typeface="Maven Pro"/>
                <a:cs typeface="Maven Pro"/>
                <a:sym typeface="Maven Pro"/>
              </a:rPr>
              <a:t> </a:t>
            </a:r>
            <a:endParaRPr dirty="0">
              <a:solidFill>
                <a:srgbClr val="404040"/>
              </a:solidFill>
              <a:latin typeface="Maven Pro"/>
              <a:ea typeface="Maven Pro"/>
              <a:cs typeface="Maven Pro"/>
              <a:sym typeface="Maven Pro"/>
            </a:endParaRPr>
          </a:p>
          <a:p>
            <a:pPr marL="0" lvl="0" indent="0" algn="l" rtl="0">
              <a:lnSpc>
                <a:spcPct val="115000"/>
              </a:lnSpc>
              <a:spcBef>
                <a:spcPts val="0"/>
              </a:spcBef>
              <a:spcAft>
                <a:spcPts val="0"/>
              </a:spcAft>
              <a:buNone/>
            </a:pPr>
            <a:endParaRPr dirty="0">
              <a:solidFill>
                <a:srgbClr val="404040"/>
              </a:solidFill>
              <a:latin typeface="Maven Pro"/>
              <a:ea typeface="Maven Pro"/>
              <a:cs typeface="Maven Pro"/>
              <a:sym typeface="Maven Pro"/>
            </a:endParaRPr>
          </a:p>
          <a:p>
            <a:pPr marL="0" lvl="0" indent="0" algn="l" rtl="0">
              <a:lnSpc>
                <a:spcPct val="115000"/>
              </a:lnSpc>
              <a:spcBef>
                <a:spcPts val="0"/>
              </a:spcBef>
              <a:spcAft>
                <a:spcPts val="0"/>
              </a:spcAft>
              <a:buNone/>
            </a:pPr>
            <a:r>
              <a:rPr lang="en-GB" b="1" dirty="0">
                <a:solidFill>
                  <a:srgbClr val="404040"/>
                </a:solidFill>
                <a:latin typeface="Maven Pro"/>
                <a:ea typeface="Maven Pro"/>
                <a:cs typeface="Maven Pro"/>
                <a:sym typeface="Maven Pro"/>
              </a:rPr>
              <a:t>You don’t need a Sales Director</a:t>
            </a:r>
            <a:r>
              <a:rPr lang="en-GB" dirty="0">
                <a:solidFill>
                  <a:srgbClr val="404040"/>
                </a:solidFill>
                <a:latin typeface="Maven Pro"/>
                <a:ea typeface="Maven Pro"/>
                <a:cs typeface="Maven Pro"/>
                <a:sym typeface="Maven Pro"/>
              </a:rPr>
              <a:t>; you need someone who will sell. </a:t>
            </a:r>
          </a:p>
          <a:p>
            <a:pPr marL="0" lvl="0" indent="0" algn="l" rtl="0">
              <a:lnSpc>
                <a:spcPct val="115000"/>
              </a:lnSpc>
              <a:spcBef>
                <a:spcPts val="0"/>
              </a:spcBef>
              <a:spcAft>
                <a:spcPts val="0"/>
              </a:spcAft>
              <a:buNone/>
            </a:pPr>
            <a:endParaRPr lang="en-GB" b="1" dirty="0">
              <a:solidFill>
                <a:srgbClr val="404040"/>
              </a:solidFill>
              <a:latin typeface="Maven Pro"/>
              <a:ea typeface="Maven Pro"/>
              <a:cs typeface="Maven Pro"/>
              <a:sym typeface="Maven Pro"/>
            </a:endParaRPr>
          </a:p>
          <a:p>
            <a:pPr marL="0" lvl="0" indent="0" algn="l" rtl="0">
              <a:lnSpc>
                <a:spcPct val="115000"/>
              </a:lnSpc>
              <a:spcBef>
                <a:spcPts val="0"/>
              </a:spcBef>
              <a:spcAft>
                <a:spcPts val="0"/>
              </a:spcAft>
              <a:buNone/>
            </a:pPr>
            <a:r>
              <a:rPr lang="en-GB" b="1" dirty="0">
                <a:solidFill>
                  <a:srgbClr val="404040"/>
                </a:solidFill>
                <a:latin typeface="Maven Pro"/>
                <a:ea typeface="Maven Pro"/>
                <a:cs typeface="Maven Pro"/>
                <a:sym typeface="Maven Pro"/>
              </a:rPr>
              <a:t>You don’t need a Head of Ops</a:t>
            </a:r>
            <a:r>
              <a:rPr lang="en-GB" dirty="0">
                <a:solidFill>
                  <a:srgbClr val="404040"/>
                </a:solidFill>
                <a:latin typeface="Maven Pro"/>
                <a:ea typeface="Maven Pro"/>
                <a:cs typeface="Maven Pro"/>
                <a:sym typeface="Maven Pro"/>
              </a:rPr>
              <a:t>; you need someone who can produce on time.</a:t>
            </a:r>
            <a:endParaRPr dirty="0">
              <a:solidFill>
                <a:srgbClr val="404040"/>
              </a:solidFill>
              <a:latin typeface="Maven Pro"/>
              <a:ea typeface="Maven Pro"/>
              <a:cs typeface="Maven Pro"/>
              <a:sym typeface="Maven Pro"/>
            </a:endParaRPr>
          </a:p>
          <a:p>
            <a:pPr marL="0" lvl="0" indent="0" algn="l" rtl="0">
              <a:lnSpc>
                <a:spcPct val="115000"/>
              </a:lnSpc>
              <a:spcBef>
                <a:spcPts val="0"/>
              </a:spcBef>
              <a:spcAft>
                <a:spcPts val="0"/>
              </a:spcAft>
              <a:buNone/>
            </a:pPr>
            <a:endParaRPr dirty="0">
              <a:solidFill>
                <a:srgbClr val="404040"/>
              </a:solidFill>
              <a:latin typeface="Maven Pro"/>
              <a:ea typeface="Maven Pro"/>
              <a:cs typeface="Maven Pro"/>
              <a:sym typeface="Maven Pro"/>
            </a:endParaRPr>
          </a:p>
          <a:p>
            <a:pPr marL="0" lvl="0" indent="0" algn="l" rtl="0">
              <a:lnSpc>
                <a:spcPct val="115000"/>
              </a:lnSpc>
              <a:spcBef>
                <a:spcPts val="0"/>
              </a:spcBef>
              <a:spcAft>
                <a:spcPts val="0"/>
              </a:spcAft>
              <a:buNone/>
            </a:pPr>
            <a:r>
              <a:rPr lang="en-GB" dirty="0">
                <a:solidFill>
                  <a:srgbClr val="404040"/>
                </a:solidFill>
                <a:latin typeface="Maven Pro"/>
                <a:ea typeface="Maven Pro"/>
                <a:cs typeface="Maven Pro"/>
                <a:sym typeface="Maven Pro"/>
              </a:rPr>
              <a:t>Otherwise you’re just wasting your time.</a:t>
            </a:r>
            <a:endParaRPr dirty="0">
              <a:solidFill>
                <a:srgbClr val="404040"/>
              </a:solidFill>
              <a:latin typeface="Maven Pro"/>
              <a:ea typeface="Maven Pro"/>
              <a:cs typeface="Maven Pro"/>
              <a:sym typeface="Maven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0">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0">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74"/>
          <p:cNvSpPr/>
          <p:nvPr/>
        </p:nvSpPr>
        <p:spPr>
          <a:xfrm>
            <a:off x="1008800" y="234450"/>
            <a:ext cx="8135100" cy="6108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74"/>
          <p:cNvSpPr/>
          <p:nvPr/>
        </p:nvSpPr>
        <p:spPr>
          <a:xfrm>
            <a:off x="333900" y="-10650"/>
            <a:ext cx="589800" cy="855900"/>
          </a:xfrm>
          <a:prstGeom prst="rect">
            <a:avLst/>
          </a:prstGeom>
          <a:solidFill>
            <a:srgbClr val="262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17" name="Google Shape;517;p74"/>
          <p:cNvCxnSpPr/>
          <p:nvPr/>
        </p:nvCxnSpPr>
        <p:spPr>
          <a:xfrm>
            <a:off x="1008800" y="0"/>
            <a:ext cx="0" cy="845400"/>
          </a:xfrm>
          <a:prstGeom prst="straightConnector1">
            <a:avLst/>
          </a:prstGeom>
          <a:noFill/>
          <a:ln w="28575" cap="flat" cmpd="sng">
            <a:solidFill>
              <a:srgbClr val="0B5394"/>
            </a:solidFill>
            <a:prstDash val="solid"/>
            <a:round/>
            <a:headEnd type="none" w="med" len="med"/>
            <a:tailEnd type="none" w="med" len="med"/>
          </a:ln>
        </p:spPr>
      </p:cxnSp>
      <p:sp>
        <p:nvSpPr>
          <p:cNvPr id="518" name="Google Shape;518;p74"/>
          <p:cNvSpPr txBox="1"/>
          <p:nvPr/>
        </p:nvSpPr>
        <p:spPr>
          <a:xfrm>
            <a:off x="1150900" y="382500"/>
            <a:ext cx="4092000" cy="314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800">
                <a:latin typeface="Maven Pro"/>
                <a:ea typeface="Maven Pro"/>
                <a:cs typeface="Maven Pro"/>
                <a:sym typeface="Maven Pro"/>
              </a:rPr>
              <a:t>Uncovering the mystery </a:t>
            </a:r>
            <a:endParaRPr sz="1800">
              <a:latin typeface="Maven Pro"/>
              <a:ea typeface="Maven Pro"/>
              <a:cs typeface="Maven Pro"/>
              <a:sym typeface="Maven Pro"/>
            </a:endParaRPr>
          </a:p>
        </p:txBody>
      </p:sp>
      <p:sp>
        <p:nvSpPr>
          <p:cNvPr id="519" name="Google Shape;519;p74"/>
          <p:cNvSpPr/>
          <p:nvPr/>
        </p:nvSpPr>
        <p:spPr>
          <a:xfrm>
            <a:off x="0" y="5126075"/>
            <a:ext cx="9144000" cy="17400"/>
          </a:xfrm>
          <a:prstGeom prst="rect">
            <a:avLst/>
          </a:prstGeom>
          <a:solidFill>
            <a:srgbClr val="E91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0" name="Google Shape;520;p74"/>
          <p:cNvPicPr preferRelativeResize="0"/>
          <p:nvPr/>
        </p:nvPicPr>
        <p:blipFill>
          <a:blip r:embed="rId3">
            <a:alphaModFix/>
          </a:blip>
          <a:stretch>
            <a:fillRect/>
          </a:stretch>
        </p:blipFill>
        <p:spPr>
          <a:xfrm>
            <a:off x="7310039" y="382500"/>
            <a:ext cx="1437961" cy="314700"/>
          </a:xfrm>
          <a:prstGeom prst="rect">
            <a:avLst/>
          </a:prstGeom>
          <a:noFill/>
          <a:ln>
            <a:noFill/>
          </a:ln>
        </p:spPr>
      </p:pic>
      <p:sp>
        <p:nvSpPr>
          <p:cNvPr id="521" name="Google Shape;521;p74"/>
          <p:cNvSpPr txBox="1"/>
          <p:nvPr/>
        </p:nvSpPr>
        <p:spPr>
          <a:xfrm>
            <a:off x="105300" y="4811375"/>
            <a:ext cx="3918900" cy="31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800">
              <a:solidFill>
                <a:srgbClr val="CCCCCC"/>
              </a:solidFill>
              <a:latin typeface="Poppins"/>
              <a:ea typeface="Poppins"/>
              <a:cs typeface="Poppins"/>
              <a:sym typeface="Poppins"/>
            </a:endParaRPr>
          </a:p>
        </p:txBody>
      </p:sp>
      <p:pic>
        <p:nvPicPr>
          <p:cNvPr id="522" name="Google Shape;522;p74"/>
          <p:cNvPicPr preferRelativeResize="0"/>
          <p:nvPr/>
        </p:nvPicPr>
        <p:blipFill>
          <a:blip r:embed="rId4">
            <a:alphaModFix/>
          </a:blip>
          <a:stretch>
            <a:fillRect/>
          </a:stretch>
        </p:blipFill>
        <p:spPr>
          <a:xfrm>
            <a:off x="3645231" y="925200"/>
            <a:ext cx="2215732" cy="1562375"/>
          </a:xfrm>
          <a:prstGeom prst="rect">
            <a:avLst/>
          </a:prstGeom>
          <a:noFill/>
          <a:ln>
            <a:noFill/>
          </a:ln>
        </p:spPr>
      </p:pic>
      <p:pic>
        <p:nvPicPr>
          <p:cNvPr id="523" name="Google Shape;523;p74"/>
          <p:cNvPicPr preferRelativeResize="0"/>
          <p:nvPr/>
        </p:nvPicPr>
        <p:blipFill>
          <a:blip r:embed="rId5">
            <a:alphaModFix/>
          </a:blip>
          <a:stretch>
            <a:fillRect/>
          </a:stretch>
        </p:blipFill>
        <p:spPr>
          <a:xfrm>
            <a:off x="1377997" y="2487572"/>
            <a:ext cx="6750199" cy="2355075"/>
          </a:xfrm>
          <a:prstGeom prst="rect">
            <a:avLst/>
          </a:prstGeom>
          <a:noFill/>
          <a:ln>
            <a:noFill/>
          </a:ln>
        </p:spPr>
      </p:pic>
      <p:sp>
        <p:nvSpPr>
          <p:cNvPr id="524" name="Google Shape;524;p74"/>
          <p:cNvSpPr txBox="1"/>
          <p:nvPr/>
        </p:nvSpPr>
        <p:spPr>
          <a:xfrm>
            <a:off x="333250" y="1151850"/>
            <a:ext cx="4172700" cy="48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t>Competency based Interviews</a:t>
            </a:r>
            <a:endParaRPr/>
          </a:p>
          <a:p>
            <a:pPr marL="0" lvl="0" indent="0" algn="l" rtl="0">
              <a:spcBef>
                <a:spcPts val="0"/>
              </a:spcBef>
              <a:spcAft>
                <a:spcPts val="0"/>
              </a:spcAft>
              <a:buNone/>
            </a:pPr>
            <a:endParaRPr/>
          </a:p>
        </p:txBody>
      </p:sp>
      <p:sp>
        <p:nvSpPr>
          <p:cNvPr id="525" name="Google Shape;525;p74"/>
          <p:cNvSpPr txBox="1"/>
          <p:nvPr/>
        </p:nvSpPr>
        <p:spPr>
          <a:xfrm>
            <a:off x="6212700" y="1151850"/>
            <a:ext cx="2535300" cy="48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t>Behaviour</a:t>
            </a:r>
            <a:endParaRPr/>
          </a:p>
          <a:p>
            <a:pPr marL="0" lvl="0" indent="0" algn="l" rtl="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75"/>
          <p:cNvSpPr/>
          <p:nvPr/>
        </p:nvSpPr>
        <p:spPr>
          <a:xfrm>
            <a:off x="1008800" y="234450"/>
            <a:ext cx="8135100" cy="6108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75"/>
          <p:cNvSpPr/>
          <p:nvPr/>
        </p:nvSpPr>
        <p:spPr>
          <a:xfrm>
            <a:off x="333900" y="-10650"/>
            <a:ext cx="589800" cy="855900"/>
          </a:xfrm>
          <a:prstGeom prst="rect">
            <a:avLst/>
          </a:prstGeom>
          <a:solidFill>
            <a:srgbClr val="262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32" name="Google Shape;532;p75"/>
          <p:cNvCxnSpPr/>
          <p:nvPr/>
        </p:nvCxnSpPr>
        <p:spPr>
          <a:xfrm>
            <a:off x="1008800" y="0"/>
            <a:ext cx="0" cy="845400"/>
          </a:xfrm>
          <a:prstGeom prst="straightConnector1">
            <a:avLst/>
          </a:prstGeom>
          <a:noFill/>
          <a:ln w="28575" cap="flat" cmpd="sng">
            <a:solidFill>
              <a:srgbClr val="0B5394"/>
            </a:solidFill>
            <a:prstDash val="solid"/>
            <a:round/>
            <a:headEnd type="none" w="med" len="med"/>
            <a:tailEnd type="none" w="med" len="med"/>
          </a:ln>
        </p:spPr>
      </p:cxnSp>
      <p:sp>
        <p:nvSpPr>
          <p:cNvPr id="533" name="Google Shape;533;p75"/>
          <p:cNvSpPr txBox="1"/>
          <p:nvPr/>
        </p:nvSpPr>
        <p:spPr>
          <a:xfrm>
            <a:off x="1150900" y="382500"/>
            <a:ext cx="4092000" cy="314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800">
                <a:latin typeface="Maven Pro"/>
                <a:ea typeface="Maven Pro"/>
                <a:cs typeface="Maven Pro"/>
                <a:sym typeface="Maven Pro"/>
              </a:rPr>
              <a:t>So what am I looking at asking?</a:t>
            </a:r>
            <a:endParaRPr sz="1800">
              <a:latin typeface="Maven Pro"/>
              <a:ea typeface="Maven Pro"/>
              <a:cs typeface="Maven Pro"/>
              <a:sym typeface="Maven Pro"/>
            </a:endParaRPr>
          </a:p>
        </p:txBody>
      </p:sp>
      <p:sp>
        <p:nvSpPr>
          <p:cNvPr id="534" name="Google Shape;534;p75"/>
          <p:cNvSpPr/>
          <p:nvPr/>
        </p:nvSpPr>
        <p:spPr>
          <a:xfrm>
            <a:off x="0" y="5126075"/>
            <a:ext cx="9144000" cy="17400"/>
          </a:xfrm>
          <a:prstGeom prst="rect">
            <a:avLst/>
          </a:prstGeom>
          <a:solidFill>
            <a:srgbClr val="E91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5" name="Google Shape;535;p75"/>
          <p:cNvPicPr preferRelativeResize="0"/>
          <p:nvPr/>
        </p:nvPicPr>
        <p:blipFill>
          <a:blip r:embed="rId3">
            <a:alphaModFix/>
          </a:blip>
          <a:stretch>
            <a:fillRect/>
          </a:stretch>
        </p:blipFill>
        <p:spPr>
          <a:xfrm>
            <a:off x="7310039" y="382500"/>
            <a:ext cx="1437961" cy="314700"/>
          </a:xfrm>
          <a:prstGeom prst="rect">
            <a:avLst/>
          </a:prstGeom>
          <a:noFill/>
          <a:ln>
            <a:noFill/>
          </a:ln>
        </p:spPr>
      </p:pic>
      <p:sp>
        <p:nvSpPr>
          <p:cNvPr id="536" name="Google Shape;536;p75"/>
          <p:cNvSpPr txBox="1"/>
          <p:nvPr/>
        </p:nvSpPr>
        <p:spPr>
          <a:xfrm>
            <a:off x="105300" y="4811375"/>
            <a:ext cx="3918900" cy="31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800">
              <a:solidFill>
                <a:srgbClr val="CCCCCC"/>
              </a:solidFill>
              <a:latin typeface="Poppins"/>
              <a:ea typeface="Poppins"/>
              <a:cs typeface="Poppins"/>
              <a:sym typeface="Poppins"/>
            </a:endParaRPr>
          </a:p>
        </p:txBody>
      </p:sp>
      <p:graphicFrame>
        <p:nvGraphicFramePr>
          <p:cNvPr id="537" name="Google Shape;537;p75"/>
          <p:cNvGraphicFramePr/>
          <p:nvPr/>
        </p:nvGraphicFramePr>
        <p:xfrm>
          <a:off x="392125" y="1224575"/>
          <a:ext cx="7562850" cy="2783976"/>
        </p:xfrm>
        <a:graphic>
          <a:graphicData uri="http://schemas.openxmlformats.org/drawingml/2006/table">
            <a:tbl>
              <a:tblPr>
                <a:noFill/>
                <a:tableStyleId>{07EDEB10-6E08-44C2-BF20-411601305712}</a:tableStyleId>
              </a:tblPr>
              <a:tblGrid>
                <a:gridCol w="876300">
                  <a:extLst>
                    <a:ext uri="{9D8B030D-6E8A-4147-A177-3AD203B41FA5}">
                      <a16:colId xmlns:a16="http://schemas.microsoft.com/office/drawing/2014/main" val="20000"/>
                    </a:ext>
                  </a:extLst>
                </a:gridCol>
                <a:gridCol w="6686550">
                  <a:extLst>
                    <a:ext uri="{9D8B030D-6E8A-4147-A177-3AD203B41FA5}">
                      <a16:colId xmlns:a16="http://schemas.microsoft.com/office/drawing/2014/main" val="20001"/>
                    </a:ext>
                  </a:extLst>
                </a:gridCol>
              </a:tblGrid>
              <a:tr h="581025">
                <a:tc>
                  <a:txBody>
                    <a:bodyPr/>
                    <a:lstStyle/>
                    <a:p>
                      <a:pPr marL="0" lvl="0" indent="0" algn="just" rtl="0">
                        <a:lnSpc>
                          <a:spcPct val="115000"/>
                        </a:lnSpc>
                        <a:spcBef>
                          <a:spcPts val="0"/>
                        </a:spcBef>
                        <a:spcAft>
                          <a:spcPts val="0"/>
                        </a:spcAft>
                        <a:buNone/>
                      </a:pPr>
                      <a:r>
                        <a:rPr lang="en-GB" sz="3200" b="1"/>
                        <a:t>S</a:t>
                      </a:r>
                      <a:endParaRPr sz="3200" b="1"/>
                    </a:p>
                  </a:txBody>
                  <a:tcPr marL="91425" marR="91425" marT="91425" marB="91425"/>
                </a:tc>
                <a:tc>
                  <a:txBody>
                    <a:bodyPr/>
                    <a:lstStyle/>
                    <a:p>
                      <a:pPr marL="0" lvl="0" indent="0" algn="just" rtl="0">
                        <a:lnSpc>
                          <a:spcPct val="115000"/>
                        </a:lnSpc>
                        <a:spcBef>
                          <a:spcPts val="0"/>
                        </a:spcBef>
                        <a:spcAft>
                          <a:spcPts val="0"/>
                        </a:spcAft>
                        <a:buNone/>
                      </a:pPr>
                      <a:r>
                        <a:rPr lang="en-GB" sz="2000"/>
                        <a:t>The </a:t>
                      </a:r>
                      <a:r>
                        <a:rPr lang="en-GB" sz="2000" b="1"/>
                        <a:t>Situation</a:t>
                      </a:r>
                      <a:r>
                        <a:rPr lang="en-GB" sz="2000"/>
                        <a:t> or context of the task</a:t>
                      </a:r>
                      <a:endParaRPr sz="2000"/>
                    </a:p>
                  </a:txBody>
                  <a:tcPr marL="91425" marR="91425" marT="91425" marB="91425"/>
                </a:tc>
                <a:extLst>
                  <a:ext uri="{0D108BD9-81ED-4DB2-BD59-A6C34878D82A}">
                    <a16:rowId xmlns:a16="http://schemas.microsoft.com/office/drawing/2014/main" val="10000"/>
                  </a:ext>
                </a:extLst>
              </a:tr>
              <a:tr h="581025">
                <a:tc>
                  <a:txBody>
                    <a:bodyPr/>
                    <a:lstStyle/>
                    <a:p>
                      <a:pPr marL="0" lvl="0" indent="0" algn="just" rtl="0">
                        <a:lnSpc>
                          <a:spcPct val="115000"/>
                        </a:lnSpc>
                        <a:spcBef>
                          <a:spcPts val="0"/>
                        </a:spcBef>
                        <a:spcAft>
                          <a:spcPts val="0"/>
                        </a:spcAft>
                        <a:buNone/>
                      </a:pPr>
                      <a:r>
                        <a:rPr lang="en-GB" sz="3200" b="1"/>
                        <a:t>T</a:t>
                      </a:r>
                      <a:endParaRPr sz="3200" b="1"/>
                    </a:p>
                  </a:txBody>
                  <a:tcPr marL="91425" marR="91425" marT="91425" marB="91425"/>
                </a:tc>
                <a:tc>
                  <a:txBody>
                    <a:bodyPr/>
                    <a:lstStyle/>
                    <a:p>
                      <a:pPr marL="0" lvl="0" indent="0" algn="l" rtl="0">
                        <a:lnSpc>
                          <a:spcPct val="115000"/>
                        </a:lnSpc>
                        <a:spcBef>
                          <a:spcPts val="0"/>
                        </a:spcBef>
                        <a:spcAft>
                          <a:spcPts val="0"/>
                        </a:spcAft>
                        <a:buNone/>
                      </a:pPr>
                      <a:r>
                        <a:rPr lang="en-GB" sz="2000"/>
                        <a:t>The </a:t>
                      </a:r>
                      <a:r>
                        <a:rPr lang="en-GB" sz="2000" b="1"/>
                        <a:t>Task</a:t>
                      </a:r>
                      <a:r>
                        <a:rPr lang="en-GB" sz="2000"/>
                        <a:t> that has been commissioned</a:t>
                      </a:r>
                      <a:endParaRPr sz="2000"/>
                    </a:p>
                  </a:txBody>
                  <a:tcPr marL="91425" marR="91425" marT="91425" marB="91425"/>
                </a:tc>
                <a:extLst>
                  <a:ext uri="{0D108BD9-81ED-4DB2-BD59-A6C34878D82A}">
                    <a16:rowId xmlns:a16="http://schemas.microsoft.com/office/drawing/2014/main" val="10001"/>
                  </a:ext>
                </a:extLst>
              </a:tr>
              <a:tr h="581025">
                <a:tc>
                  <a:txBody>
                    <a:bodyPr/>
                    <a:lstStyle/>
                    <a:p>
                      <a:pPr marL="0" lvl="0" indent="0" algn="just" rtl="0">
                        <a:lnSpc>
                          <a:spcPct val="115000"/>
                        </a:lnSpc>
                        <a:spcBef>
                          <a:spcPts val="0"/>
                        </a:spcBef>
                        <a:spcAft>
                          <a:spcPts val="0"/>
                        </a:spcAft>
                        <a:buNone/>
                      </a:pPr>
                      <a:r>
                        <a:rPr lang="en-GB" sz="3200" b="1"/>
                        <a:t>A</a:t>
                      </a:r>
                      <a:endParaRPr sz="3200" b="1"/>
                    </a:p>
                  </a:txBody>
                  <a:tcPr marL="91425" marR="91425" marT="91425" marB="91425"/>
                </a:tc>
                <a:tc>
                  <a:txBody>
                    <a:bodyPr/>
                    <a:lstStyle/>
                    <a:p>
                      <a:pPr marL="0" lvl="0" indent="0" algn="just" rtl="0">
                        <a:lnSpc>
                          <a:spcPct val="115000"/>
                        </a:lnSpc>
                        <a:spcBef>
                          <a:spcPts val="0"/>
                        </a:spcBef>
                        <a:spcAft>
                          <a:spcPts val="0"/>
                        </a:spcAft>
                        <a:buNone/>
                      </a:pPr>
                      <a:r>
                        <a:rPr lang="en-GB" sz="2000"/>
                        <a:t>The </a:t>
                      </a:r>
                      <a:r>
                        <a:rPr lang="en-GB" sz="2000" b="1"/>
                        <a:t>Action </a:t>
                      </a:r>
                      <a:r>
                        <a:rPr lang="en-GB" sz="2000"/>
                        <a:t>taken to achieve the task</a:t>
                      </a:r>
                      <a:endParaRPr sz="2000"/>
                    </a:p>
                  </a:txBody>
                  <a:tcPr marL="91425" marR="91425" marT="91425" marB="91425"/>
                </a:tc>
                <a:extLst>
                  <a:ext uri="{0D108BD9-81ED-4DB2-BD59-A6C34878D82A}">
                    <a16:rowId xmlns:a16="http://schemas.microsoft.com/office/drawing/2014/main" val="10002"/>
                  </a:ext>
                </a:extLst>
              </a:tr>
              <a:tr h="581025">
                <a:tc>
                  <a:txBody>
                    <a:bodyPr/>
                    <a:lstStyle/>
                    <a:p>
                      <a:pPr marL="0" lvl="0" indent="0" algn="just" rtl="0">
                        <a:lnSpc>
                          <a:spcPct val="115000"/>
                        </a:lnSpc>
                        <a:spcBef>
                          <a:spcPts val="0"/>
                        </a:spcBef>
                        <a:spcAft>
                          <a:spcPts val="0"/>
                        </a:spcAft>
                        <a:buNone/>
                      </a:pPr>
                      <a:r>
                        <a:rPr lang="en-GB" sz="3200" b="1"/>
                        <a:t>R</a:t>
                      </a:r>
                      <a:endParaRPr sz="3200" b="1"/>
                    </a:p>
                  </a:txBody>
                  <a:tcPr marL="91425" marR="91425" marT="91425" marB="91425"/>
                </a:tc>
                <a:tc>
                  <a:txBody>
                    <a:bodyPr/>
                    <a:lstStyle/>
                    <a:p>
                      <a:pPr marL="0" lvl="0" indent="0" algn="just" rtl="0">
                        <a:lnSpc>
                          <a:spcPct val="115000"/>
                        </a:lnSpc>
                        <a:spcBef>
                          <a:spcPts val="0"/>
                        </a:spcBef>
                        <a:spcAft>
                          <a:spcPts val="0"/>
                        </a:spcAft>
                        <a:buNone/>
                      </a:pPr>
                      <a:r>
                        <a:rPr lang="en-GB" sz="2000"/>
                        <a:t>The </a:t>
                      </a:r>
                      <a:r>
                        <a:rPr lang="en-GB" sz="2000" b="1"/>
                        <a:t>Result</a:t>
                      </a:r>
                      <a:r>
                        <a:rPr lang="en-GB" sz="2000"/>
                        <a:t> or outcome of the action</a:t>
                      </a:r>
                      <a:endParaRPr sz="2000"/>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76"/>
          <p:cNvSpPr/>
          <p:nvPr/>
        </p:nvSpPr>
        <p:spPr>
          <a:xfrm>
            <a:off x="1008800" y="234450"/>
            <a:ext cx="8135100" cy="6108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76"/>
          <p:cNvSpPr/>
          <p:nvPr/>
        </p:nvSpPr>
        <p:spPr>
          <a:xfrm>
            <a:off x="333900" y="-10650"/>
            <a:ext cx="589800" cy="855900"/>
          </a:xfrm>
          <a:prstGeom prst="rect">
            <a:avLst/>
          </a:prstGeom>
          <a:solidFill>
            <a:srgbClr val="262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44" name="Google Shape;544;p76"/>
          <p:cNvCxnSpPr/>
          <p:nvPr/>
        </p:nvCxnSpPr>
        <p:spPr>
          <a:xfrm>
            <a:off x="1008800" y="0"/>
            <a:ext cx="0" cy="845400"/>
          </a:xfrm>
          <a:prstGeom prst="straightConnector1">
            <a:avLst/>
          </a:prstGeom>
          <a:noFill/>
          <a:ln w="28575" cap="flat" cmpd="sng">
            <a:solidFill>
              <a:srgbClr val="0B5394"/>
            </a:solidFill>
            <a:prstDash val="solid"/>
            <a:round/>
            <a:headEnd type="none" w="med" len="med"/>
            <a:tailEnd type="none" w="med" len="med"/>
          </a:ln>
        </p:spPr>
      </p:cxnSp>
      <p:sp>
        <p:nvSpPr>
          <p:cNvPr id="545" name="Google Shape;545;p76"/>
          <p:cNvSpPr txBox="1"/>
          <p:nvPr/>
        </p:nvSpPr>
        <p:spPr>
          <a:xfrm>
            <a:off x="1150900" y="382500"/>
            <a:ext cx="4092000" cy="314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800">
                <a:latin typeface="Maven Pro"/>
                <a:ea typeface="Maven Pro"/>
                <a:cs typeface="Maven Pro"/>
                <a:sym typeface="Maven Pro"/>
              </a:rPr>
              <a:t>Example of the types of questions</a:t>
            </a:r>
            <a:endParaRPr sz="1800">
              <a:latin typeface="Maven Pro"/>
              <a:ea typeface="Maven Pro"/>
              <a:cs typeface="Maven Pro"/>
              <a:sym typeface="Maven Pro"/>
            </a:endParaRPr>
          </a:p>
        </p:txBody>
      </p:sp>
      <p:sp>
        <p:nvSpPr>
          <p:cNvPr id="546" name="Google Shape;546;p76"/>
          <p:cNvSpPr/>
          <p:nvPr/>
        </p:nvSpPr>
        <p:spPr>
          <a:xfrm>
            <a:off x="0" y="5126075"/>
            <a:ext cx="9144000" cy="17400"/>
          </a:xfrm>
          <a:prstGeom prst="rect">
            <a:avLst/>
          </a:prstGeom>
          <a:solidFill>
            <a:srgbClr val="E91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47" name="Google Shape;547;p76"/>
          <p:cNvPicPr preferRelativeResize="0"/>
          <p:nvPr/>
        </p:nvPicPr>
        <p:blipFill>
          <a:blip r:embed="rId3">
            <a:alphaModFix/>
          </a:blip>
          <a:stretch>
            <a:fillRect/>
          </a:stretch>
        </p:blipFill>
        <p:spPr>
          <a:xfrm>
            <a:off x="7310039" y="382500"/>
            <a:ext cx="1437961" cy="314700"/>
          </a:xfrm>
          <a:prstGeom prst="rect">
            <a:avLst/>
          </a:prstGeom>
          <a:noFill/>
          <a:ln>
            <a:noFill/>
          </a:ln>
        </p:spPr>
      </p:pic>
      <p:sp>
        <p:nvSpPr>
          <p:cNvPr id="548" name="Google Shape;548;p76"/>
          <p:cNvSpPr txBox="1"/>
          <p:nvPr/>
        </p:nvSpPr>
        <p:spPr>
          <a:xfrm>
            <a:off x="105300" y="4811375"/>
            <a:ext cx="3918900" cy="31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800">
              <a:solidFill>
                <a:srgbClr val="CCCCCC"/>
              </a:solidFill>
              <a:latin typeface="Poppins"/>
              <a:ea typeface="Poppins"/>
              <a:cs typeface="Poppins"/>
              <a:sym typeface="Poppins"/>
            </a:endParaRPr>
          </a:p>
        </p:txBody>
      </p:sp>
      <p:sp>
        <p:nvSpPr>
          <p:cNvPr id="549" name="Google Shape;549;p76"/>
          <p:cNvSpPr txBox="1"/>
          <p:nvPr/>
        </p:nvSpPr>
        <p:spPr>
          <a:xfrm>
            <a:off x="333900" y="1536700"/>
            <a:ext cx="8352000" cy="48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b="1" dirty="0">
                <a:latin typeface="Maven Pro"/>
                <a:ea typeface="Maven Pro"/>
                <a:cs typeface="Maven Pro"/>
                <a:sym typeface="Maven Pro"/>
              </a:rPr>
              <a:t>Things rarely go according to plan</a:t>
            </a:r>
            <a:endParaRPr b="1" dirty="0">
              <a:latin typeface="Maven Pro"/>
              <a:ea typeface="Maven Pro"/>
              <a:cs typeface="Maven Pro"/>
              <a:sym typeface="Maven Pro"/>
            </a:endParaRPr>
          </a:p>
          <a:p>
            <a:pPr marL="0" lvl="0" indent="0" algn="l" rtl="0">
              <a:spcBef>
                <a:spcPts val="0"/>
              </a:spcBef>
              <a:spcAft>
                <a:spcPts val="0"/>
              </a:spcAft>
              <a:buNone/>
            </a:pPr>
            <a:r>
              <a:rPr lang="en-GB" dirty="0">
                <a:solidFill>
                  <a:srgbClr val="404040"/>
                </a:solidFill>
                <a:latin typeface="Maven Pro"/>
                <a:ea typeface="Maven Pro"/>
                <a:cs typeface="Maven Pro"/>
                <a:sym typeface="Maven Pro"/>
              </a:rPr>
              <a:t>Tell me about a time that you were in the middle of executing a plan / project and the resources to achieve this were reduced.</a:t>
            </a:r>
            <a:endParaRPr dirty="0">
              <a:solidFill>
                <a:srgbClr val="404040"/>
              </a:solidFill>
              <a:latin typeface="Maven Pro"/>
              <a:ea typeface="Maven Pro"/>
              <a:cs typeface="Maven Pro"/>
              <a:sym typeface="Maven Pro"/>
            </a:endParaRPr>
          </a:p>
          <a:p>
            <a:pPr marL="0" lvl="0" indent="0" algn="l" rtl="0">
              <a:spcBef>
                <a:spcPts val="0"/>
              </a:spcBef>
              <a:spcAft>
                <a:spcPts val="0"/>
              </a:spcAft>
              <a:buNone/>
            </a:pPr>
            <a:r>
              <a:rPr lang="en-GB" dirty="0">
                <a:solidFill>
                  <a:srgbClr val="404040"/>
                </a:solidFill>
                <a:latin typeface="Maven Pro"/>
                <a:ea typeface="Maven Pro"/>
                <a:cs typeface="Maven Pro"/>
                <a:sym typeface="Maven Pro"/>
              </a:rPr>
              <a:t>What did you do?</a:t>
            </a:r>
            <a:endParaRPr dirty="0">
              <a:solidFill>
                <a:srgbClr val="404040"/>
              </a:solidFill>
              <a:latin typeface="Maven Pro"/>
              <a:ea typeface="Maven Pro"/>
              <a:cs typeface="Maven Pro"/>
              <a:sym typeface="Maven Pro"/>
            </a:endParaRPr>
          </a:p>
          <a:p>
            <a:pPr marL="0" lvl="0" indent="0" algn="l" rtl="0">
              <a:spcBef>
                <a:spcPts val="0"/>
              </a:spcBef>
              <a:spcAft>
                <a:spcPts val="0"/>
              </a:spcAft>
              <a:buNone/>
            </a:pPr>
            <a:r>
              <a:rPr lang="en-GB" dirty="0">
                <a:solidFill>
                  <a:srgbClr val="404040"/>
                </a:solidFill>
                <a:latin typeface="Maven Pro"/>
                <a:ea typeface="Maven Pro"/>
                <a:cs typeface="Maven Pro"/>
                <a:sym typeface="Maven Pro"/>
              </a:rPr>
              <a:t>What was the outcome?</a:t>
            </a:r>
            <a:endParaRPr dirty="0">
              <a:latin typeface="Maven Pro"/>
              <a:ea typeface="Maven Pro"/>
              <a:cs typeface="Maven Pro"/>
              <a:sym typeface="Maven Pro"/>
            </a:endParaRPr>
          </a:p>
          <a:p>
            <a:pPr marL="0" lvl="0" indent="0" algn="l" rtl="0">
              <a:spcBef>
                <a:spcPts val="0"/>
              </a:spcBef>
              <a:spcAft>
                <a:spcPts val="0"/>
              </a:spcAft>
              <a:buNone/>
            </a:pPr>
            <a:endParaRPr dirty="0">
              <a:latin typeface="Maven Pro"/>
              <a:ea typeface="Maven Pro"/>
              <a:cs typeface="Maven Pro"/>
              <a:sym typeface="Maven Pro"/>
            </a:endParaRPr>
          </a:p>
          <a:p>
            <a:pPr marL="0" lvl="0" indent="0" algn="l" rtl="0">
              <a:spcBef>
                <a:spcPts val="0"/>
              </a:spcBef>
              <a:spcAft>
                <a:spcPts val="0"/>
              </a:spcAft>
              <a:buNone/>
            </a:pPr>
            <a:r>
              <a:rPr lang="en-GB" b="1" dirty="0">
                <a:latin typeface="Maven Pro"/>
                <a:ea typeface="Maven Pro"/>
                <a:cs typeface="Maven Pro"/>
                <a:sym typeface="Maven Pro"/>
              </a:rPr>
              <a:t>Building partnerships is often difficult (statement)</a:t>
            </a:r>
            <a:endParaRPr b="1" dirty="0">
              <a:latin typeface="Maven Pro"/>
              <a:ea typeface="Maven Pro"/>
              <a:cs typeface="Maven Pro"/>
              <a:sym typeface="Maven Pro"/>
            </a:endParaRPr>
          </a:p>
          <a:p>
            <a:pPr marL="0" marR="0" lvl="0" indent="0" algn="l" rtl="0">
              <a:lnSpc>
                <a:spcPct val="100000"/>
              </a:lnSpc>
              <a:spcBef>
                <a:spcPts val="0"/>
              </a:spcBef>
              <a:spcAft>
                <a:spcPts val="0"/>
              </a:spcAft>
              <a:buNone/>
            </a:pPr>
            <a:r>
              <a:rPr lang="en-GB" dirty="0">
                <a:solidFill>
                  <a:srgbClr val="404040"/>
                </a:solidFill>
                <a:latin typeface="Maven Pro"/>
                <a:ea typeface="Maven Pro"/>
                <a:cs typeface="Maven Pro"/>
                <a:sym typeface="Maven Pro"/>
              </a:rPr>
              <a:t>Describe a partnership that was the most difficult to develop</a:t>
            </a:r>
            <a:endParaRPr dirty="0">
              <a:solidFill>
                <a:srgbClr val="404040"/>
              </a:solidFill>
              <a:latin typeface="Maven Pro"/>
              <a:ea typeface="Maven Pro"/>
              <a:cs typeface="Maven Pro"/>
              <a:sym typeface="Maven Pro"/>
            </a:endParaRPr>
          </a:p>
          <a:p>
            <a:pPr marL="0" marR="0" lvl="0" indent="0" algn="l" rtl="0">
              <a:lnSpc>
                <a:spcPct val="100000"/>
              </a:lnSpc>
              <a:spcBef>
                <a:spcPts val="0"/>
              </a:spcBef>
              <a:spcAft>
                <a:spcPts val="0"/>
              </a:spcAft>
              <a:buNone/>
            </a:pPr>
            <a:r>
              <a:rPr lang="en-GB" dirty="0">
                <a:solidFill>
                  <a:srgbClr val="404040"/>
                </a:solidFill>
                <a:latin typeface="Maven Pro"/>
                <a:ea typeface="Maven Pro"/>
                <a:cs typeface="Maven Pro"/>
                <a:sym typeface="Maven Pro"/>
              </a:rPr>
              <a:t>What obstacles did you encounter?</a:t>
            </a:r>
            <a:endParaRPr dirty="0">
              <a:solidFill>
                <a:srgbClr val="404040"/>
              </a:solidFill>
              <a:latin typeface="Maven Pro"/>
              <a:ea typeface="Maven Pro"/>
              <a:cs typeface="Maven Pro"/>
              <a:sym typeface="Maven Pro"/>
            </a:endParaRPr>
          </a:p>
          <a:p>
            <a:pPr marL="0" marR="0" lvl="0" indent="0" algn="l" rtl="0">
              <a:lnSpc>
                <a:spcPct val="100000"/>
              </a:lnSpc>
              <a:spcBef>
                <a:spcPts val="0"/>
              </a:spcBef>
              <a:spcAft>
                <a:spcPts val="0"/>
              </a:spcAft>
              <a:buNone/>
            </a:pPr>
            <a:r>
              <a:rPr lang="en-GB" dirty="0">
                <a:solidFill>
                  <a:srgbClr val="404040"/>
                </a:solidFill>
                <a:latin typeface="Maven Pro"/>
                <a:ea typeface="Maven Pro"/>
                <a:cs typeface="Maven Pro"/>
                <a:sym typeface="Maven Pro"/>
              </a:rPr>
              <a:t>How did you overcome them?</a:t>
            </a:r>
            <a:endParaRPr dirty="0">
              <a:latin typeface="Maven Pro"/>
              <a:ea typeface="Maven Pro"/>
              <a:cs typeface="Maven Pro"/>
              <a:sym typeface="Maven Pro"/>
            </a:endParaRPr>
          </a:p>
          <a:p>
            <a:pPr marL="0" lvl="0" indent="0" algn="l" rtl="0">
              <a:spcBef>
                <a:spcPts val="0"/>
              </a:spcBef>
              <a:spcAft>
                <a:spcPts val="0"/>
              </a:spcAft>
              <a:buNone/>
            </a:pPr>
            <a:endParaRPr dirty="0">
              <a:latin typeface="Maven Pro"/>
              <a:ea typeface="Maven Pro"/>
              <a:cs typeface="Maven Pro"/>
              <a:sym typeface="Maven Pro"/>
            </a:endParaRPr>
          </a:p>
          <a:p>
            <a:pPr marL="0" lvl="0" indent="0" algn="l" rtl="0">
              <a:spcBef>
                <a:spcPts val="0"/>
              </a:spcBef>
              <a:spcAft>
                <a:spcPts val="0"/>
              </a:spcAft>
              <a:buNone/>
            </a:pPr>
            <a:r>
              <a:rPr lang="en-GB" b="1" dirty="0">
                <a:latin typeface="Maven Pro"/>
                <a:ea typeface="Maven Pro"/>
                <a:cs typeface="Maven Pro"/>
                <a:sym typeface="Maven Pro"/>
              </a:rPr>
              <a:t>Stressful situations often cause increased emotion (statement)</a:t>
            </a:r>
            <a:endParaRPr b="1" dirty="0">
              <a:latin typeface="Maven Pro"/>
              <a:ea typeface="Maven Pro"/>
              <a:cs typeface="Maven Pro"/>
              <a:sym typeface="Maven Pro"/>
            </a:endParaRPr>
          </a:p>
          <a:p>
            <a:pPr marL="0" marR="0" lvl="0" indent="0" algn="l" rtl="0">
              <a:lnSpc>
                <a:spcPct val="100000"/>
              </a:lnSpc>
              <a:spcBef>
                <a:spcPts val="0"/>
              </a:spcBef>
              <a:spcAft>
                <a:spcPts val="0"/>
              </a:spcAft>
              <a:buNone/>
            </a:pPr>
            <a:r>
              <a:rPr lang="en-GB" dirty="0">
                <a:solidFill>
                  <a:srgbClr val="404040"/>
                </a:solidFill>
                <a:latin typeface="Maven Pro"/>
                <a:ea typeface="Maven Pro"/>
                <a:cs typeface="Maven Pro"/>
                <a:sym typeface="Maven Pro"/>
              </a:rPr>
              <a:t>Tell me about the most stressful situation you ever had at work.</a:t>
            </a:r>
            <a:endParaRPr dirty="0">
              <a:solidFill>
                <a:srgbClr val="404040"/>
              </a:solidFill>
              <a:latin typeface="Maven Pro"/>
              <a:ea typeface="Maven Pro"/>
              <a:cs typeface="Maven Pro"/>
              <a:sym typeface="Maven Pro"/>
            </a:endParaRPr>
          </a:p>
          <a:p>
            <a:pPr marL="0" marR="0" lvl="0" indent="0" algn="l" rtl="0">
              <a:lnSpc>
                <a:spcPct val="100000"/>
              </a:lnSpc>
              <a:spcBef>
                <a:spcPts val="0"/>
              </a:spcBef>
              <a:spcAft>
                <a:spcPts val="0"/>
              </a:spcAft>
              <a:buNone/>
            </a:pPr>
            <a:r>
              <a:rPr lang="en-GB" dirty="0">
                <a:solidFill>
                  <a:srgbClr val="404040"/>
                </a:solidFill>
                <a:latin typeface="Maven Pro"/>
                <a:ea typeface="Maven Pro"/>
                <a:cs typeface="Maven Pro"/>
                <a:sym typeface="Maven Pro"/>
              </a:rPr>
              <a:t>How did you handle the pressure?</a:t>
            </a:r>
            <a:endParaRPr dirty="0">
              <a:solidFill>
                <a:srgbClr val="404040"/>
              </a:solidFill>
              <a:latin typeface="Maven Pro"/>
              <a:ea typeface="Maven Pro"/>
              <a:cs typeface="Maven Pro"/>
              <a:sym typeface="Maven Pro"/>
            </a:endParaRPr>
          </a:p>
          <a:p>
            <a:pPr marL="0" marR="0" lvl="0" indent="0" algn="l" rtl="0">
              <a:lnSpc>
                <a:spcPct val="100000"/>
              </a:lnSpc>
              <a:spcBef>
                <a:spcPts val="0"/>
              </a:spcBef>
              <a:spcAft>
                <a:spcPts val="0"/>
              </a:spcAft>
              <a:buNone/>
            </a:pPr>
            <a:r>
              <a:rPr lang="en-GB" dirty="0">
                <a:solidFill>
                  <a:srgbClr val="404040"/>
                </a:solidFill>
                <a:latin typeface="Maven Pro"/>
                <a:ea typeface="Maven Pro"/>
                <a:cs typeface="Maven Pro"/>
                <a:sym typeface="Maven Pro"/>
              </a:rPr>
              <a:t>How did the stress impact your ability to deliver</a:t>
            </a:r>
            <a:endParaRPr dirty="0">
              <a:latin typeface="Maven Pro"/>
              <a:ea typeface="Maven Pro"/>
              <a:cs typeface="Maven Pro"/>
              <a:sym typeface="Maven Pro"/>
            </a:endParaRPr>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550" name="Google Shape;550;p76"/>
          <p:cNvSpPr txBox="1"/>
          <p:nvPr/>
        </p:nvSpPr>
        <p:spPr>
          <a:xfrm>
            <a:off x="334025" y="947599"/>
            <a:ext cx="8352000" cy="403042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600" b="1" dirty="0">
                <a:latin typeface="Maven Pro"/>
                <a:ea typeface="Maven Pro"/>
                <a:cs typeface="Maven Pro"/>
                <a:sym typeface="Maven Pro"/>
              </a:rPr>
              <a:t>There are a variety of behavioural based questions available per level</a:t>
            </a:r>
            <a:endParaRPr sz="1600" b="1" dirty="0">
              <a:latin typeface="Maven Pro"/>
              <a:ea typeface="Maven Pro"/>
              <a:cs typeface="Maven Pro"/>
              <a:sym typeface="Maven Pro"/>
            </a:endParaRPr>
          </a:p>
          <a:p>
            <a:pPr marL="0" lvl="0" indent="0" algn="l" rtl="0">
              <a:spcBef>
                <a:spcPts val="0"/>
              </a:spcBef>
              <a:spcAft>
                <a:spcPts val="0"/>
              </a:spcAft>
              <a:buNone/>
            </a:pPr>
            <a:r>
              <a:rPr lang="en-GB" sz="1600" b="1" dirty="0">
                <a:latin typeface="Maven Pro"/>
                <a:ea typeface="Maven Pro"/>
                <a:cs typeface="Maven Pro"/>
                <a:sym typeface="Maven Pro"/>
              </a:rPr>
              <a:t>You are essentially wanting the candidate to tell you a story</a:t>
            </a:r>
          </a:p>
          <a:p>
            <a:pPr marL="0" lvl="0" indent="0" algn="l" rtl="0">
              <a:spcBef>
                <a:spcPts val="0"/>
              </a:spcBef>
              <a:spcAft>
                <a:spcPts val="0"/>
              </a:spcAft>
              <a:buNone/>
            </a:pPr>
            <a:endParaRPr lang="en-US" sz="1600" b="1" dirty="0">
              <a:latin typeface="Maven Pro"/>
              <a:ea typeface="Maven Pro"/>
              <a:cs typeface="Maven Pro"/>
              <a:sym typeface="Maven Pro"/>
            </a:endParaRPr>
          </a:p>
          <a:p>
            <a:pPr marL="0" lvl="0" indent="0" algn="l" rtl="0">
              <a:spcBef>
                <a:spcPts val="0"/>
              </a:spcBef>
              <a:spcAft>
                <a:spcPts val="0"/>
              </a:spcAft>
              <a:buNone/>
            </a:pPr>
            <a:endParaRPr sz="1600" b="1" dirty="0">
              <a:latin typeface="Maven Pro"/>
              <a:ea typeface="Maven Pro"/>
              <a:cs typeface="Maven Pro"/>
              <a:sym typeface="Maven Pro"/>
            </a:endParaRPr>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                                                     </a:t>
            </a:r>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77"/>
          <p:cNvSpPr/>
          <p:nvPr/>
        </p:nvSpPr>
        <p:spPr>
          <a:xfrm>
            <a:off x="1008800" y="234450"/>
            <a:ext cx="8135100" cy="6108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77"/>
          <p:cNvSpPr/>
          <p:nvPr/>
        </p:nvSpPr>
        <p:spPr>
          <a:xfrm>
            <a:off x="333900" y="-10650"/>
            <a:ext cx="589800" cy="855900"/>
          </a:xfrm>
          <a:prstGeom prst="rect">
            <a:avLst/>
          </a:prstGeom>
          <a:solidFill>
            <a:srgbClr val="262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57" name="Google Shape;557;p77"/>
          <p:cNvCxnSpPr/>
          <p:nvPr/>
        </p:nvCxnSpPr>
        <p:spPr>
          <a:xfrm>
            <a:off x="1008800" y="0"/>
            <a:ext cx="0" cy="845400"/>
          </a:xfrm>
          <a:prstGeom prst="straightConnector1">
            <a:avLst/>
          </a:prstGeom>
          <a:noFill/>
          <a:ln w="28575" cap="flat" cmpd="sng">
            <a:solidFill>
              <a:srgbClr val="0B5394"/>
            </a:solidFill>
            <a:prstDash val="solid"/>
            <a:round/>
            <a:headEnd type="none" w="med" len="med"/>
            <a:tailEnd type="none" w="med" len="med"/>
          </a:ln>
        </p:spPr>
      </p:cxnSp>
      <p:sp>
        <p:nvSpPr>
          <p:cNvPr id="558" name="Google Shape;558;p77"/>
          <p:cNvSpPr txBox="1"/>
          <p:nvPr/>
        </p:nvSpPr>
        <p:spPr>
          <a:xfrm>
            <a:off x="1150900" y="382500"/>
            <a:ext cx="5825400" cy="314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GB" sz="1800">
                <a:solidFill>
                  <a:schemeClr val="dk1"/>
                </a:solidFill>
                <a:latin typeface="Maven Pro"/>
                <a:ea typeface="Maven Pro"/>
                <a:cs typeface="Maven Pro"/>
                <a:sym typeface="Maven Pro"/>
              </a:rPr>
              <a:t>Ensuring the person you hired is the person you interviewed</a:t>
            </a:r>
            <a:endParaRPr sz="1800">
              <a:latin typeface="Maven Pro"/>
              <a:ea typeface="Maven Pro"/>
              <a:cs typeface="Maven Pro"/>
              <a:sym typeface="Maven Pro"/>
            </a:endParaRPr>
          </a:p>
        </p:txBody>
      </p:sp>
      <p:sp>
        <p:nvSpPr>
          <p:cNvPr id="559" name="Google Shape;559;p77"/>
          <p:cNvSpPr/>
          <p:nvPr/>
        </p:nvSpPr>
        <p:spPr>
          <a:xfrm>
            <a:off x="0" y="5126075"/>
            <a:ext cx="9144000" cy="17400"/>
          </a:xfrm>
          <a:prstGeom prst="rect">
            <a:avLst/>
          </a:prstGeom>
          <a:solidFill>
            <a:srgbClr val="E91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60" name="Google Shape;560;p77"/>
          <p:cNvPicPr preferRelativeResize="0"/>
          <p:nvPr/>
        </p:nvPicPr>
        <p:blipFill>
          <a:blip r:embed="rId3">
            <a:alphaModFix/>
          </a:blip>
          <a:stretch>
            <a:fillRect/>
          </a:stretch>
        </p:blipFill>
        <p:spPr>
          <a:xfrm>
            <a:off x="7310039" y="382500"/>
            <a:ext cx="1437961" cy="314700"/>
          </a:xfrm>
          <a:prstGeom prst="rect">
            <a:avLst/>
          </a:prstGeom>
          <a:noFill/>
          <a:ln>
            <a:noFill/>
          </a:ln>
        </p:spPr>
      </p:pic>
      <p:sp>
        <p:nvSpPr>
          <p:cNvPr id="561" name="Google Shape;561;p77"/>
          <p:cNvSpPr txBox="1"/>
          <p:nvPr/>
        </p:nvSpPr>
        <p:spPr>
          <a:xfrm>
            <a:off x="105300" y="4811375"/>
            <a:ext cx="3918900" cy="31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800">
              <a:solidFill>
                <a:srgbClr val="CCCCCC"/>
              </a:solidFill>
              <a:latin typeface="Poppins"/>
              <a:ea typeface="Poppins"/>
              <a:cs typeface="Poppins"/>
              <a:sym typeface="Poppins"/>
            </a:endParaRPr>
          </a:p>
        </p:txBody>
      </p:sp>
      <p:sp>
        <p:nvSpPr>
          <p:cNvPr id="562" name="Google Shape;562;p77"/>
          <p:cNvSpPr/>
          <p:nvPr/>
        </p:nvSpPr>
        <p:spPr>
          <a:xfrm>
            <a:off x="604575" y="1932327"/>
            <a:ext cx="7780200" cy="710700"/>
          </a:xfrm>
          <a:prstGeom prst="roundRect">
            <a:avLst>
              <a:gd name="adj" fmla="val 16667"/>
            </a:avLst>
          </a:prstGeom>
          <a:noFill/>
          <a:ln w="38100" cap="flat" cmpd="sng">
            <a:solidFill>
              <a:srgbClr val="F4A445"/>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lnSpc>
                <a:spcPct val="200000"/>
              </a:lnSpc>
              <a:spcBef>
                <a:spcPts val="500"/>
              </a:spcBef>
              <a:spcAft>
                <a:spcPts val="0"/>
              </a:spcAft>
              <a:buNone/>
            </a:pPr>
            <a:r>
              <a:rPr lang="en-GB" sz="2100">
                <a:solidFill>
                  <a:srgbClr val="083050"/>
                </a:solidFill>
                <a:latin typeface="Maven Pro"/>
                <a:ea typeface="Maven Pro"/>
                <a:cs typeface="Maven Pro"/>
                <a:sym typeface="Maven Pro"/>
              </a:rPr>
              <a:t>Assessments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78"/>
          <p:cNvSpPr/>
          <p:nvPr/>
        </p:nvSpPr>
        <p:spPr>
          <a:xfrm>
            <a:off x="1008800" y="234450"/>
            <a:ext cx="8135100" cy="6108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78"/>
          <p:cNvSpPr/>
          <p:nvPr/>
        </p:nvSpPr>
        <p:spPr>
          <a:xfrm>
            <a:off x="333900" y="-10650"/>
            <a:ext cx="589800" cy="855900"/>
          </a:xfrm>
          <a:prstGeom prst="rect">
            <a:avLst/>
          </a:prstGeom>
          <a:solidFill>
            <a:srgbClr val="262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69" name="Google Shape;569;p78"/>
          <p:cNvCxnSpPr/>
          <p:nvPr/>
        </p:nvCxnSpPr>
        <p:spPr>
          <a:xfrm>
            <a:off x="1008800" y="0"/>
            <a:ext cx="0" cy="845400"/>
          </a:xfrm>
          <a:prstGeom prst="straightConnector1">
            <a:avLst/>
          </a:prstGeom>
          <a:noFill/>
          <a:ln w="28575" cap="flat" cmpd="sng">
            <a:solidFill>
              <a:srgbClr val="0B5394"/>
            </a:solidFill>
            <a:prstDash val="solid"/>
            <a:round/>
            <a:headEnd type="none" w="med" len="med"/>
            <a:tailEnd type="none" w="med" len="med"/>
          </a:ln>
        </p:spPr>
      </p:cxnSp>
      <p:sp>
        <p:nvSpPr>
          <p:cNvPr id="570" name="Google Shape;570;p78"/>
          <p:cNvSpPr txBox="1"/>
          <p:nvPr/>
        </p:nvSpPr>
        <p:spPr>
          <a:xfrm>
            <a:off x="1150900" y="382500"/>
            <a:ext cx="4092000" cy="314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800">
                <a:latin typeface="Maven Pro"/>
                <a:ea typeface="Maven Pro"/>
                <a:cs typeface="Maven Pro"/>
                <a:sym typeface="Maven Pro"/>
              </a:rPr>
              <a:t>Assessments </a:t>
            </a:r>
            <a:endParaRPr sz="1800">
              <a:latin typeface="Maven Pro"/>
              <a:ea typeface="Maven Pro"/>
              <a:cs typeface="Maven Pro"/>
              <a:sym typeface="Maven Pro"/>
            </a:endParaRPr>
          </a:p>
        </p:txBody>
      </p:sp>
      <p:sp>
        <p:nvSpPr>
          <p:cNvPr id="571" name="Google Shape;571;p78"/>
          <p:cNvSpPr/>
          <p:nvPr/>
        </p:nvSpPr>
        <p:spPr>
          <a:xfrm>
            <a:off x="0" y="5126075"/>
            <a:ext cx="9144000" cy="17400"/>
          </a:xfrm>
          <a:prstGeom prst="rect">
            <a:avLst/>
          </a:prstGeom>
          <a:solidFill>
            <a:srgbClr val="E91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72" name="Google Shape;572;p78"/>
          <p:cNvPicPr preferRelativeResize="0"/>
          <p:nvPr/>
        </p:nvPicPr>
        <p:blipFill>
          <a:blip r:embed="rId3">
            <a:alphaModFix/>
          </a:blip>
          <a:stretch>
            <a:fillRect/>
          </a:stretch>
        </p:blipFill>
        <p:spPr>
          <a:xfrm>
            <a:off x="7310039" y="382500"/>
            <a:ext cx="1437961" cy="314700"/>
          </a:xfrm>
          <a:prstGeom prst="rect">
            <a:avLst/>
          </a:prstGeom>
          <a:noFill/>
          <a:ln>
            <a:noFill/>
          </a:ln>
        </p:spPr>
      </p:pic>
      <p:sp>
        <p:nvSpPr>
          <p:cNvPr id="573" name="Google Shape;573;p78"/>
          <p:cNvSpPr txBox="1"/>
          <p:nvPr/>
        </p:nvSpPr>
        <p:spPr>
          <a:xfrm>
            <a:off x="105300" y="4811375"/>
            <a:ext cx="3918900" cy="31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800">
              <a:solidFill>
                <a:srgbClr val="CCCCCC"/>
              </a:solidFill>
              <a:latin typeface="Poppins"/>
              <a:ea typeface="Poppins"/>
              <a:cs typeface="Poppins"/>
              <a:sym typeface="Poppins"/>
            </a:endParaRPr>
          </a:p>
        </p:txBody>
      </p:sp>
      <p:sp>
        <p:nvSpPr>
          <p:cNvPr id="574" name="Google Shape;574;p78"/>
          <p:cNvSpPr txBox="1"/>
          <p:nvPr/>
        </p:nvSpPr>
        <p:spPr>
          <a:xfrm>
            <a:off x="603850" y="2385925"/>
            <a:ext cx="7355100" cy="486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dirty="0">
                <a:solidFill>
                  <a:srgbClr val="404040"/>
                </a:solidFill>
                <a:latin typeface="Maven Pro"/>
                <a:ea typeface="Maven Pro"/>
                <a:cs typeface="Maven Pro"/>
                <a:sym typeface="Maven Pro"/>
              </a:rPr>
              <a:t>Assessments should only be done on the 2 -3 shortlisted candidates to ensure that you make the correct hiring decision. </a:t>
            </a:r>
            <a:endParaRPr dirty="0">
              <a:solidFill>
                <a:srgbClr val="404040"/>
              </a:solidFill>
              <a:latin typeface="Maven Pro"/>
              <a:ea typeface="Maven Pro"/>
              <a:cs typeface="Maven Pro"/>
              <a:sym typeface="Maven Pro"/>
            </a:endParaRPr>
          </a:p>
          <a:p>
            <a:pPr marL="0" lvl="0" indent="0" algn="l" rtl="0">
              <a:spcBef>
                <a:spcPts val="0"/>
              </a:spcBef>
              <a:spcAft>
                <a:spcPts val="0"/>
              </a:spcAft>
              <a:buNone/>
            </a:pPr>
            <a:endParaRPr dirty="0">
              <a:solidFill>
                <a:srgbClr val="404040"/>
              </a:solidFill>
              <a:latin typeface="Maven Pro"/>
              <a:ea typeface="Maven Pro"/>
              <a:cs typeface="Maven Pro"/>
              <a:sym typeface="Maven Pro"/>
            </a:endParaRPr>
          </a:p>
          <a:p>
            <a:pPr marL="0" lvl="0" indent="0" algn="l" rtl="0">
              <a:spcBef>
                <a:spcPts val="0"/>
              </a:spcBef>
              <a:spcAft>
                <a:spcPts val="0"/>
              </a:spcAft>
              <a:buNone/>
            </a:pPr>
            <a:r>
              <a:rPr lang="en-GB" dirty="0">
                <a:solidFill>
                  <a:srgbClr val="404040"/>
                </a:solidFill>
                <a:latin typeface="Maven Pro"/>
                <a:ea typeface="Maven Pro"/>
                <a:cs typeface="Maven Pro"/>
                <a:sym typeface="Maven Pro"/>
              </a:rPr>
              <a:t>Practical outputs are best - to measure actual abilities (and behavioural attributes) as these are the deciding factors for superior performance </a:t>
            </a:r>
            <a:endParaRPr dirty="0">
              <a:solidFill>
                <a:srgbClr val="404040"/>
              </a:solidFill>
              <a:latin typeface="Maven Pro"/>
              <a:ea typeface="Maven Pro"/>
              <a:cs typeface="Maven Pro"/>
              <a:sym typeface="Maven Pro"/>
            </a:endParaRPr>
          </a:p>
          <a:p>
            <a:pPr marL="0" lvl="0" indent="0" algn="l" rtl="0">
              <a:spcBef>
                <a:spcPts val="0"/>
              </a:spcBef>
              <a:spcAft>
                <a:spcPts val="0"/>
              </a:spcAft>
              <a:buNone/>
            </a:pPr>
            <a:endParaRPr dirty="0">
              <a:solidFill>
                <a:srgbClr val="404040"/>
              </a:solidFill>
              <a:latin typeface="Maven Pro"/>
              <a:ea typeface="Maven Pro"/>
              <a:cs typeface="Maven Pro"/>
              <a:sym typeface="Maven Pro"/>
            </a:endParaRPr>
          </a:p>
          <a:p>
            <a:pPr marL="0" lvl="0" indent="0" algn="l" rtl="0">
              <a:spcBef>
                <a:spcPts val="0"/>
              </a:spcBef>
              <a:spcAft>
                <a:spcPts val="0"/>
              </a:spcAft>
              <a:buNone/>
            </a:pPr>
            <a:endParaRPr dirty="0">
              <a:solidFill>
                <a:srgbClr val="404040"/>
              </a:solidFill>
              <a:latin typeface="Maven Pro"/>
              <a:ea typeface="Maven Pro"/>
              <a:cs typeface="Maven Pro"/>
              <a:sym typeface="Maven Pro"/>
            </a:endParaRPr>
          </a:p>
          <a:p>
            <a:pPr marL="0" lvl="0" indent="0" algn="l" rtl="0">
              <a:spcBef>
                <a:spcPts val="0"/>
              </a:spcBef>
              <a:spcAft>
                <a:spcPts val="0"/>
              </a:spcAft>
              <a:buNone/>
            </a:pPr>
            <a:r>
              <a:rPr lang="en-GB" dirty="0">
                <a:solidFill>
                  <a:srgbClr val="404040"/>
                </a:solidFill>
                <a:latin typeface="Maven Pro"/>
                <a:ea typeface="Maven Pro"/>
                <a:cs typeface="Maven Pro"/>
                <a:sym typeface="Maven Pro"/>
              </a:rPr>
              <a:t>Using our superior tech driven assessment centre, we are able to identify the following, from one simple assessment.</a:t>
            </a:r>
            <a:endParaRPr dirty="0">
              <a:solidFill>
                <a:srgbClr val="404040"/>
              </a:solidFill>
              <a:latin typeface="Maven Pro"/>
              <a:ea typeface="Maven Pro"/>
              <a:cs typeface="Maven Pro"/>
              <a:sym typeface="Maven Pro"/>
            </a:endParaRPr>
          </a:p>
          <a:p>
            <a:pPr marL="0" lvl="0" indent="0" algn="l" rtl="0">
              <a:spcBef>
                <a:spcPts val="0"/>
              </a:spcBef>
              <a:spcAft>
                <a:spcPts val="0"/>
              </a:spcAft>
              <a:buNone/>
            </a:pPr>
            <a:endParaRPr dirty="0">
              <a:solidFill>
                <a:srgbClr val="404040"/>
              </a:solidFill>
              <a:latin typeface="Maven Pro"/>
              <a:ea typeface="Maven Pro"/>
              <a:cs typeface="Maven Pro"/>
              <a:sym typeface="Maven Pro"/>
            </a:endParaRPr>
          </a:p>
          <a:p>
            <a:pPr marL="0" lvl="0" indent="0" algn="l" rtl="0">
              <a:spcBef>
                <a:spcPts val="0"/>
              </a:spcBef>
              <a:spcAft>
                <a:spcPts val="0"/>
              </a:spcAft>
              <a:buNone/>
            </a:pPr>
            <a:r>
              <a:rPr lang="en-GB" dirty="0">
                <a:solidFill>
                  <a:srgbClr val="404040"/>
                </a:solidFill>
                <a:latin typeface="Maven Pro"/>
                <a:ea typeface="Maven Pro"/>
                <a:cs typeface="Maven Pro"/>
                <a:sym typeface="Maven Pro"/>
              </a:rPr>
              <a:t>This assessment approach, is backed by 30 years of research - can be used when hiring, or if you are wanting to assess your current staff to identify developmental needs. </a:t>
            </a:r>
            <a:endParaRPr dirty="0">
              <a:latin typeface="Maven Pro"/>
              <a:ea typeface="Maven Pro"/>
              <a:cs typeface="Maven Pro"/>
              <a:sym typeface="Maven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4">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80"/>
          <p:cNvSpPr/>
          <p:nvPr/>
        </p:nvSpPr>
        <p:spPr>
          <a:xfrm>
            <a:off x="1008800" y="234450"/>
            <a:ext cx="8135100" cy="6108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80"/>
          <p:cNvSpPr/>
          <p:nvPr/>
        </p:nvSpPr>
        <p:spPr>
          <a:xfrm>
            <a:off x="333900" y="-10650"/>
            <a:ext cx="589800" cy="855900"/>
          </a:xfrm>
          <a:prstGeom prst="rect">
            <a:avLst/>
          </a:prstGeom>
          <a:solidFill>
            <a:srgbClr val="262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94" name="Google Shape;594;p80"/>
          <p:cNvCxnSpPr/>
          <p:nvPr/>
        </p:nvCxnSpPr>
        <p:spPr>
          <a:xfrm>
            <a:off x="1008800" y="0"/>
            <a:ext cx="0" cy="845400"/>
          </a:xfrm>
          <a:prstGeom prst="straightConnector1">
            <a:avLst/>
          </a:prstGeom>
          <a:noFill/>
          <a:ln w="28575" cap="flat" cmpd="sng">
            <a:solidFill>
              <a:srgbClr val="262262"/>
            </a:solidFill>
            <a:prstDash val="solid"/>
            <a:round/>
            <a:headEnd type="none" w="med" len="med"/>
            <a:tailEnd type="none" w="med" len="med"/>
          </a:ln>
        </p:spPr>
      </p:cxnSp>
      <p:sp>
        <p:nvSpPr>
          <p:cNvPr id="595" name="Google Shape;595;p80"/>
          <p:cNvSpPr txBox="1"/>
          <p:nvPr/>
        </p:nvSpPr>
        <p:spPr>
          <a:xfrm>
            <a:off x="1150900" y="382500"/>
            <a:ext cx="6030300" cy="3147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GB" sz="1800">
                <a:solidFill>
                  <a:schemeClr val="dk1"/>
                </a:solidFill>
                <a:latin typeface="Maven Pro"/>
                <a:ea typeface="Maven Pro"/>
                <a:cs typeface="Maven Pro"/>
                <a:sym typeface="Maven Pro"/>
              </a:rPr>
              <a:t>Harvard Business Review : 5 Distinctive areas of sales </a:t>
            </a:r>
            <a:r>
              <a:rPr lang="en-GB" sz="1800">
                <a:solidFill>
                  <a:schemeClr val="dk1"/>
                </a:solidFill>
                <a:latin typeface="Montserrat"/>
                <a:ea typeface="Montserrat"/>
                <a:cs typeface="Montserrat"/>
                <a:sym typeface="Montserrat"/>
              </a:rPr>
              <a:t> </a:t>
            </a:r>
            <a:endParaRPr sz="1800">
              <a:solidFill>
                <a:srgbClr val="262262"/>
              </a:solidFill>
              <a:latin typeface="Montserrat"/>
              <a:ea typeface="Montserrat"/>
              <a:cs typeface="Montserrat"/>
              <a:sym typeface="Montserrat"/>
            </a:endParaRPr>
          </a:p>
        </p:txBody>
      </p:sp>
      <p:sp>
        <p:nvSpPr>
          <p:cNvPr id="596" name="Google Shape;596;p80"/>
          <p:cNvSpPr/>
          <p:nvPr/>
        </p:nvSpPr>
        <p:spPr>
          <a:xfrm>
            <a:off x="0" y="5126075"/>
            <a:ext cx="9144000" cy="17400"/>
          </a:xfrm>
          <a:prstGeom prst="rect">
            <a:avLst/>
          </a:prstGeom>
          <a:solidFill>
            <a:srgbClr val="E91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97" name="Google Shape;597;p80"/>
          <p:cNvPicPr preferRelativeResize="0"/>
          <p:nvPr/>
        </p:nvPicPr>
        <p:blipFill>
          <a:blip r:embed="rId3">
            <a:alphaModFix/>
          </a:blip>
          <a:stretch>
            <a:fillRect/>
          </a:stretch>
        </p:blipFill>
        <p:spPr>
          <a:xfrm>
            <a:off x="7310039" y="382500"/>
            <a:ext cx="1437961" cy="314700"/>
          </a:xfrm>
          <a:prstGeom prst="rect">
            <a:avLst/>
          </a:prstGeom>
          <a:noFill/>
          <a:ln>
            <a:noFill/>
          </a:ln>
        </p:spPr>
      </p:pic>
      <p:pic>
        <p:nvPicPr>
          <p:cNvPr id="598" name="Google Shape;598;p80"/>
          <p:cNvPicPr preferRelativeResize="0"/>
          <p:nvPr/>
        </p:nvPicPr>
        <p:blipFill>
          <a:blip r:embed="rId4">
            <a:alphaModFix/>
          </a:blip>
          <a:stretch>
            <a:fillRect/>
          </a:stretch>
        </p:blipFill>
        <p:spPr>
          <a:xfrm>
            <a:off x="333910" y="1409189"/>
            <a:ext cx="1269690" cy="1225800"/>
          </a:xfrm>
          <a:prstGeom prst="rect">
            <a:avLst/>
          </a:prstGeom>
          <a:noFill/>
          <a:ln>
            <a:noFill/>
          </a:ln>
        </p:spPr>
      </p:pic>
      <p:sp>
        <p:nvSpPr>
          <p:cNvPr id="599" name="Google Shape;599;p80"/>
          <p:cNvSpPr txBox="1"/>
          <p:nvPr/>
        </p:nvSpPr>
        <p:spPr>
          <a:xfrm>
            <a:off x="272350" y="2728100"/>
            <a:ext cx="2158800" cy="122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b="1" u="sng" dirty="0">
                <a:latin typeface="Maven Pro"/>
                <a:ea typeface="Maven Pro"/>
                <a:cs typeface="Maven Pro"/>
                <a:sym typeface="Maven Pro"/>
              </a:rPr>
              <a:t>Relationship Builders</a:t>
            </a:r>
            <a:r>
              <a:rPr lang="en-GB" sz="1100" b="1" dirty="0">
                <a:latin typeface="Maven Pro"/>
                <a:ea typeface="Maven Pro"/>
                <a:cs typeface="Maven Pro"/>
                <a:sym typeface="Maven Pro"/>
              </a:rPr>
              <a:t> </a:t>
            </a:r>
            <a:endParaRPr sz="1100" b="1" dirty="0">
              <a:latin typeface="Maven Pro"/>
              <a:ea typeface="Maven Pro"/>
              <a:cs typeface="Maven Pro"/>
              <a:sym typeface="Maven Pro"/>
            </a:endParaRPr>
          </a:p>
          <a:p>
            <a:pPr marL="1828800" lvl="0" indent="0" algn="l" rtl="0">
              <a:spcBef>
                <a:spcPts val="0"/>
              </a:spcBef>
              <a:spcAft>
                <a:spcPts val="0"/>
              </a:spcAft>
              <a:buNone/>
            </a:pPr>
            <a:endParaRPr sz="1100" dirty="0">
              <a:solidFill>
                <a:srgbClr val="3E4649"/>
              </a:solidFill>
              <a:latin typeface="Maven Pro"/>
              <a:ea typeface="Maven Pro"/>
              <a:cs typeface="Maven Pro"/>
              <a:sym typeface="Maven Pro"/>
            </a:endParaRPr>
          </a:p>
          <a:p>
            <a:pPr marL="0" lvl="0" indent="0" algn="l" rtl="0">
              <a:spcBef>
                <a:spcPts val="0"/>
              </a:spcBef>
              <a:spcAft>
                <a:spcPts val="0"/>
              </a:spcAft>
              <a:buNone/>
            </a:pPr>
            <a:r>
              <a:rPr lang="en-GB" sz="1100" dirty="0">
                <a:solidFill>
                  <a:srgbClr val="3E4649"/>
                </a:solidFill>
                <a:latin typeface="Maven Pro"/>
                <a:ea typeface="Maven Pro"/>
                <a:cs typeface="Maven Pro"/>
                <a:sym typeface="Maven Pro"/>
              </a:rPr>
              <a:t>Focus on developing strong personal and professional relationships and advocates across the customer organization. They are generous with their time, strive to meet customers’ every need, and work hard to resolve tensions in the commercial relationship</a:t>
            </a:r>
            <a:endParaRPr sz="1100" dirty="0">
              <a:solidFill>
                <a:srgbClr val="3E4649"/>
              </a:solidFill>
              <a:latin typeface="Maven Pro"/>
              <a:ea typeface="Maven Pro"/>
              <a:cs typeface="Maven Pro"/>
              <a:sym typeface="Maven Pro"/>
            </a:endParaRPr>
          </a:p>
        </p:txBody>
      </p:sp>
      <p:pic>
        <p:nvPicPr>
          <p:cNvPr id="600" name="Google Shape;600;p80"/>
          <p:cNvPicPr preferRelativeResize="0"/>
          <p:nvPr/>
        </p:nvPicPr>
        <p:blipFill>
          <a:blip r:embed="rId5">
            <a:alphaModFix/>
          </a:blip>
          <a:stretch>
            <a:fillRect/>
          </a:stretch>
        </p:blipFill>
        <p:spPr>
          <a:xfrm>
            <a:off x="2606100" y="1423824"/>
            <a:ext cx="1220899" cy="1196525"/>
          </a:xfrm>
          <a:prstGeom prst="rect">
            <a:avLst/>
          </a:prstGeom>
          <a:noFill/>
          <a:ln>
            <a:noFill/>
          </a:ln>
        </p:spPr>
      </p:pic>
      <p:sp>
        <p:nvSpPr>
          <p:cNvPr id="601" name="Google Shape;601;p80"/>
          <p:cNvSpPr txBox="1"/>
          <p:nvPr/>
        </p:nvSpPr>
        <p:spPr>
          <a:xfrm>
            <a:off x="2606100" y="2728100"/>
            <a:ext cx="1792500" cy="143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b="1" u="sng" dirty="0">
                <a:solidFill>
                  <a:srgbClr val="3E4649"/>
                </a:solidFill>
                <a:latin typeface="Maven Pro"/>
                <a:ea typeface="Maven Pro"/>
                <a:cs typeface="Maven Pro"/>
                <a:sym typeface="Maven Pro"/>
              </a:rPr>
              <a:t>Hard Workers</a:t>
            </a:r>
            <a:endParaRPr sz="1100" b="1" u="sng" dirty="0">
              <a:solidFill>
                <a:srgbClr val="3E4649"/>
              </a:solidFill>
              <a:latin typeface="Maven Pro"/>
              <a:ea typeface="Maven Pro"/>
              <a:cs typeface="Maven Pro"/>
              <a:sym typeface="Maven Pro"/>
            </a:endParaRPr>
          </a:p>
          <a:p>
            <a:pPr marL="0" lvl="0" indent="0" algn="l" rtl="0">
              <a:spcBef>
                <a:spcPts val="0"/>
              </a:spcBef>
              <a:spcAft>
                <a:spcPts val="0"/>
              </a:spcAft>
              <a:buNone/>
            </a:pPr>
            <a:endParaRPr sz="1100" dirty="0">
              <a:solidFill>
                <a:srgbClr val="3E4649"/>
              </a:solidFill>
              <a:latin typeface="Maven Pro"/>
              <a:ea typeface="Maven Pro"/>
              <a:cs typeface="Maven Pro"/>
              <a:sym typeface="Maven Pro"/>
            </a:endParaRPr>
          </a:p>
          <a:p>
            <a:pPr marL="0" lvl="0" indent="0" algn="l" rtl="0">
              <a:spcBef>
                <a:spcPts val="0"/>
              </a:spcBef>
              <a:spcAft>
                <a:spcPts val="0"/>
              </a:spcAft>
              <a:buNone/>
            </a:pPr>
            <a:r>
              <a:rPr lang="en-GB" sz="1100" dirty="0">
                <a:solidFill>
                  <a:srgbClr val="3E4649"/>
                </a:solidFill>
                <a:latin typeface="Maven Pro"/>
                <a:ea typeface="Maven Pro"/>
                <a:cs typeface="Maven Pro"/>
                <a:sym typeface="Maven Pro"/>
              </a:rPr>
              <a:t>Show up early, stay late and always go the extra mile.  They will make more calls in an hour and conduct more visits in a week than anyone else within the team</a:t>
            </a:r>
            <a:endParaRPr sz="1100" dirty="0">
              <a:solidFill>
                <a:srgbClr val="3E4649"/>
              </a:solidFill>
              <a:latin typeface="Maven Pro"/>
              <a:ea typeface="Maven Pro"/>
              <a:cs typeface="Maven Pro"/>
              <a:sym typeface="Maven Pro"/>
            </a:endParaRPr>
          </a:p>
        </p:txBody>
      </p:sp>
      <p:sp>
        <p:nvSpPr>
          <p:cNvPr id="602" name="Google Shape;602;p80"/>
          <p:cNvSpPr txBox="1"/>
          <p:nvPr/>
        </p:nvSpPr>
        <p:spPr>
          <a:xfrm>
            <a:off x="4644700" y="2724700"/>
            <a:ext cx="1792500" cy="122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b="1" u="sng" dirty="0">
                <a:latin typeface="Maven Pro"/>
                <a:ea typeface="Maven Pro"/>
                <a:cs typeface="Maven Pro"/>
                <a:sym typeface="Maven Pro"/>
              </a:rPr>
              <a:t>Lone Wolves </a:t>
            </a:r>
            <a:endParaRPr sz="1100" b="1" u="sng" dirty="0">
              <a:latin typeface="Maven Pro"/>
              <a:ea typeface="Maven Pro"/>
              <a:cs typeface="Maven Pro"/>
              <a:sym typeface="Maven Pro"/>
            </a:endParaRPr>
          </a:p>
          <a:p>
            <a:pPr marL="0" lvl="0" indent="0" algn="l" rtl="0">
              <a:spcBef>
                <a:spcPts val="0"/>
              </a:spcBef>
              <a:spcAft>
                <a:spcPts val="0"/>
              </a:spcAft>
              <a:buNone/>
            </a:pPr>
            <a:endParaRPr sz="1100" dirty="0">
              <a:solidFill>
                <a:srgbClr val="3E4649"/>
              </a:solidFill>
              <a:latin typeface="Maven Pro"/>
              <a:ea typeface="Maven Pro"/>
              <a:cs typeface="Maven Pro"/>
              <a:sym typeface="Maven Pro"/>
            </a:endParaRPr>
          </a:p>
          <a:p>
            <a:pPr marL="0" lvl="0" indent="0" algn="l" rtl="0">
              <a:spcBef>
                <a:spcPts val="0"/>
              </a:spcBef>
              <a:spcAft>
                <a:spcPts val="0"/>
              </a:spcAft>
              <a:buNone/>
            </a:pPr>
            <a:r>
              <a:rPr lang="en-GB" sz="1100" dirty="0">
                <a:solidFill>
                  <a:srgbClr val="3E4649"/>
                </a:solidFill>
                <a:latin typeface="Maven Pro"/>
                <a:ea typeface="Maven Pro"/>
                <a:cs typeface="Maven Pro"/>
                <a:sym typeface="Maven Pro"/>
              </a:rPr>
              <a:t>Are deeply self-confident, the rule breaking cowboys of the sales force, who do things their way or not at all </a:t>
            </a:r>
            <a:endParaRPr sz="1100" dirty="0">
              <a:solidFill>
                <a:srgbClr val="3E4649"/>
              </a:solidFill>
              <a:latin typeface="Maven Pro"/>
              <a:ea typeface="Maven Pro"/>
              <a:cs typeface="Maven Pro"/>
              <a:sym typeface="Maven Pro"/>
            </a:endParaRPr>
          </a:p>
          <a:p>
            <a:pPr marL="0" lvl="0" indent="0" algn="l" rtl="0">
              <a:spcBef>
                <a:spcPts val="0"/>
              </a:spcBef>
              <a:spcAft>
                <a:spcPts val="0"/>
              </a:spcAft>
              <a:buNone/>
            </a:pPr>
            <a:endParaRPr sz="1100" b="1" u="sng" dirty="0">
              <a:solidFill>
                <a:srgbClr val="3E4649"/>
              </a:solidFill>
              <a:latin typeface="Maven Pro"/>
              <a:ea typeface="Maven Pro"/>
              <a:cs typeface="Maven Pro"/>
              <a:sym typeface="Maven Pro"/>
            </a:endParaRPr>
          </a:p>
        </p:txBody>
      </p:sp>
      <p:sp>
        <p:nvSpPr>
          <p:cNvPr id="603" name="Google Shape;603;p80"/>
          <p:cNvSpPr txBox="1"/>
          <p:nvPr/>
        </p:nvSpPr>
        <p:spPr>
          <a:xfrm>
            <a:off x="6949625" y="2689575"/>
            <a:ext cx="2158800" cy="167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b="1" u="sng" dirty="0">
                <a:latin typeface="Maven Pro"/>
                <a:ea typeface="Maven Pro"/>
                <a:cs typeface="Maven Pro"/>
                <a:sym typeface="Maven Pro"/>
              </a:rPr>
              <a:t>Reactive Problem Solvers</a:t>
            </a:r>
            <a:r>
              <a:rPr lang="en-GB" sz="1100" b="1" dirty="0">
                <a:latin typeface="Maven Pro"/>
                <a:ea typeface="Maven Pro"/>
                <a:cs typeface="Maven Pro"/>
                <a:sym typeface="Maven Pro"/>
              </a:rPr>
              <a:t> </a:t>
            </a:r>
            <a:endParaRPr sz="1100" b="1" dirty="0">
              <a:latin typeface="Maven Pro"/>
              <a:ea typeface="Maven Pro"/>
              <a:cs typeface="Maven Pro"/>
              <a:sym typeface="Maven Pro"/>
            </a:endParaRPr>
          </a:p>
          <a:p>
            <a:pPr marL="0" lvl="0" indent="0" algn="l" rtl="0">
              <a:spcBef>
                <a:spcPts val="0"/>
              </a:spcBef>
              <a:spcAft>
                <a:spcPts val="0"/>
              </a:spcAft>
              <a:buNone/>
            </a:pPr>
            <a:endParaRPr sz="1100" dirty="0">
              <a:solidFill>
                <a:srgbClr val="3E4649"/>
              </a:solidFill>
              <a:latin typeface="Maven Pro"/>
              <a:ea typeface="Maven Pro"/>
              <a:cs typeface="Maven Pro"/>
              <a:sym typeface="Maven Pro"/>
            </a:endParaRPr>
          </a:p>
          <a:p>
            <a:pPr marL="0" lvl="0" indent="0" algn="l" rtl="0">
              <a:spcBef>
                <a:spcPts val="0"/>
              </a:spcBef>
              <a:spcAft>
                <a:spcPts val="0"/>
              </a:spcAft>
              <a:buNone/>
            </a:pPr>
            <a:r>
              <a:rPr lang="en-GB" sz="1100" dirty="0">
                <a:solidFill>
                  <a:srgbClr val="3E4649"/>
                </a:solidFill>
                <a:latin typeface="Maven Pro"/>
                <a:ea typeface="Maven Pro"/>
                <a:cs typeface="Maven Pro"/>
                <a:sym typeface="Maven Pro"/>
              </a:rPr>
              <a:t>From the client’s standpoint, highly reliable and detail oriented.  They focus on post-sales follow-up, ensuring that service issues </a:t>
            </a:r>
            <a:r>
              <a:rPr lang="en-GB" sz="1100" dirty="0" err="1">
                <a:solidFill>
                  <a:srgbClr val="3E4649"/>
                </a:solidFill>
                <a:latin typeface="Maven Pro"/>
                <a:ea typeface="Maven Pro"/>
                <a:cs typeface="Maven Pro"/>
                <a:sym typeface="Maven Pro"/>
              </a:rPr>
              <a:t>relationed</a:t>
            </a:r>
            <a:r>
              <a:rPr lang="en-GB" sz="1100" dirty="0">
                <a:solidFill>
                  <a:srgbClr val="3E4649"/>
                </a:solidFill>
                <a:latin typeface="Maven Pro"/>
                <a:ea typeface="Maven Pro"/>
                <a:cs typeface="Maven Pro"/>
                <a:sym typeface="Maven Pro"/>
              </a:rPr>
              <a:t> to either implementation and or execution are addressed quickly and resolved</a:t>
            </a:r>
            <a:endParaRPr sz="1100" dirty="0">
              <a:solidFill>
                <a:srgbClr val="3E4649"/>
              </a:solidFill>
              <a:latin typeface="Maven Pro"/>
              <a:ea typeface="Maven Pro"/>
              <a:cs typeface="Maven Pro"/>
              <a:sym typeface="Maven Pro"/>
            </a:endParaRPr>
          </a:p>
        </p:txBody>
      </p:sp>
      <p:pic>
        <p:nvPicPr>
          <p:cNvPr id="604" name="Google Shape;604;p80"/>
          <p:cNvPicPr preferRelativeResize="0"/>
          <p:nvPr/>
        </p:nvPicPr>
        <p:blipFill>
          <a:blip r:embed="rId6">
            <a:alphaModFix/>
          </a:blip>
          <a:stretch>
            <a:fillRect/>
          </a:stretch>
        </p:blipFill>
        <p:spPr>
          <a:xfrm>
            <a:off x="4644693" y="1402787"/>
            <a:ext cx="1437950" cy="1238588"/>
          </a:xfrm>
          <a:prstGeom prst="rect">
            <a:avLst/>
          </a:prstGeom>
          <a:noFill/>
          <a:ln>
            <a:noFill/>
          </a:ln>
        </p:spPr>
      </p:pic>
      <p:pic>
        <p:nvPicPr>
          <p:cNvPr id="605" name="Google Shape;605;p80"/>
          <p:cNvPicPr preferRelativeResize="0"/>
          <p:nvPr/>
        </p:nvPicPr>
        <p:blipFill>
          <a:blip r:embed="rId7">
            <a:alphaModFix/>
          </a:blip>
          <a:stretch>
            <a:fillRect/>
          </a:stretch>
        </p:blipFill>
        <p:spPr>
          <a:xfrm>
            <a:off x="7129050" y="1268784"/>
            <a:ext cx="1437950" cy="137259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0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0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0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9" grpId="0"/>
      <p:bldP spid="601" grpId="0"/>
      <p:bldP spid="602" grpId="0"/>
      <p:bldP spid="60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53"/>
          <p:cNvSpPr/>
          <p:nvPr/>
        </p:nvSpPr>
        <p:spPr>
          <a:xfrm>
            <a:off x="1008800" y="234450"/>
            <a:ext cx="8135100" cy="6108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53"/>
          <p:cNvSpPr/>
          <p:nvPr/>
        </p:nvSpPr>
        <p:spPr>
          <a:xfrm>
            <a:off x="333900" y="-10650"/>
            <a:ext cx="589800" cy="855900"/>
          </a:xfrm>
          <a:prstGeom prst="rect">
            <a:avLst/>
          </a:prstGeom>
          <a:solidFill>
            <a:srgbClr val="262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40" name="Google Shape;240;p53"/>
          <p:cNvCxnSpPr/>
          <p:nvPr/>
        </p:nvCxnSpPr>
        <p:spPr>
          <a:xfrm>
            <a:off x="1008800" y="0"/>
            <a:ext cx="0" cy="845400"/>
          </a:xfrm>
          <a:prstGeom prst="straightConnector1">
            <a:avLst/>
          </a:prstGeom>
          <a:noFill/>
          <a:ln w="28575" cap="flat" cmpd="sng">
            <a:solidFill>
              <a:srgbClr val="0B5394"/>
            </a:solidFill>
            <a:prstDash val="solid"/>
            <a:round/>
            <a:headEnd type="none" w="med" len="med"/>
            <a:tailEnd type="none" w="med" len="med"/>
          </a:ln>
        </p:spPr>
      </p:cxnSp>
      <p:sp>
        <p:nvSpPr>
          <p:cNvPr id="241" name="Google Shape;241;p53"/>
          <p:cNvSpPr txBox="1"/>
          <p:nvPr/>
        </p:nvSpPr>
        <p:spPr>
          <a:xfrm>
            <a:off x="1150900" y="382500"/>
            <a:ext cx="5825400" cy="314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800">
                <a:latin typeface="Maven Pro"/>
                <a:ea typeface="Maven Pro"/>
                <a:cs typeface="Maven Pro"/>
                <a:sym typeface="Maven Pro"/>
              </a:rPr>
              <a:t>Ensuring the person you hired is the person you interviewed</a:t>
            </a:r>
            <a:endParaRPr sz="1800">
              <a:latin typeface="Maven Pro"/>
              <a:ea typeface="Maven Pro"/>
              <a:cs typeface="Maven Pro"/>
              <a:sym typeface="Maven Pro"/>
            </a:endParaRPr>
          </a:p>
        </p:txBody>
      </p:sp>
      <p:sp>
        <p:nvSpPr>
          <p:cNvPr id="242" name="Google Shape;242;p53"/>
          <p:cNvSpPr/>
          <p:nvPr/>
        </p:nvSpPr>
        <p:spPr>
          <a:xfrm>
            <a:off x="0" y="5126075"/>
            <a:ext cx="9144000" cy="17400"/>
          </a:xfrm>
          <a:prstGeom prst="rect">
            <a:avLst/>
          </a:prstGeom>
          <a:solidFill>
            <a:srgbClr val="E91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3" name="Google Shape;243;p53"/>
          <p:cNvPicPr preferRelativeResize="0"/>
          <p:nvPr/>
        </p:nvPicPr>
        <p:blipFill>
          <a:blip r:embed="rId3">
            <a:alphaModFix/>
          </a:blip>
          <a:stretch>
            <a:fillRect/>
          </a:stretch>
        </p:blipFill>
        <p:spPr>
          <a:xfrm>
            <a:off x="7310039" y="382500"/>
            <a:ext cx="1437961" cy="314700"/>
          </a:xfrm>
          <a:prstGeom prst="rect">
            <a:avLst/>
          </a:prstGeom>
          <a:noFill/>
          <a:ln>
            <a:noFill/>
          </a:ln>
        </p:spPr>
      </p:pic>
      <p:sp>
        <p:nvSpPr>
          <p:cNvPr id="244" name="Google Shape;244;p53"/>
          <p:cNvSpPr txBox="1"/>
          <p:nvPr/>
        </p:nvSpPr>
        <p:spPr>
          <a:xfrm>
            <a:off x="105300" y="4811375"/>
            <a:ext cx="3918900" cy="31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800">
              <a:solidFill>
                <a:srgbClr val="CCCCCC"/>
              </a:solidFill>
              <a:latin typeface="Poppins"/>
              <a:ea typeface="Poppins"/>
              <a:cs typeface="Poppins"/>
              <a:sym typeface="Poppins"/>
            </a:endParaRPr>
          </a:p>
        </p:txBody>
      </p:sp>
      <p:sp>
        <p:nvSpPr>
          <p:cNvPr id="245" name="Google Shape;245;p53"/>
          <p:cNvSpPr/>
          <p:nvPr/>
        </p:nvSpPr>
        <p:spPr>
          <a:xfrm>
            <a:off x="681900" y="2158769"/>
            <a:ext cx="7780200" cy="571500"/>
          </a:xfrm>
          <a:prstGeom prst="roundRect">
            <a:avLst>
              <a:gd name="adj" fmla="val 16667"/>
            </a:avLst>
          </a:prstGeom>
          <a:noFill/>
          <a:ln w="38100" cap="flat" cmpd="sng">
            <a:solidFill>
              <a:srgbClr val="F4A445"/>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lnSpc>
                <a:spcPct val="200000"/>
              </a:lnSpc>
              <a:spcBef>
                <a:spcPts val="500"/>
              </a:spcBef>
              <a:spcAft>
                <a:spcPts val="0"/>
              </a:spcAft>
              <a:buNone/>
            </a:pPr>
            <a:r>
              <a:rPr lang="en-GB" sz="2100">
                <a:solidFill>
                  <a:srgbClr val="083050"/>
                </a:solidFill>
                <a:latin typeface="Maven Pro"/>
                <a:ea typeface="Maven Pro"/>
                <a:cs typeface="Maven Pro"/>
                <a:sym typeface="Maven Pro"/>
              </a:rPr>
              <a:t>The first point of contact : the C.V.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81"/>
          <p:cNvSpPr/>
          <p:nvPr/>
        </p:nvSpPr>
        <p:spPr>
          <a:xfrm>
            <a:off x="1008800" y="234450"/>
            <a:ext cx="8135100" cy="6108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81"/>
          <p:cNvSpPr/>
          <p:nvPr/>
        </p:nvSpPr>
        <p:spPr>
          <a:xfrm>
            <a:off x="333900" y="-10650"/>
            <a:ext cx="589800" cy="855900"/>
          </a:xfrm>
          <a:prstGeom prst="rect">
            <a:avLst/>
          </a:prstGeom>
          <a:solidFill>
            <a:srgbClr val="262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12" name="Google Shape;612;p81"/>
          <p:cNvCxnSpPr/>
          <p:nvPr/>
        </p:nvCxnSpPr>
        <p:spPr>
          <a:xfrm>
            <a:off x="1008800" y="0"/>
            <a:ext cx="0" cy="845400"/>
          </a:xfrm>
          <a:prstGeom prst="straightConnector1">
            <a:avLst/>
          </a:prstGeom>
          <a:noFill/>
          <a:ln w="28575" cap="flat" cmpd="sng">
            <a:solidFill>
              <a:srgbClr val="262262"/>
            </a:solidFill>
            <a:prstDash val="solid"/>
            <a:round/>
            <a:headEnd type="none" w="med" len="med"/>
            <a:tailEnd type="none" w="med" len="med"/>
          </a:ln>
        </p:spPr>
      </p:cxnSp>
      <p:sp>
        <p:nvSpPr>
          <p:cNvPr id="613" name="Google Shape;613;p81"/>
          <p:cNvSpPr txBox="1"/>
          <p:nvPr/>
        </p:nvSpPr>
        <p:spPr>
          <a:xfrm>
            <a:off x="1150900" y="382500"/>
            <a:ext cx="6030300" cy="3147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GB" sz="1800">
                <a:solidFill>
                  <a:schemeClr val="dk1"/>
                </a:solidFill>
                <a:latin typeface="Maven Pro"/>
                <a:ea typeface="Maven Pro"/>
                <a:cs typeface="Maven Pro"/>
                <a:sym typeface="Maven Pro"/>
              </a:rPr>
              <a:t>Of the 5 - the biggest differentiator </a:t>
            </a:r>
            <a:endParaRPr sz="1800">
              <a:solidFill>
                <a:srgbClr val="262262"/>
              </a:solidFill>
              <a:latin typeface="Maven Pro"/>
              <a:ea typeface="Maven Pro"/>
              <a:cs typeface="Maven Pro"/>
              <a:sym typeface="Maven Pro"/>
            </a:endParaRPr>
          </a:p>
        </p:txBody>
      </p:sp>
      <p:sp>
        <p:nvSpPr>
          <p:cNvPr id="614" name="Google Shape;614;p81"/>
          <p:cNvSpPr/>
          <p:nvPr/>
        </p:nvSpPr>
        <p:spPr>
          <a:xfrm>
            <a:off x="0" y="5126075"/>
            <a:ext cx="9144000" cy="17400"/>
          </a:xfrm>
          <a:prstGeom prst="rect">
            <a:avLst/>
          </a:prstGeom>
          <a:solidFill>
            <a:srgbClr val="E91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15" name="Google Shape;615;p81"/>
          <p:cNvPicPr preferRelativeResize="0"/>
          <p:nvPr/>
        </p:nvPicPr>
        <p:blipFill>
          <a:blip r:embed="rId3">
            <a:alphaModFix/>
          </a:blip>
          <a:stretch>
            <a:fillRect/>
          </a:stretch>
        </p:blipFill>
        <p:spPr>
          <a:xfrm>
            <a:off x="7310039" y="382500"/>
            <a:ext cx="1437961" cy="314700"/>
          </a:xfrm>
          <a:prstGeom prst="rect">
            <a:avLst/>
          </a:prstGeom>
          <a:noFill/>
          <a:ln>
            <a:noFill/>
          </a:ln>
        </p:spPr>
      </p:pic>
      <p:sp>
        <p:nvSpPr>
          <p:cNvPr id="616" name="Google Shape;616;p81"/>
          <p:cNvSpPr txBox="1"/>
          <p:nvPr/>
        </p:nvSpPr>
        <p:spPr>
          <a:xfrm>
            <a:off x="289625" y="2320925"/>
            <a:ext cx="2689800" cy="845400"/>
          </a:xfrm>
          <a:prstGeom prst="rect">
            <a:avLst/>
          </a:prstGeom>
          <a:noFill/>
          <a:ln>
            <a:noFill/>
          </a:ln>
        </p:spPr>
        <p:txBody>
          <a:bodyPr spcFirstLastPara="1" wrap="square" lIns="91425" tIns="91425" rIns="91425" bIns="91425" anchor="t" anchorCtr="0">
            <a:noAutofit/>
          </a:bodyPr>
          <a:lstStyle/>
          <a:p>
            <a:pPr marL="1828800" lvl="0" indent="0" algn="l" rtl="0">
              <a:spcBef>
                <a:spcPts val="0"/>
              </a:spcBef>
              <a:spcAft>
                <a:spcPts val="0"/>
              </a:spcAft>
              <a:buNone/>
            </a:pPr>
            <a:endParaRPr sz="1100" dirty="0">
              <a:solidFill>
                <a:srgbClr val="3E4649"/>
              </a:solidFill>
              <a:latin typeface="Maven Pro"/>
              <a:ea typeface="Maven Pro"/>
              <a:cs typeface="Maven Pro"/>
              <a:sym typeface="Maven Pro"/>
            </a:endParaRPr>
          </a:p>
          <a:p>
            <a:pPr marL="0" lvl="0" indent="0" algn="l" rtl="0">
              <a:spcBef>
                <a:spcPts val="0"/>
              </a:spcBef>
              <a:spcAft>
                <a:spcPts val="0"/>
              </a:spcAft>
              <a:buNone/>
            </a:pPr>
            <a:r>
              <a:rPr lang="en-GB" sz="1100" b="1" u="sng" dirty="0">
                <a:latin typeface="Maven Pro"/>
                <a:ea typeface="Maven Pro"/>
                <a:cs typeface="Maven Pro"/>
                <a:sym typeface="Maven Pro"/>
              </a:rPr>
              <a:t>Challengers</a:t>
            </a:r>
            <a:r>
              <a:rPr lang="en-GB" sz="1100" b="1" dirty="0">
                <a:latin typeface="Maven Pro"/>
                <a:ea typeface="Maven Pro"/>
                <a:cs typeface="Maven Pro"/>
                <a:sym typeface="Maven Pro"/>
              </a:rPr>
              <a:t> </a:t>
            </a:r>
            <a:endParaRPr sz="1100" b="1" dirty="0">
              <a:latin typeface="Maven Pro"/>
              <a:ea typeface="Maven Pro"/>
              <a:cs typeface="Maven Pro"/>
              <a:sym typeface="Maven Pro"/>
            </a:endParaRPr>
          </a:p>
          <a:p>
            <a:pPr marL="0" lvl="0" indent="0" algn="l" rtl="0">
              <a:spcBef>
                <a:spcPts val="0"/>
              </a:spcBef>
              <a:spcAft>
                <a:spcPts val="0"/>
              </a:spcAft>
              <a:buNone/>
            </a:pPr>
            <a:endParaRPr sz="1100" dirty="0">
              <a:solidFill>
                <a:srgbClr val="3E4649"/>
              </a:solidFill>
              <a:latin typeface="Maven Pro"/>
              <a:ea typeface="Maven Pro"/>
              <a:cs typeface="Maven Pro"/>
              <a:sym typeface="Maven Pro"/>
            </a:endParaRPr>
          </a:p>
          <a:p>
            <a:pPr marL="0" lvl="0" indent="0" algn="l" rtl="0">
              <a:spcBef>
                <a:spcPts val="0"/>
              </a:spcBef>
              <a:spcAft>
                <a:spcPts val="0"/>
              </a:spcAft>
              <a:buNone/>
            </a:pPr>
            <a:r>
              <a:rPr lang="en-GB" sz="1100" dirty="0">
                <a:solidFill>
                  <a:srgbClr val="3E4649"/>
                </a:solidFill>
                <a:latin typeface="Maven Pro"/>
                <a:ea typeface="Maven Pro"/>
                <a:cs typeface="Maven Pro"/>
                <a:sym typeface="Maven Pro"/>
              </a:rPr>
              <a:t>Use their deep understanding of the clients’ business to push their thinking</a:t>
            </a:r>
            <a:endParaRPr sz="1100" dirty="0">
              <a:solidFill>
                <a:srgbClr val="3E4649"/>
              </a:solidFill>
              <a:latin typeface="Maven Pro"/>
              <a:ea typeface="Maven Pro"/>
              <a:cs typeface="Maven Pro"/>
              <a:sym typeface="Maven Pro"/>
            </a:endParaRPr>
          </a:p>
          <a:p>
            <a:pPr marL="0" lvl="0" indent="0" algn="l" rtl="0">
              <a:spcBef>
                <a:spcPts val="0"/>
              </a:spcBef>
              <a:spcAft>
                <a:spcPts val="0"/>
              </a:spcAft>
              <a:buNone/>
            </a:pPr>
            <a:r>
              <a:rPr lang="en-GB" sz="1100" dirty="0">
                <a:solidFill>
                  <a:srgbClr val="3E4649"/>
                </a:solidFill>
                <a:latin typeface="Maven Pro"/>
                <a:ea typeface="Maven Pro"/>
                <a:cs typeface="Maven Pro"/>
                <a:sym typeface="Maven Pro"/>
              </a:rPr>
              <a:t>and take control of the sales conversation.  They are not afraid to share even potentially controversial views and are assertive -</a:t>
            </a:r>
            <a:endParaRPr sz="1100" dirty="0">
              <a:solidFill>
                <a:srgbClr val="3E4649"/>
              </a:solidFill>
              <a:latin typeface="Maven Pro"/>
              <a:ea typeface="Maven Pro"/>
              <a:cs typeface="Maven Pro"/>
              <a:sym typeface="Maven Pro"/>
            </a:endParaRPr>
          </a:p>
          <a:p>
            <a:pPr marL="0" lvl="0" indent="0" algn="l" rtl="0">
              <a:spcBef>
                <a:spcPts val="0"/>
              </a:spcBef>
              <a:spcAft>
                <a:spcPts val="0"/>
              </a:spcAft>
              <a:buNone/>
            </a:pPr>
            <a:r>
              <a:rPr lang="en-GB" sz="1100" dirty="0">
                <a:solidFill>
                  <a:srgbClr val="3E4649"/>
                </a:solidFill>
                <a:latin typeface="Maven Pro"/>
                <a:ea typeface="Maven Pro"/>
                <a:cs typeface="Maven Pro"/>
                <a:sym typeface="Maven Pro"/>
              </a:rPr>
              <a:t>with both their clients and bosses</a:t>
            </a:r>
            <a:endParaRPr sz="1100" dirty="0">
              <a:solidFill>
                <a:srgbClr val="3E4649"/>
              </a:solidFill>
              <a:latin typeface="Maven Pro"/>
              <a:ea typeface="Maven Pro"/>
              <a:cs typeface="Maven Pro"/>
              <a:sym typeface="Maven Pro"/>
            </a:endParaRPr>
          </a:p>
          <a:p>
            <a:pPr marL="0" lvl="0" indent="0" algn="l" rtl="0">
              <a:spcBef>
                <a:spcPts val="0"/>
              </a:spcBef>
              <a:spcAft>
                <a:spcPts val="0"/>
              </a:spcAft>
              <a:buNone/>
            </a:pPr>
            <a:endParaRPr sz="1100" dirty="0">
              <a:solidFill>
                <a:srgbClr val="3E4649"/>
              </a:solidFill>
              <a:latin typeface="Maven Pro"/>
              <a:ea typeface="Maven Pro"/>
              <a:cs typeface="Maven Pro"/>
              <a:sym typeface="Maven Pro"/>
            </a:endParaRPr>
          </a:p>
          <a:p>
            <a:pPr marL="0" lvl="0" indent="0" algn="l" rtl="0">
              <a:spcBef>
                <a:spcPts val="0"/>
              </a:spcBef>
              <a:spcAft>
                <a:spcPts val="0"/>
              </a:spcAft>
              <a:buNone/>
            </a:pPr>
            <a:endParaRPr sz="1100" dirty="0">
              <a:solidFill>
                <a:srgbClr val="3E4649"/>
              </a:solidFill>
              <a:latin typeface="Maven Pro"/>
              <a:ea typeface="Maven Pro"/>
              <a:cs typeface="Maven Pro"/>
              <a:sym typeface="Maven Pro"/>
            </a:endParaRPr>
          </a:p>
        </p:txBody>
      </p:sp>
      <p:pic>
        <p:nvPicPr>
          <p:cNvPr id="617" name="Google Shape;617;p81"/>
          <p:cNvPicPr preferRelativeResize="0"/>
          <p:nvPr/>
        </p:nvPicPr>
        <p:blipFill>
          <a:blip r:embed="rId4">
            <a:alphaModFix/>
          </a:blip>
          <a:stretch>
            <a:fillRect/>
          </a:stretch>
        </p:blipFill>
        <p:spPr>
          <a:xfrm>
            <a:off x="289625" y="919500"/>
            <a:ext cx="2229400" cy="1526625"/>
          </a:xfrm>
          <a:prstGeom prst="rect">
            <a:avLst/>
          </a:prstGeom>
          <a:noFill/>
          <a:ln>
            <a:noFill/>
          </a:ln>
        </p:spPr>
      </p:pic>
      <p:sp>
        <p:nvSpPr>
          <p:cNvPr id="618" name="Google Shape;618;p81"/>
          <p:cNvSpPr txBox="1"/>
          <p:nvPr/>
        </p:nvSpPr>
        <p:spPr>
          <a:xfrm>
            <a:off x="3854650" y="919500"/>
            <a:ext cx="5034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dirty="0">
              <a:solidFill>
                <a:srgbClr val="3E4649"/>
              </a:solidFill>
              <a:latin typeface="Maven Pro"/>
              <a:ea typeface="Maven Pro"/>
              <a:cs typeface="Maven Pro"/>
              <a:sym typeface="Maven Pro"/>
            </a:endParaRPr>
          </a:p>
          <a:p>
            <a:pPr marL="0" lvl="0" indent="0" algn="l" rtl="0">
              <a:spcBef>
                <a:spcPts val="0"/>
              </a:spcBef>
              <a:spcAft>
                <a:spcPts val="0"/>
              </a:spcAft>
              <a:buNone/>
            </a:pPr>
            <a:r>
              <a:rPr lang="en-GB" sz="1100" dirty="0">
                <a:solidFill>
                  <a:srgbClr val="3E4649"/>
                </a:solidFill>
                <a:latin typeface="Maven Pro"/>
                <a:ea typeface="Maven Pro"/>
                <a:cs typeface="Maven Pro"/>
                <a:sym typeface="Maven Pro"/>
              </a:rPr>
              <a:t>Challengers dramatically outperform the other profiles, particularly Relationship Builders - </a:t>
            </a:r>
            <a:r>
              <a:rPr lang="en-GB" sz="1100" b="1" dirty="0">
                <a:solidFill>
                  <a:srgbClr val="3E4649"/>
                </a:solidFill>
                <a:latin typeface="Maven Pro"/>
                <a:ea typeface="Maven Pro"/>
                <a:cs typeface="Maven Pro"/>
                <a:sym typeface="Maven Pro"/>
              </a:rPr>
              <a:t>Why?</a:t>
            </a:r>
            <a:endParaRPr sz="1100" b="1" dirty="0">
              <a:solidFill>
                <a:srgbClr val="3E4649"/>
              </a:solidFill>
              <a:latin typeface="Maven Pro"/>
              <a:ea typeface="Maven Pro"/>
              <a:cs typeface="Maven Pro"/>
              <a:sym typeface="Maven Pro"/>
            </a:endParaRPr>
          </a:p>
          <a:p>
            <a:pPr marL="0" lvl="0" indent="0" algn="l" rtl="0">
              <a:spcBef>
                <a:spcPts val="0"/>
              </a:spcBef>
              <a:spcAft>
                <a:spcPts val="0"/>
              </a:spcAft>
              <a:buNone/>
            </a:pPr>
            <a:endParaRPr sz="1100" dirty="0">
              <a:solidFill>
                <a:srgbClr val="3E4649"/>
              </a:solidFill>
              <a:latin typeface="Maven Pro"/>
              <a:ea typeface="Maven Pro"/>
              <a:cs typeface="Maven Pro"/>
              <a:sym typeface="Maven Pro"/>
            </a:endParaRPr>
          </a:p>
          <a:p>
            <a:pPr marL="0" lvl="0" indent="0" algn="l" rtl="0">
              <a:spcBef>
                <a:spcPts val="0"/>
              </a:spcBef>
              <a:spcAft>
                <a:spcPts val="0"/>
              </a:spcAft>
              <a:buNone/>
            </a:pPr>
            <a:r>
              <a:rPr lang="en-GB" sz="1100" b="1" dirty="0">
                <a:solidFill>
                  <a:srgbClr val="3E4649"/>
                </a:solidFill>
                <a:latin typeface="Maven Pro"/>
                <a:ea typeface="Maven Pro"/>
                <a:cs typeface="Maven Pro"/>
                <a:sym typeface="Maven Pro"/>
              </a:rPr>
              <a:t>Challengers teach their customers.</a:t>
            </a:r>
            <a:r>
              <a:rPr lang="en-GB" sz="1100" dirty="0">
                <a:solidFill>
                  <a:srgbClr val="3E4649"/>
                </a:solidFill>
                <a:latin typeface="Maven Pro"/>
                <a:ea typeface="Maven Pro"/>
                <a:cs typeface="Maven Pro"/>
                <a:sym typeface="Maven Pro"/>
              </a:rPr>
              <a:t> They focus the sales conversation not on features and benefits but on insight, bringing an unique perspective on the customer’s business. They come to the table with new ideas for their customers that can make money or save money — often opportunities the customer hadn’t realized even existed.</a:t>
            </a:r>
            <a:endParaRPr sz="1100" dirty="0">
              <a:solidFill>
                <a:srgbClr val="3E4649"/>
              </a:solidFill>
              <a:latin typeface="Maven Pro"/>
              <a:ea typeface="Maven Pro"/>
              <a:cs typeface="Maven Pro"/>
              <a:sym typeface="Maven Pro"/>
            </a:endParaRPr>
          </a:p>
          <a:p>
            <a:pPr marL="0" lvl="0" indent="0" algn="l" rtl="0">
              <a:spcBef>
                <a:spcPts val="0"/>
              </a:spcBef>
              <a:spcAft>
                <a:spcPts val="0"/>
              </a:spcAft>
              <a:buNone/>
            </a:pPr>
            <a:endParaRPr sz="1100" dirty="0">
              <a:solidFill>
                <a:srgbClr val="3E4649"/>
              </a:solidFill>
              <a:latin typeface="Maven Pro"/>
              <a:ea typeface="Maven Pro"/>
              <a:cs typeface="Maven Pro"/>
              <a:sym typeface="Maven Pro"/>
            </a:endParaRPr>
          </a:p>
          <a:p>
            <a:pPr marL="0" lvl="0" indent="0" algn="l" rtl="0">
              <a:spcBef>
                <a:spcPts val="0"/>
              </a:spcBef>
              <a:spcAft>
                <a:spcPts val="0"/>
              </a:spcAft>
              <a:buNone/>
            </a:pPr>
            <a:r>
              <a:rPr lang="en-GB" sz="1100" b="1" dirty="0">
                <a:solidFill>
                  <a:srgbClr val="3E4649"/>
                </a:solidFill>
                <a:latin typeface="Maven Pro"/>
                <a:ea typeface="Maven Pro"/>
                <a:cs typeface="Maven Pro"/>
                <a:sym typeface="Maven Pro"/>
              </a:rPr>
              <a:t>Challengers tailor their sales message to the customer. </a:t>
            </a:r>
            <a:r>
              <a:rPr lang="en-GB" sz="1100" dirty="0">
                <a:solidFill>
                  <a:srgbClr val="3E4649"/>
                </a:solidFill>
                <a:latin typeface="Maven Pro"/>
                <a:ea typeface="Maven Pro"/>
                <a:cs typeface="Maven Pro"/>
                <a:sym typeface="Maven Pro"/>
              </a:rPr>
              <a:t>They have a finely tuned sense of individual customer objectives and value drivers and use this knowledge to effectively position their sales pitch to different types of customer stakeholders within the organization.</a:t>
            </a:r>
            <a:endParaRPr sz="1100" dirty="0">
              <a:solidFill>
                <a:srgbClr val="3E4649"/>
              </a:solidFill>
              <a:latin typeface="Maven Pro"/>
              <a:ea typeface="Maven Pro"/>
              <a:cs typeface="Maven Pro"/>
              <a:sym typeface="Maven Pro"/>
            </a:endParaRPr>
          </a:p>
          <a:p>
            <a:pPr marL="0" lvl="0" indent="0" algn="l" rtl="0">
              <a:spcBef>
                <a:spcPts val="0"/>
              </a:spcBef>
              <a:spcAft>
                <a:spcPts val="0"/>
              </a:spcAft>
              <a:buNone/>
            </a:pPr>
            <a:endParaRPr sz="1100" b="1" dirty="0">
              <a:solidFill>
                <a:srgbClr val="3E4649"/>
              </a:solidFill>
              <a:latin typeface="Maven Pro"/>
              <a:ea typeface="Maven Pro"/>
              <a:cs typeface="Maven Pro"/>
              <a:sym typeface="Maven Pro"/>
            </a:endParaRPr>
          </a:p>
          <a:p>
            <a:pPr marL="0" lvl="0" indent="0" algn="l" rtl="0">
              <a:spcBef>
                <a:spcPts val="0"/>
              </a:spcBef>
              <a:spcAft>
                <a:spcPts val="0"/>
              </a:spcAft>
              <a:buNone/>
            </a:pPr>
            <a:r>
              <a:rPr lang="en-GB" sz="1100" b="1" dirty="0">
                <a:solidFill>
                  <a:srgbClr val="3E4649"/>
                </a:solidFill>
                <a:latin typeface="Maven Pro"/>
                <a:ea typeface="Maven Pro"/>
                <a:cs typeface="Maven Pro"/>
                <a:sym typeface="Maven Pro"/>
              </a:rPr>
              <a:t>Challengers take control of the sale. </a:t>
            </a:r>
            <a:r>
              <a:rPr lang="en-GB" sz="1100" dirty="0">
                <a:solidFill>
                  <a:srgbClr val="3E4649"/>
                </a:solidFill>
                <a:latin typeface="Maven Pro"/>
                <a:ea typeface="Maven Pro"/>
                <a:cs typeface="Maven Pro"/>
                <a:sym typeface="Maven Pro"/>
              </a:rPr>
              <a:t>While not aggressive, they are certainly assertive. They are comfortable with tension and are unlikely to give in to every customer demand. When necessary, they can press customers a bit — not just in terms of their thinking but around things like price.</a:t>
            </a:r>
            <a:endParaRPr sz="1100" dirty="0">
              <a:solidFill>
                <a:srgbClr val="3E4649"/>
              </a:solidFill>
              <a:latin typeface="Maven Pro"/>
              <a:ea typeface="Maven Pro"/>
              <a:cs typeface="Maven Pro"/>
              <a:sym typeface="Maven Pro"/>
            </a:endParaRPr>
          </a:p>
          <a:p>
            <a:pPr marL="0" lvl="0" indent="0" algn="l" rtl="0">
              <a:spcBef>
                <a:spcPts val="0"/>
              </a:spcBef>
              <a:spcAft>
                <a:spcPts val="0"/>
              </a:spcAft>
              <a:buNone/>
            </a:pPr>
            <a:endParaRPr sz="1100" dirty="0">
              <a:solidFill>
                <a:srgbClr val="3E4649"/>
              </a:solidFill>
              <a:latin typeface="Maven Pro"/>
              <a:ea typeface="Maven Pro"/>
              <a:cs typeface="Maven Pro"/>
              <a:sym typeface="Maven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8">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79"/>
          <p:cNvSpPr/>
          <p:nvPr/>
        </p:nvSpPr>
        <p:spPr>
          <a:xfrm>
            <a:off x="1008800" y="234450"/>
            <a:ext cx="8135100" cy="6108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79"/>
          <p:cNvSpPr/>
          <p:nvPr/>
        </p:nvSpPr>
        <p:spPr>
          <a:xfrm>
            <a:off x="333900" y="-10650"/>
            <a:ext cx="589800" cy="855900"/>
          </a:xfrm>
          <a:prstGeom prst="rect">
            <a:avLst/>
          </a:prstGeom>
          <a:solidFill>
            <a:srgbClr val="262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81" name="Google Shape;581;p79"/>
          <p:cNvCxnSpPr/>
          <p:nvPr/>
        </p:nvCxnSpPr>
        <p:spPr>
          <a:xfrm>
            <a:off x="1008800" y="0"/>
            <a:ext cx="0" cy="845400"/>
          </a:xfrm>
          <a:prstGeom prst="straightConnector1">
            <a:avLst/>
          </a:prstGeom>
          <a:noFill/>
          <a:ln w="28575" cap="flat" cmpd="sng">
            <a:solidFill>
              <a:srgbClr val="262262"/>
            </a:solidFill>
            <a:prstDash val="solid"/>
            <a:round/>
            <a:headEnd type="none" w="med" len="med"/>
            <a:tailEnd type="none" w="med" len="med"/>
          </a:ln>
        </p:spPr>
      </p:cxnSp>
      <p:sp>
        <p:nvSpPr>
          <p:cNvPr id="582" name="Google Shape;582;p79"/>
          <p:cNvSpPr txBox="1"/>
          <p:nvPr/>
        </p:nvSpPr>
        <p:spPr>
          <a:xfrm>
            <a:off x="1150900" y="382500"/>
            <a:ext cx="6030300" cy="3147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GB" sz="1800">
                <a:solidFill>
                  <a:schemeClr val="dk1"/>
                </a:solidFill>
                <a:latin typeface="Maven Pro"/>
                <a:ea typeface="Maven Pro"/>
                <a:cs typeface="Maven Pro"/>
                <a:sym typeface="Maven Pro"/>
              </a:rPr>
              <a:t>Let’s consider hiring of effective sales people </a:t>
            </a:r>
            <a:endParaRPr sz="1800">
              <a:solidFill>
                <a:srgbClr val="262262"/>
              </a:solidFill>
              <a:latin typeface="Maven Pro"/>
              <a:ea typeface="Maven Pro"/>
              <a:cs typeface="Maven Pro"/>
              <a:sym typeface="Maven Pro"/>
            </a:endParaRPr>
          </a:p>
        </p:txBody>
      </p:sp>
      <p:sp>
        <p:nvSpPr>
          <p:cNvPr id="583" name="Google Shape;583;p79"/>
          <p:cNvSpPr/>
          <p:nvPr/>
        </p:nvSpPr>
        <p:spPr>
          <a:xfrm>
            <a:off x="0" y="5126075"/>
            <a:ext cx="9144000" cy="17400"/>
          </a:xfrm>
          <a:prstGeom prst="rect">
            <a:avLst/>
          </a:prstGeom>
          <a:solidFill>
            <a:srgbClr val="E91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84" name="Google Shape;584;p79"/>
          <p:cNvPicPr preferRelativeResize="0"/>
          <p:nvPr/>
        </p:nvPicPr>
        <p:blipFill>
          <a:blip r:embed="rId3">
            <a:alphaModFix/>
          </a:blip>
          <a:stretch>
            <a:fillRect/>
          </a:stretch>
        </p:blipFill>
        <p:spPr>
          <a:xfrm>
            <a:off x="7310039" y="382500"/>
            <a:ext cx="1437961" cy="314700"/>
          </a:xfrm>
          <a:prstGeom prst="rect">
            <a:avLst/>
          </a:prstGeom>
          <a:noFill/>
          <a:ln>
            <a:noFill/>
          </a:ln>
        </p:spPr>
      </p:pic>
      <p:sp>
        <p:nvSpPr>
          <p:cNvPr id="585" name="Google Shape;585;p79"/>
          <p:cNvSpPr txBox="1"/>
          <p:nvPr/>
        </p:nvSpPr>
        <p:spPr>
          <a:xfrm>
            <a:off x="4414775" y="911250"/>
            <a:ext cx="4669500" cy="1883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GB" sz="1200">
                <a:latin typeface="Maven Pro"/>
                <a:ea typeface="Maven Pro"/>
                <a:cs typeface="Maven Pro"/>
                <a:sym typeface="Maven Pro"/>
              </a:rPr>
              <a:t>An excerpt from the Harvard Business Review </a:t>
            </a:r>
            <a:r>
              <a:rPr lang="en-GB" sz="1200">
                <a:solidFill>
                  <a:srgbClr val="404040"/>
                </a:solidFill>
                <a:latin typeface="Maven Pro"/>
                <a:ea typeface="Maven Pro"/>
                <a:cs typeface="Maven Pro"/>
                <a:sym typeface="Maven Pro"/>
              </a:rPr>
              <a:t>research undertaken on what makes good sales people in today’s complex world of selling</a:t>
            </a:r>
            <a:endParaRPr sz="1200">
              <a:solidFill>
                <a:srgbClr val="404040"/>
              </a:solidFill>
              <a:latin typeface="Maven Pro"/>
              <a:ea typeface="Maven Pro"/>
              <a:cs typeface="Maven Pro"/>
              <a:sym typeface="Maven Pro"/>
            </a:endParaRPr>
          </a:p>
          <a:p>
            <a:pPr marL="0" marR="0" lvl="0" indent="0" algn="l" rtl="0">
              <a:lnSpc>
                <a:spcPct val="100000"/>
              </a:lnSpc>
              <a:spcBef>
                <a:spcPts val="0"/>
              </a:spcBef>
              <a:spcAft>
                <a:spcPts val="0"/>
              </a:spcAft>
              <a:buNone/>
            </a:pPr>
            <a:endParaRPr sz="1200">
              <a:solidFill>
                <a:srgbClr val="404040"/>
              </a:solidFill>
              <a:latin typeface="Maven Pro"/>
              <a:ea typeface="Maven Pro"/>
              <a:cs typeface="Maven Pro"/>
              <a:sym typeface="Maven Pro"/>
            </a:endParaRPr>
          </a:p>
          <a:p>
            <a:pPr marL="0" marR="0" lvl="0" indent="0" algn="l" rtl="0">
              <a:lnSpc>
                <a:spcPct val="100000"/>
              </a:lnSpc>
              <a:spcBef>
                <a:spcPts val="0"/>
              </a:spcBef>
              <a:spcAft>
                <a:spcPts val="0"/>
              </a:spcAft>
              <a:buNone/>
            </a:pPr>
            <a:r>
              <a:rPr lang="en-GB" sz="1200" i="1">
                <a:solidFill>
                  <a:srgbClr val="404040"/>
                </a:solidFill>
                <a:latin typeface="Maven Pro"/>
                <a:ea typeface="Maven Pro"/>
                <a:cs typeface="Maven Pro"/>
                <a:sym typeface="Maven Pro"/>
              </a:rPr>
              <a:t>“To understand what sets apart this special group of sales reps, the Sales Executive Council launched a global study of sales rep productivity three years ago involving more than 6,000 reps across nearly 100 companies in multiple Industries”</a:t>
            </a:r>
            <a:endParaRPr sz="1100" i="1">
              <a:solidFill>
                <a:schemeClr val="dk1"/>
              </a:solidFill>
              <a:latin typeface="Maven Pro"/>
              <a:ea typeface="Maven Pro"/>
              <a:cs typeface="Maven Pro"/>
              <a:sym typeface="Maven Pro"/>
            </a:endParaRPr>
          </a:p>
          <a:p>
            <a:pPr marL="0" lvl="0" indent="0" algn="l" rtl="0">
              <a:spcBef>
                <a:spcPts val="0"/>
              </a:spcBef>
              <a:spcAft>
                <a:spcPts val="0"/>
              </a:spcAft>
              <a:buNone/>
            </a:pPr>
            <a:endParaRPr sz="1100" i="1">
              <a:solidFill>
                <a:schemeClr val="dk1"/>
              </a:solidFill>
              <a:latin typeface="Maven Pro"/>
              <a:ea typeface="Maven Pro"/>
              <a:cs typeface="Maven Pro"/>
              <a:sym typeface="Maven Pro"/>
            </a:endParaRPr>
          </a:p>
        </p:txBody>
      </p:sp>
      <p:pic>
        <p:nvPicPr>
          <p:cNvPr id="586" name="Google Shape;586;p79"/>
          <p:cNvPicPr preferRelativeResize="0"/>
          <p:nvPr/>
        </p:nvPicPr>
        <p:blipFill rotWithShape="1">
          <a:blip r:embed="rId4">
            <a:alphaModFix/>
          </a:blip>
          <a:srcRect l="7763" r="12605"/>
          <a:stretch/>
        </p:blipFill>
        <p:spPr>
          <a:xfrm>
            <a:off x="300773" y="1050125"/>
            <a:ext cx="3919801" cy="3691825"/>
          </a:xfrm>
          <a:prstGeom prst="rect">
            <a:avLst/>
          </a:prstGeom>
          <a:noFill/>
          <a:ln>
            <a:noFill/>
          </a:ln>
        </p:spPr>
      </p:pic>
      <p:sp>
        <p:nvSpPr>
          <p:cNvPr id="587" name="Google Shape;587;p79"/>
          <p:cNvSpPr txBox="1"/>
          <p:nvPr/>
        </p:nvSpPr>
        <p:spPr>
          <a:xfrm>
            <a:off x="4443075" y="3171975"/>
            <a:ext cx="4552800" cy="188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100" b="1" i="1" dirty="0">
                <a:solidFill>
                  <a:schemeClr val="dk1"/>
                </a:solidFill>
              </a:rPr>
              <a:t>T</a:t>
            </a:r>
            <a:r>
              <a:rPr lang="en-GB" sz="1100" b="1" i="1" dirty="0">
                <a:solidFill>
                  <a:schemeClr val="dk1"/>
                </a:solidFill>
                <a:latin typeface="Maven Pro"/>
                <a:ea typeface="Maven Pro"/>
                <a:cs typeface="Maven Pro"/>
                <a:sym typeface="Maven Pro"/>
              </a:rPr>
              <a:t>he data sample revealed that</a:t>
            </a:r>
          </a:p>
          <a:p>
            <a:pPr marL="0" lvl="0" indent="0" algn="ctr" rtl="0">
              <a:spcBef>
                <a:spcPts val="0"/>
              </a:spcBef>
              <a:spcAft>
                <a:spcPts val="0"/>
              </a:spcAft>
              <a:buNone/>
            </a:pPr>
            <a:endParaRPr sz="1100" u="sng" dirty="0">
              <a:solidFill>
                <a:schemeClr val="dk1"/>
              </a:solidFill>
              <a:latin typeface="Maven Pro"/>
              <a:ea typeface="Maven Pro"/>
              <a:cs typeface="Maven Pro"/>
              <a:sym typeface="Maven Pro"/>
            </a:endParaRPr>
          </a:p>
          <a:p>
            <a:pPr marL="0" lvl="0" indent="0" algn="l" rtl="0">
              <a:spcBef>
                <a:spcPts val="0"/>
              </a:spcBef>
              <a:spcAft>
                <a:spcPts val="0"/>
              </a:spcAft>
              <a:buNone/>
            </a:pPr>
            <a:r>
              <a:rPr lang="en-GB" sz="1100" b="1" dirty="0">
                <a:solidFill>
                  <a:schemeClr val="dk1"/>
                </a:solidFill>
                <a:latin typeface="Maven Pro"/>
                <a:ea typeface="Maven Pro"/>
                <a:cs typeface="Maven Pro"/>
                <a:sym typeface="Maven Pro"/>
              </a:rPr>
              <a:t>Challengers absolutely dominate as selling gets more complex.</a:t>
            </a:r>
            <a:endParaRPr sz="1100" b="1" dirty="0">
              <a:solidFill>
                <a:schemeClr val="dk1"/>
              </a:solidFill>
              <a:latin typeface="Maven Pro"/>
              <a:ea typeface="Maven Pro"/>
              <a:cs typeface="Maven Pro"/>
              <a:sym typeface="Maven Pro"/>
            </a:endParaRPr>
          </a:p>
          <a:p>
            <a:pPr marL="0" lvl="0" indent="0" algn="l" rtl="0">
              <a:spcBef>
                <a:spcPts val="0"/>
              </a:spcBef>
              <a:spcAft>
                <a:spcPts val="0"/>
              </a:spcAft>
              <a:buNone/>
            </a:pPr>
            <a:r>
              <a:rPr lang="en-GB" sz="1200" dirty="0">
                <a:solidFill>
                  <a:srgbClr val="404040"/>
                </a:solidFill>
                <a:latin typeface="Maven Pro"/>
                <a:ea typeface="Maven Pro"/>
                <a:cs typeface="Maven Pro"/>
                <a:sym typeface="Maven Pro"/>
              </a:rPr>
              <a:t>54% of all star reps in a solution-selling environment are Challengers.</a:t>
            </a:r>
            <a:endParaRPr sz="1200" dirty="0">
              <a:solidFill>
                <a:srgbClr val="404040"/>
              </a:solidFill>
              <a:latin typeface="Maven Pro"/>
              <a:ea typeface="Maven Pro"/>
              <a:cs typeface="Maven Pro"/>
              <a:sym typeface="Maven Pro"/>
            </a:endParaRPr>
          </a:p>
          <a:p>
            <a:pPr marL="0" lvl="0" indent="0" algn="l" rtl="0">
              <a:spcBef>
                <a:spcPts val="0"/>
              </a:spcBef>
              <a:spcAft>
                <a:spcPts val="0"/>
              </a:spcAft>
              <a:buNone/>
            </a:pPr>
            <a:endParaRPr sz="1200" dirty="0">
              <a:solidFill>
                <a:srgbClr val="404040"/>
              </a:solidFill>
              <a:latin typeface="Maven Pro"/>
              <a:ea typeface="Maven Pro"/>
              <a:cs typeface="Maven Pro"/>
              <a:sym typeface="Maven Pro"/>
            </a:endParaRPr>
          </a:p>
          <a:p>
            <a:pPr marL="0" lvl="0" indent="0" algn="l" rtl="0">
              <a:spcBef>
                <a:spcPts val="0"/>
              </a:spcBef>
              <a:spcAft>
                <a:spcPts val="0"/>
              </a:spcAft>
              <a:buNone/>
            </a:pPr>
            <a:r>
              <a:rPr lang="en-GB" sz="1200" dirty="0">
                <a:solidFill>
                  <a:srgbClr val="404040"/>
                </a:solidFill>
                <a:latin typeface="Maven Pro"/>
                <a:ea typeface="Maven Pro"/>
                <a:cs typeface="Maven Pro"/>
                <a:sym typeface="Maven Pro"/>
              </a:rPr>
              <a:t>At the same time, Relationship Builders fall off the map almost entirely, representing only 4% of high-performing reps in complex environments.</a:t>
            </a:r>
            <a:endParaRPr sz="1200" dirty="0">
              <a:solidFill>
                <a:srgbClr val="404040"/>
              </a:solidFill>
              <a:latin typeface="Maven Pro"/>
              <a:ea typeface="Maven Pro"/>
              <a:cs typeface="Maven Pro"/>
              <a:sym typeface="Maven Pro"/>
            </a:endParaRPr>
          </a:p>
          <a:p>
            <a:pPr marL="0" lvl="0" indent="0" algn="l" rtl="0">
              <a:spcBef>
                <a:spcPts val="0"/>
              </a:spcBef>
              <a:spcAft>
                <a:spcPts val="0"/>
              </a:spcAft>
              <a:buNone/>
            </a:pPr>
            <a:endParaRPr sz="1200" dirty="0">
              <a:solidFill>
                <a:srgbClr val="404040"/>
              </a:solidFill>
              <a:latin typeface="Maven Pro"/>
              <a:ea typeface="Maven Pro"/>
              <a:cs typeface="Maven Pro"/>
              <a:sym typeface="Maven Pro"/>
            </a:endParaRPr>
          </a:p>
          <a:p>
            <a:pPr marL="0" lvl="0" indent="0" algn="l" rtl="0">
              <a:spcBef>
                <a:spcPts val="0"/>
              </a:spcBef>
              <a:spcAft>
                <a:spcPts val="0"/>
              </a:spcAft>
              <a:buNone/>
            </a:pPr>
            <a:r>
              <a:rPr lang="en-GB" sz="1200" dirty="0">
                <a:solidFill>
                  <a:srgbClr val="404040"/>
                </a:solidFill>
                <a:latin typeface="Maven Pro"/>
                <a:ea typeface="Maven Pro"/>
                <a:cs typeface="Maven Pro"/>
                <a:sym typeface="Maven Pro"/>
              </a:rPr>
              <a:t>Additional research also revealed that top performing salespeople can outperform your average sales person by up to 12x</a:t>
            </a:r>
            <a:endParaRPr sz="1200" dirty="0">
              <a:solidFill>
                <a:schemeClr val="dk1"/>
              </a:solidFill>
            </a:endParaRPr>
          </a:p>
          <a:p>
            <a:pPr marL="0" lvl="0" indent="0" algn="l" rtl="0">
              <a:spcBef>
                <a:spcPts val="0"/>
              </a:spcBef>
              <a:spcAft>
                <a:spcPts val="0"/>
              </a:spcAft>
              <a:buNone/>
            </a:pPr>
            <a:endParaRPr sz="1200" b="1" dirty="0">
              <a:solidFill>
                <a:schemeClr val="dk1"/>
              </a:solidFill>
              <a:latin typeface="Maven Pro"/>
              <a:ea typeface="Maven Pro"/>
              <a:cs typeface="Maven Pro"/>
              <a:sym typeface="Maven Pro"/>
            </a:endParaRPr>
          </a:p>
          <a:p>
            <a:pPr marL="0" lvl="0" indent="0" algn="l" rtl="0">
              <a:spcBef>
                <a:spcPts val="0"/>
              </a:spcBef>
              <a:spcAft>
                <a:spcPts val="0"/>
              </a:spcAft>
              <a:buNone/>
            </a:pPr>
            <a:endParaRPr sz="1200" b="1" dirty="0">
              <a:solidFill>
                <a:schemeClr val="dk1"/>
              </a:solidFill>
              <a:latin typeface="Maven Pro"/>
              <a:ea typeface="Maven Pro"/>
              <a:cs typeface="Maven Pro"/>
              <a:sym typeface="Maven Pro"/>
            </a:endParaRPr>
          </a:p>
          <a:p>
            <a:pPr marL="0" lvl="0" indent="0" algn="l" rtl="0">
              <a:spcBef>
                <a:spcPts val="0"/>
              </a:spcBef>
              <a:spcAft>
                <a:spcPts val="0"/>
              </a:spcAft>
              <a:buNone/>
            </a:pPr>
            <a:endParaRPr sz="1200" b="1" dirty="0">
              <a:solidFill>
                <a:schemeClr val="dk1"/>
              </a:solidFill>
              <a:latin typeface="Maven Pro"/>
              <a:ea typeface="Maven Pro"/>
              <a:cs typeface="Maven Pro"/>
              <a:sym typeface="Maven Pro"/>
            </a:endParaRPr>
          </a:p>
          <a:p>
            <a:pPr marL="0" lvl="0" indent="0" algn="l" rtl="0">
              <a:spcBef>
                <a:spcPts val="0"/>
              </a:spcBef>
              <a:spcAft>
                <a:spcPts val="0"/>
              </a:spcAft>
              <a:buNone/>
            </a:pPr>
            <a:endParaRPr sz="1200" b="1" dirty="0">
              <a:solidFill>
                <a:schemeClr val="dk1"/>
              </a:solidFill>
              <a:latin typeface="Maven Pro"/>
              <a:ea typeface="Maven Pro"/>
              <a:cs typeface="Maven Pro"/>
              <a:sym typeface="Maven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7">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82"/>
          <p:cNvSpPr/>
          <p:nvPr/>
        </p:nvSpPr>
        <p:spPr>
          <a:xfrm>
            <a:off x="1008800" y="234450"/>
            <a:ext cx="8135100" cy="6108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82"/>
          <p:cNvSpPr/>
          <p:nvPr/>
        </p:nvSpPr>
        <p:spPr>
          <a:xfrm>
            <a:off x="333900" y="-10650"/>
            <a:ext cx="589800" cy="855900"/>
          </a:xfrm>
          <a:prstGeom prst="rect">
            <a:avLst/>
          </a:prstGeom>
          <a:solidFill>
            <a:srgbClr val="262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25" name="Google Shape;625;p82"/>
          <p:cNvCxnSpPr/>
          <p:nvPr/>
        </p:nvCxnSpPr>
        <p:spPr>
          <a:xfrm>
            <a:off x="1008800" y="0"/>
            <a:ext cx="0" cy="845400"/>
          </a:xfrm>
          <a:prstGeom prst="straightConnector1">
            <a:avLst/>
          </a:prstGeom>
          <a:noFill/>
          <a:ln w="28575" cap="flat" cmpd="sng">
            <a:solidFill>
              <a:srgbClr val="262262"/>
            </a:solidFill>
            <a:prstDash val="solid"/>
            <a:round/>
            <a:headEnd type="none" w="med" len="med"/>
            <a:tailEnd type="none" w="med" len="med"/>
          </a:ln>
        </p:spPr>
      </p:cxnSp>
      <p:sp>
        <p:nvSpPr>
          <p:cNvPr id="626" name="Google Shape;626;p82"/>
          <p:cNvSpPr txBox="1"/>
          <p:nvPr/>
        </p:nvSpPr>
        <p:spPr>
          <a:xfrm>
            <a:off x="1150900" y="382500"/>
            <a:ext cx="6030300" cy="3147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GB" sz="1800">
                <a:solidFill>
                  <a:schemeClr val="dk1"/>
                </a:solidFill>
                <a:latin typeface="Maven Pro"/>
                <a:ea typeface="Maven Pro"/>
                <a:cs typeface="Maven Pro"/>
                <a:sym typeface="Maven Pro"/>
              </a:rPr>
              <a:t>The outcomes for you  - Looking at Sales Ability   </a:t>
            </a:r>
            <a:r>
              <a:rPr lang="en-GB" sz="1800">
                <a:solidFill>
                  <a:schemeClr val="dk1"/>
                </a:solidFill>
                <a:latin typeface="Montserrat"/>
                <a:ea typeface="Montserrat"/>
                <a:cs typeface="Montserrat"/>
                <a:sym typeface="Montserrat"/>
              </a:rPr>
              <a:t>  </a:t>
            </a:r>
            <a:endParaRPr sz="1800">
              <a:solidFill>
                <a:srgbClr val="262262"/>
              </a:solidFill>
              <a:latin typeface="Montserrat"/>
              <a:ea typeface="Montserrat"/>
              <a:cs typeface="Montserrat"/>
              <a:sym typeface="Montserrat"/>
            </a:endParaRPr>
          </a:p>
        </p:txBody>
      </p:sp>
      <p:sp>
        <p:nvSpPr>
          <p:cNvPr id="627" name="Google Shape;627;p82"/>
          <p:cNvSpPr/>
          <p:nvPr/>
        </p:nvSpPr>
        <p:spPr>
          <a:xfrm>
            <a:off x="0" y="5126075"/>
            <a:ext cx="9144000" cy="17400"/>
          </a:xfrm>
          <a:prstGeom prst="rect">
            <a:avLst/>
          </a:prstGeom>
          <a:solidFill>
            <a:srgbClr val="E91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28" name="Google Shape;628;p82"/>
          <p:cNvPicPr preferRelativeResize="0"/>
          <p:nvPr/>
        </p:nvPicPr>
        <p:blipFill>
          <a:blip r:embed="rId3">
            <a:alphaModFix/>
          </a:blip>
          <a:stretch>
            <a:fillRect/>
          </a:stretch>
        </p:blipFill>
        <p:spPr>
          <a:xfrm>
            <a:off x="7310039" y="382500"/>
            <a:ext cx="1437961" cy="314700"/>
          </a:xfrm>
          <a:prstGeom prst="rect">
            <a:avLst/>
          </a:prstGeom>
          <a:noFill/>
          <a:ln>
            <a:noFill/>
          </a:ln>
        </p:spPr>
      </p:pic>
      <p:sp>
        <p:nvSpPr>
          <p:cNvPr id="629" name="Google Shape;629;p8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32</a:t>
            </a:fld>
            <a:endParaRPr/>
          </a:p>
        </p:txBody>
      </p:sp>
      <p:sp>
        <p:nvSpPr>
          <p:cNvPr id="630" name="Google Shape;630;p82"/>
          <p:cNvSpPr txBox="1"/>
          <p:nvPr/>
        </p:nvSpPr>
        <p:spPr>
          <a:xfrm>
            <a:off x="643100" y="1660450"/>
            <a:ext cx="7998000" cy="142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solidFill>
                  <a:srgbClr val="3E4649"/>
                </a:solidFill>
                <a:latin typeface="Maven Pro"/>
                <a:ea typeface="Maven Pro"/>
                <a:cs typeface="Maven Pro"/>
                <a:sym typeface="Maven Pro"/>
              </a:rPr>
              <a:t>1.	Face to face selling </a:t>
            </a:r>
            <a:endParaRPr sz="1800">
              <a:solidFill>
                <a:srgbClr val="3E4649"/>
              </a:solidFill>
              <a:latin typeface="Maven Pro"/>
              <a:ea typeface="Maven Pro"/>
              <a:cs typeface="Maven Pro"/>
              <a:sym typeface="Maven Pro"/>
            </a:endParaRPr>
          </a:p>
          <a:p>
            <a:pPr marL="0" lvl="0" indent="0" algn="l" rtl="0">
              <a:spcBef>
                <a:spcPts val="0"/>
              </a:spcBef>
              <a:spcAft>
                <a:spcPts val="0"/>
              </a:spcAft>
              <a:buNone/>
            </a:pPr>
            <a:endParaRPr sz="1800">
              <a:solidFill>
                <a:srgbClr val="3E4649"/>
              </a:solidFill>
              <a:latin typeface="Maven Pro"/>
              <a:ea typeface="Maven Pro"/>
              <a:cs typeface="Maven Pro"/>
              <a:sym typeface="Maven Pro"/>
            </a:endParaRPr>
          </a:p>
          <a:p>
            <a:pPr marL="0" lvl="0" indent="0" algn="l" rtl="0">
              <a:spcBef>
                <a:spcPts val="0"/>
              </a:spcBef>
              <a:spcAft>
                <a:spcPts val="0"/>
              </a:spcAft>
              <a:buNone/>
            </a:pPr>
            <a:endParaRPr sz="1800">
              <a:solidFill>
                <a:srgbClr val="3E4649"/>
              </a:solidFill>
              <a:latin typeface="Maven Pro"/>
              <a:ea typeface="Maven Pro"/>
              <a:cs typeface="Maven Pro"/>
              <a:sym typeface="Maven Pro"/>
            </a:endParaRPr>
          </a:p>
          <a:p>
            <a:pPr marL="0" lvl="0" indent="0" algn="l" rtl="0">
              <a:spcBef>
                <a:spcPts val="0"/>
              </a:spcBef>
              <a:spcAft>
                <a:spcPts val="0"/>
              </a:spcAft>
              <a:buNone/>
            </a:pPr>
            <a:r>
              <a:rPr lang="en-GB" sz="1800">
                <a:solidFill>
                  <a:srgbClr val="3E4649"/>
                </a:solidFill>
                <a:latin typeface="Maven Pro"/>
                <a:ea typeface="Maven Pro"/>
                <a:cs typeface="Maven Pro"/>
                <a:sym typeface="Maven Pro"/>
              </a:rPr>
              <a:t>2. 	Stages of relationship selling</a:t>
            </a:r>
            <a:endParaRPr sz="1800">
              <a:solidFill>
                <a:srgbClr val="3E4649"/>
              </a:solidFill>
              <a:latin typeface="Maven Pro"/>
              <a:ea typeface="Maven Pro"/>
              <a:cs typeface="Maven Pro"/>
              <a:sym typeface="Maven Pro"/>
            </a:endParaRPr>
          </a:p>
          <a:p>
            <a:pPr marL="0" lvl="0" indent="0" algn="l" rtl="0">
              <a:spcBef>
                <a:spcPts val="0"/>
              </a:spcBef>
              <a:spcAft>
                <a:spcPts val="0"/>
              </a:spcAft>
              <a:buNone/>
            </a:pPr>
            <a:endParaRPr sz="1800">
              <a:solidFill>
                <a:srgbClr val="3E4649"/>
              </a:solidFill>
              <a:latin typeface="Maven Pro"/>
              <a:ea typeface="Maven Pro"/>
              <a:cs typeface="Maven Pro"/>
              <a:sym typeface="Maven Pro"/>
            </a:endParaRPr>
          </a:p>
          <a:p>
            <a:pPr marL="0" lvl="0" indent="0" algn="l" rtl="0">
              <a:spcBef>
                <a:spcPts val="0"/>
              </a:spcBef>
              <a:spcAft>
                <a:spcPts val="0"/>
              </a:spcAft>
              <a:buNone/>
            </a:pPr>
            <a:endParaRPr sz="1800">
              <a:solidFill>
                <a:srgbClr val="3E4649"/>
              </a:solidFill>
              <a:latin typeface="Maven Pro"/>
              <a:ea typeface="Maven Pro"/>
              <a:cs typeface="Maven Pro"/>
              <a:sym typeface="Maven Pro"/>
            </a:endParaRPr>
          </a:p>
          <a:p>
            <a:pPr marL="0" lvl="0" indent="0" algn="l" rtl="0">
              <a:spcBef>
                <a:spcPts val="0"/>
              </a:spcBef>
              <a:spcAft>
                <a:spcPts val="0"/>
              </a:spcAft>
              <a:buNone/>
            </a:pPr>
            <a:r>
              <a:rPr lang="en-GB" sz="1800">
                <a:solidFill>
                  <a:srgbClr val="3E4649"/>
                </a:solidFill>
                <a:latin typeface="Maven Pro"/>
                <a:ea typeface="Maven Pro"/>
                <a:cs typeface="Maven Pro"/>
                <a:sym typeface="Maven Pro"/>
              </a:rPr>
              <a:t>3.	Managing the challenges of working in sales</a:t>
            </a:r>
            <a:endParaRPr sz="1800">
              <a:solidFill>
                <a:srgbClr val="3E4649"/>
              </a:solidFill>
              <a:latin typeface="Maven Pro"/>
              <a:ea typeface="Maven Pro"/>
              <a:cs typeface="Maven Pro"/>
              <a:sym typeface="Maven Pro"/>
            </a:endParaRPr>
          </a:p>
          <a:p>
            <a:pPr marL="0" lvl="0" indent="0" algn="l" rtl="0">
              <a:spcBef>
                <a:spcPts val="0"/>
              </a:spcBef>
              <a:spcAft>
                <a:spcPts val="0"/>
              </a:spcAft>
              <a:buNone/>
            </a:pPr>
            <a:endParaRPr sz="1100">
              <a:solidFill>
                <a:srgbClr val="3E4649"/>
              </a:solidFill>
              <a:latin typeface="Maven Pro"/>
              <a:ea typeface="Maven Pro"/>
              <a:cs typeface="Maven Pro"/>
              <a:sym typeface="Maven Pro"/>
            </a:endParaRPr>
          </a:p>
          <a:p>
            <a:pPr marL="0" lvl="0" indent="0" algn="l" rtl="0">
              <a:spcBef>
                <a:spcPts val="0"/>
              </a:spcBef>
              <a:spcAft>
                <a:spcPts val="0"/>
              </a:spcAft>
              <a:buNone/>
            </a:pPr>
            <a:r>
              <a:rPr lang="en-GB" sz="1100">
                <a:solidFill>
                  <a:srgbClr val="3E4649"/>
                </a:solidFill>
                <a:latin typeface="Maven Pro"/>
                <a:ea typeface="Maven Pro"/>
                <a:cs typeface="Maven Pro"/>
                <a:sym typeface="Maven Pro"/>
              </a:rPr>
              <a:t> </a:t>
            </a:r>
            <a:endParaRPr sz="1100">
              <a:solidFill>
                <a:srgbClr val="3E4649"/>
              </a:solidFill>
              <a:latin typeface="Maven Pro"/>
              <a:ea typeface="Maven Pro"/>
              <a:cs typeface="Maven Pro"/>
              <a:sym typeface="Maven Pro"/>
            </a:endParaRPr>
          </a:p>
          <a:p>
            <a:pPr marL="0" lvl="0" indent="0" algn="l" rtl="0">
              <a:spcBef>
                <a:spcPts val="0"/>
              </a:spcBef>
              <a:spcAft>
                <a:spcPts val="0"/>
              </a:spcAft>
              <a:buNone/>
            </a:pPr>
            <a:endParaRPr sz="1100">
              <a:solidFill>
                <a:srgbClr val="3E4649"/>
              </a:solidFill>
              <a:latin typeface="Maven Pro"/>
              <a:ea typeface="Maven Pro"/>
              <a:cs typeface="Maven Pro"/>
              <a:sym typeface="Maven Pro"/>
            </a:endParaRPr>
          </a:p>
          <a:p>
            <a:pPr marL="0" lvl="0" indent="0" algn="l" rtl="0">
              <a:spcBef>
                <a:spcPts val="0"/>
              </a:spcBef>
              <a:spcAft>
                <a:spcPts val="0"/>
              </a:spcAft>
              <a:buNone/>
            </a:pPr>
            <a:endParaRPr sz="1100">
              <a:solidFill>
                <a:srgbClr val="3E4649"/>
              </a:solidFill>
              <a:latin typeface="Maven Pro"/>
              <a:ea typeface="Maven Pro"/>
              <a:cs typeface="Maven Pro"/>
              <a:sym typeface="Maven Pro"/>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83"/>
          <p:cNvSpPr/>
          <p:nvPr/>
        </p:nvSpPr>
        <p:spPr>
          <a:xfrm>
            <a:off x="1008800" y="234450"/>
            <a:ext cx="8135100" cy="6108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83"/>
          <p:cNvSpPr/>
          <p:nvPr/>
        </p:nvSpPr>
        <p:spPr>
          <a:xfrm>
            <a:off x="333900" y="-10650"/>
            <a:ext cx="589800" cy="855900"/>
          </a:xfrm>
          <a:prstGeom prst="rect">
            <a:avLst/>
          </a:prstGeom>
          <a:solidFill>
            <a:srgbClr val="262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37" name="Google Shape;637;p83"/>
          <p:cNvCxnSpPr/>
          <p:nvPr/>
        </p:nvCxnSpPr>
        <p:spPr>
          <a:xfrm>
            <a:off x="1008800" y="0"/>
            <a:ext cx="0" cy="845400"/>
          </a:xfrm>
          <a:prstGeom prst="straightConnector1">
            <a:avLst/>
          </a:prstGeom>
          <a:noFill/>
          <a:ln w="28575" cap="flat" cmpd="sng">
            <a:solidFill>
              <a:srgbClr val="262262"/>
            </a:solidFill>
            <a:prstDash val="solid"/>
            <a:round/>
            <a:headEnd type="none" w="med" len="med"/>
            <a:tailEnd type="none" w="med" len="med"/>
          </a:ln>
        </p:spPr>
      </p:cxnSp>
      <p:sp>
        <p:nvSpPr>
          <p:cNvPr id="638" name="Google Shape;638;p83"/>
          <p:cNvSpPr txBox="1"/>
          <p:nvPr/>
        </p:nvSpPr>
        <p:spPr>
          <a:xfrm>
            <a:off x="1144275" y="265350"/>
            <a:ext cx="6030300" cy="3147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endParaRPr>
              <a:solidFill>
                <a:schemeClr val="dk1"/>
              </a:solidFill>
              <a:latin typeface="Maven Pro"/>
              <a:ea typeface="Maven Pro"/>
              <a:cs typeface="Maven Pro"/>
              <a:sym typeface="Maven Pro"/>
            </a:endParaRPr>
          </a:p>
          <a:p>
            <a:pPr marL="0" lvl="0" indent="0" algn="l" rtl="0">
              <a:lnSpc>
                <a:spcPct val="90000"/>
              </a:lnSpc>
              <a:spcBef>
                <a:spcPts val="0"/>
              </a:spcBef>
              <a:spcAft>
                <a:spcPts val="0"/>
              </a:spcAft>
              <a:buNone/>
            </a:pPr>
            <a:r>
              <a:rPr lang="en-GB">
                <a:solidFill>
                  <a:schemeClr val="dk1"/>
                </a:solidFill>
                <a:latin typeface="Maven Pro"/>
                <a:ea typeface="Maven Pro"/>
                <a:cs typeface="Maven Pro"/>
                <a:sym typeface="Maven Pro"/>
              </a:rPr>
              <a:t>Face to face sales - the 5 areas as per Harvard Business Review  </a:t>
            </a:r>
            <a:r>
              <a:rPr lang="en-GB">
                <a:solidFill>
                  <a:schemeClr val="dk1"/>
                </a:solidFill>
                <a:latin typeface="Montserrat"/>
                <a:ea typeface="Montserrat"/>
                <a:cs typeface="Montserrat"/>
                <a:sym typeface="Montserrat"/>
              </a:rPr>
              <a:t>  </a:t>
            </a:r>
            <a:r>
              <a:rPr lang="en-GB" sz="1800">
                <a:solidFill>
                  <a:schemeClr val="dk1"/>
                </a:solidFill>
                <a:latin typeface="Montserrat"/>
                <a:ea typeface="Montserrat"/>
                <a:cs typeface="Montserrat"/>
                <a:sym typeface="Montserrat"/>
              </a:rPr>
              <a:t> </a:t>
            </a:r>
            <a:endParaRPr sz="1800">
              <a:solidFill>
                <a:srgbClr val="262262"/>
              </a:solidFill>
              <a:latin typeface="Montserrat"/>
              <a:ea typeface="Montserrat"/>
              <a:cs typeface="Montserrat"/>
              <a:sym typeface="Montserrat"/>
            </a:endParaRPr>
          </a:p>
        </p:txBody>
      </p:sp>
      <p:sp>
        <p:nvSpPr>
          <p:cNvPr id="639" name="Google Shape;639;p83"/>
          <p:cNvSpPr/>
          <p:nvPr/>
        </p:nvSpPr>
        <p:spPr>
          <a:xfrm>
            <a:off x="0" y="5126075"/>
            <a:ext cx="9144000" cy="17400"/>
          </a:xfrm>
          <a:prstGeom prst="rect">
            <a:avLst/>
          </a:prstGeom>
          <a:solidFill>
            <a:srgbClr val="E91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40" name="Google Shape;640;p83"/>
          <p:cNvPicPr preferRelativeResize="0"/>
          <p:nvPr/>
        </p:nvPicPr>
        <p:blipFill>
          <a:blip r:embed="rId3">
            <a:alphaModFix/>
          </a:blip>
          <a:stretch>
            <a:fillRect/>
          </a:stretch>
        </p:blipFill>
        <p:spPr>
          <a:xfrm>
            <a:off x="7310039" y="382500"/>
            <a:ext cx="1437961" cy="314700"/>
          </a:xfrm>
          <a:prstGeom prst="rect">
            <a:avLst/>
          </a:prstGeom>
          <a:noFill/>
          <a:ln>
            <a:noFill/>
          </a:ln>
        </p:spPr>
      </p:pic>
      <p:sp>
        <p:nvSpPr>
          <p:cNvPr id="641" name="Google Shape;641;p83"/>
          <p:cNvSpPr txBox="1"/>
          <p:nvPr/>
        </p:nvSpPr>
        <p:spPr>
          <a:xfrm>
            <a:off x="396750" y="1400975"/>
            <a:ext cx="2673300" cy="2746200"/>
          </a:xfrm>
          <a:prstGeom prst="rect">
            <a:avLst/>
          </a:prstGeom>
          <a:noFill/>
          <a:ln>
            <a:noFill/>
          </a:ln>
        </p:spPr>
        <p:txBody>
          <a:bodyPr spcFirstLastPara="1" wrap="square" lIns="91425" tIns="91425" rIns="91425" bIns="91425" anchor="t" anchorCtr="0">
            <a:noAutofit/>
          </a:bodyPr>
          <a:lstStyle/>
          <a:p>
            <a:pPr marL="0" lvl="0" indent="0" algn="just" rtl="0">
              <a:lnSpc>
                <a:spcPct val="150000"/>
              </a:lnSpc>
              <a:spcBef>
                <a:spcPts val="1000"/>
              </a:spcBef>
              <a:spcAft>
                <a:spcPts val="1000"/>
              </a:spcAft>
              <a:buNone/>
            </a:pPr>
            <a:endParaRPr sz="1100">
              <a:solidFill>
                <a:schemeClr val="dk1"/>
              </a:solidFill>
              <a:latin typeface="Maven Pro"/>
              <a:ea typeface="Maven Pro"/>
              <a:cs typeface="Maven Pro"/>
              <a:sym typeface="Maven Pro"/>
            </a:endParaRPr>
          </a:p>
        </p:txBody>
      </p:sp>
      <p:pic>
        <p:nvPicPr>
          <p:cNvPr id="642" name="Google Shape;642;p83"/>
          <p:cNvPicPr preferRelativeResize="0"/>
          <p:nvPr/>
        </p:nvPicPr>
        <p:blipFill>
          <a:blip r:embed="rId4">
            <a:alphaModFix/>
          </a:blip>
          <a:stretch>
            <a:fillRect/>
          </a:stretch>
        </p:blipFill>
        <p:spPr>
          <a:xfrm>
            <a:off x="607050" y="1024000"/>
            <a:ext cx="8414101" cy="646000"/>
          </a:xfrm>
          <a:prstGeom prst="rect">
            <a:avLst/>
          </a:prstGeom>
          <a:noFill/>
          <a:ln>
            <a:noFill/>
          </a:ln>
        </p:spPr>
      </p:pic>
      <p:pic>
        <p:nvPicPr>
          <p:cNvPr id="643" name="Google Shape;643;p83"/>
          <p:cNvPicPr preferRelativeResize="0"/>
          <p:nvPr/>
        </p:nvPicPr>
        <p:blipFill>
          <a:blip r:embed="rId5">
            <a:alphaModFix/>
          </a:blip>
          <a:stretch>
            <a:fillRect/>
          </a:stretch>
        </p:blipFill>
        <p:spPr>
          <a:xfrm>
            <a:off x="1119925" y="1477175"/>
            <a:ext cx="7912851" cy="1653500"/>
          </a:xfrm>
          <a:prstGeom prst="rect">
            <a:avLst/>
          </a:prstGeom>
          <a:noFill/>
          <a:ln>
            <a:noFill/>
          </a:ln>
        </p:spPr>
      </p:pic>
      <p:sp>
        <p:nvSpPr>
          <p:cNvPr id="644" name="Google Shape;644;p83"/>
          <p:cNvSpPr txBox="1"/>
          <p:nvPr/>
        </p:nvSpPr>
        <p:spPr>
          <a:xfrm>
            <a:off x="-1670588" y="5704287"/>
            <a:ext cx="8218800" cy="85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a:solidFill>
                <a:srgbClr val="3E4649"/>
              </a:solidFill>
              <a:latin typeface="Maven Pro"/>
              <a:ea typeface="Maven Pro"/>
              <a:cs typeface="Maven Pro"/>
              <a:sym typeface="Maven Pro"/>
            </a:endParaRPr>
          </a:p>
        </p:txBody>
      </p:sp>
      <p:sp>
        <p:nvSpPr>
          <p:cNvPr id="645" name="Google Shape;645;p83"/>
          <p:cNvSpPr txBox="1"/>
          <p:nvPr/>
        </p:nvSpPr>
        <p:spPr>
          <a:xfrm>
            <a:off x="154950" y="1493775"/>
            <a:ext cx="947700" cy="31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000">
                <a:solidFill>
                  <a:srgbClr val="3E4649"/>
                </a:solidFill>
                <a:latin typeface="Maven Pro"/>
                <a:ea typeface="Maven Pro"/>
                <a:cs typeface="Maven Pro"/>
                <a:sym typeface="Maven Pro"/>
              </a:rPr>
              <a:t>Mary A</a:t>
            </a:r>
            <a:endParaRPr sz="1000">
              <a:solidFill>
                <a:srgbClr val="3E4649"/>
              </a:solidFill>
              <a:latin typeface="Maven Pro"/>
              <a:ea typeface="Maven Pro"/>
              <a:cs typeface="Maven Pro"/>
              <a:sym typeface="Maven Pro"/>
            </a:endParaRPr>
          </a:p>
        </p:txBody>
      </p:sp>
      <p:sp>
        <p:nvSpPr>
          <p:cNvPr id="646" name="Google Shape;646;p83"/>
          <p:cNvSpPr txBox="1"/>
          <p:nvPr/>
        </p:nvSpPr>
        <p:spPr>
          <a:xfrm>
            <a:off x="154950" y="2070375"/>
            <a:ext cx="947700" cy="31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000">
                <a:solidFill>
                  <a:srgbClr val="3E4649"/>
                </a:solidFill>
                <a:latin typeface="Maven Pro"/>
                <a:ea typeface="Maven Pro"/>
                <a:cs typeface="Maven Pro"/>
                <a:sym typeface="Maven Pro"/>
              </a:rPr>
              <a:t>Mary B</a:t>
            </a:r>
            <a:endParaRPr sz="1000">
              <a:solidFill>
                <a:srgbClr val="3E4649"/>
              </a:solidFill>
              <a:latin typeface="Maven Pro"/>
              <a:ea typeface="Maven Pro"/>
              <a:cs typeface="Maven Pro"/>
              <a:sym typeface="Maven Pro"/>
            </a:endParaRPr>
          </a:p>
        </p:txBody>
      </p:sp>
      <p:sp>
        <p:nvSpPr>
          <p:cNvPr id="647" name="Google Shape;647;p83"/>
          <p:cNvSpPr txBox="1"/>
          <p:nvPr/>
        </p:nvSpPr>
        <p:spPr>
          <a:xfrm>
            <a:off x="154950" y="2571750"/>
            <a:ext cx="947700" cy="31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000">
                <a:solidFill>
                  <a:srgbClr val="3E4649"/>
                </a:solidFill>
                <a:latin typeface="Maven Pro"/>
                <a:ea typeface="Maven Pro"/>
                <a:cs typeface="Maven Pro"/>
                <a:sym typeface="Maven Pro"/>
              </a:rPr>
              <a:t>Mary C</a:t>
            </a:r>
            <a:endParaRPr sz="1000">
              <a:solidFill>
                <a:srgbClr val="3E4649"/>
              </a:solidFill>
              <a:latin typeface="Maven Pro"/>
              <a:ea typeface="Maven Pro"/>
              <a:cs typeface="Maven Pro"/>
              <a:sym typeface="Maven Pro"/>
            </a:endParaRPr>
          </a:p>
        </p:txBody>
      </p:sp>
      <p:pic>
        <p:nvPicPr>
          <p:cNvPr id="1026" name="Picture 2" descr="https://lh4.googleusercontent.com/GrY_-mGdZLfDln5FX3iXpBeoovSUFw7ACjt-1tErbRSm83OXKrkgqFEf5oOp_NGUkm5SwWMybyK1ByfiYgHe7cqOZAiAYPn846rs0okWQ1mUrcq0wfbNOskpGvdpr7ysL9qzotCtqOk">
            <a:extLst>
              <a:ext uri="{FF2B5EF4-FFF2-40B4-BE49-F238E27FC236}">
                <a16:creationId xmlns:a16="http://schemas.microsoft.com/office/drawing/2014/main" id="{92F0EBF4-EADB-452F-B580-93F1E6FF2C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900" y="3657375"/>
            <a:ext cx="4467225" cy="9429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84"/>
          <p:cNvSpPr/>
          <p:nvPr/>
        </p:nvSpPr>
        <p:spPr>
          <a:xfrm>
            <a:off x="1008800" y="234450"/>
            <a:ext cx="8135100" cy="6108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84"/>
          <p:cNvSpPr/>
          <p:nvPr/>
        </p:nvSpPr>
        <p:spPr>
          <a:xfrm>
            <a:off x="333900" y="-10650"/>
            <a:ext cx="589800" cy="855900"/>
          </a:xfrm>
          <a:prstGeom prst="rect">
            <a:avLst/>
          </a:prstGeom>
          <a:solidFill>
            <a:srgbClr val="262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55" name="Google Shape;655;p84"/>
          <p:cNvCxnSpPr/>
          <p:nvPr/>
        </p:nvCxnSpPr>
        <p:spPr>
          <a:xfrm>
            <a:off x="1008800" y="0"/>
            <a:ext cx="0" cy="845400"/>
          </a:xfrm>
          <a:prstGeom prst="straightConnector1">
            <a:avLst/>
          </a:prstGeom>
          <a:noFill/>
          <a:ln w="28575" cap="flat" cmpd="sng">
            <a:solidFill>
              <a:srgbClr val="262262"/>
            </a:solidFill>
            <a:prstDash val="solid"/>
            <a:round/>
            <a:headEnd type="none" w="med" len="med"/>
            <a:tailEnd type="none" w="med" len="med"/>
          </a:ln>
        </p:spPr>
      </p:cxnSp>
      <p:sp>
        <p:nvSpPr>
          <p:cNvPr id="656" name="Google Shape;656;p84"/>
          <p:cNvSpPr txBox="1"/>
          <p:nvPr/>
        </p:nvSpPr>
        <p:spPr>
          <a:xfrm>
            <a:off x="1150900" y="382500"/>
            <a:ext cx="6030300" cy="3147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GB" sz="1800">
                <a:solidFill>
                  <a:schemeClr val="dk1"/>
                </a:solidFill>
                <a:latin typeface="Maven Pro"/>
                <a:ea typeface="Maven Pro"/>
                <a:cs typeface="Maven Pro"/>
                <a:sym typeface="Maven Pro"/>
              </a:rPr>
              <a:t>Stages of relationship selling  </a:t>
            </a:r>
            <a:r>
              <a:rPr lang="en-GB" sz="1800">
                <a:solidFill>
                  <a:schemeClr val="dk1"/>
                </a:solidFill>
                <a:latin typeface="Montserrat"/>
                <a:ea typeface="Montserrat"/>
                <a:cs typeface="Montserrat"/>
                <a:sym typeface="Montserrat"/>
              </a:rPr>
              <a:t>  </a:t>
            </a:r>
            <a:endParaRPr sz="1800">
              <a:solidFill>
                <a:srgbClr val="262262"/>
              </a:solidFill>
              <a:latin typeface="Montserrat"/>
              <a:ea typeface="Montserrat"/>
              <a:cs typeface="Montserrat"/>
              <a:sym typeface="Montserrat"/>
            </a:endParaRPr>
          </a:p>
        </p:txBody>
      </p:sp>
      <p:sp>
        <p:nvSpPr>
          <p:cNvPr id="657" name="Google Shape;657;p84"/>
          <p:cNvSpPr/>
          <p:nvPr/>
        </p:nvSpPr>
        <p:spPr>
          <a:xfrm>
            <a:off x="0" y="5126075"/>
            <a:ext cx="9144000" cy="17400"/>
          </a:xfrm>
          <a:prstGeom prst="rect">
            <a:avLst/>
          </a:prstGeom>
          <a:solidFill>
            <a:srgbClr val="E91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58" name="Google Shape;658;p84"/>
          <p:cNvPicPr preferRelativeResize="0"/>
          <p:nvPr/>
        </p:nvPicPr>
        <p:blipFill>
          <a:blip r:embed="rId3">
            <a:alphaModFix/>
          </a:blip>
          <a:stretch>
            <a:fillRect/>
          </a:stretch>
        </p:blipFill>
        <p:spPr>
          <a:xfrm>
            <a:off x="7310039" y="382500"/>
            <a:ext cx="1437961" cy="314700"/>
          </a:xfrm>
          <a:prstGeom prst="rect">
            <a:avLst/>
          </a:prstGeom>
          <a:noFill/>
          <a:ln>
            <a:noFill/>
          </a:ln>
        </p:spPr>
      </p:pic>
      <p:sp>
        <p:nvSpPr>
          <p:cNvPr id="659" name="Google Shape;659;p8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34</a:t>
            </a:fld>
            <a:endParaRPr/>
          </a:p>
        </p:txBody>
      </p:sp>
      <p:pic>
        <p:nvPicPr>
          <p:cNvPr id="660" name="Google Shape;660;p84"/>
          <p:cNvPicPr preferRelativeResize="0"/>
          <p:nvPr/>
        </p:nvPicPr>
        <p:blipFill>
          <a:blip r:embed="rId4">
            <a:alphaModFix/>
          </a:blip>
          <a:stretch>
            <a:fillRect/>
          </a:stretch>
        </p:blipFill>
        <p:spPr>
          <a:xfrm>
            <a:off x="676075" y="997650"/>
            <a:ext cx="8345075" cy="567650"/>
          </a:xfrm>
          <a:prstGeom prst="rect">
            <a:avLst/>
          </a:prstGeom>
          <a:noFill/>
          <a:ln>
            <a:noFill/>
          </a:ln>
        </p:spPr>
      </p:pic>
      <p:pic>
        <p:nvPicPr>
          <p:cNvPr id="661" name="Google Shape;661;p84"/>
          <p:cNvPicPr preferRelativeResize="0"/>
          <p:nvPr/>
        </p:nvPicPr>
        <p:blipFill>
          <a:blip r:embed="rId5">
            <a:alphaModFix/>
          </a:blip>
          <a:stretch>
            <a:fillRect/>
          </a:stretch>
        </p:blipFill>
        <p:spPr>
          <a:xfrm>
            <a:off x="1255050" y="1717550"/>
            <a:ext cx="7529726" cy="1661925"/>
          </a:xfrm>
          <a:prstGeom prst="rect">
            <a:avLst/>
          </a:prstGeom>
          <a:noFill/>
          <a:ln>
            <a:noFill/>
          </a:ln>
        </p:spPr>
      </p:pic>
      <p:sp>
        <p:nvSpPr>
          <p:cNvPr id="662" name="Google Shape;662;p84"/>
          <p:cNvSpPr txBox="1"/>
          <p:nvPr/>
        </p:nvSpPr>
        <p:spPr>
          <a:xfrm>
            <a:off x="203200" y="1820888"/>
            <a:ext cx="947700" cy="31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000">
                <a:latin typeface="Maven Pro"/>
                <a:ea typeface="Maven Pro"/>
                <a:cs typeface="Maven Pro"/>
                <a:sym typeface="Maven Pro"/>
              </a:rPr>
              <a:t>Mary A</a:t>
            </a:r>
            <a:endParaRPr sz="1000">
              <a:latin typeface="Maven Pro"/>
              <a:ea typeface="Maven Pro"/>
              <a:cs typeface="Maven Pro"/>
              <a:sym typeface="Maven Pro"/>
            </a:endParaRPr>
          </a:p>
        </p:txBody>
      </p:sp>
      <p:sp>
        <p:nvSpPr>
          <p:cNvPr id="663" name="Google Shape;663;p84"/>
          <p:cNvSpPr txBox="1"/>
          <p:nvPr/>
        </p:nvSpPr>
        <p:spPr>
          <a:xfrm>
            <a:off x="203200" y="2391163"/>
            <a:ext cx="947700" cy="31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000">
                <a:latin typeface="Maven Pro"/>
                <a:ea typeface="Maven Pro"/>
                <a:cs typeface="Maven Pro"/>
                <a:sym typeface="Maven Pro"/>
              </a:rPr>
              <a:t>Mary B</a:t>
            </a:r>
            <a:endParaRPr sz="1000">
              <a:latin typeface="Maven Pro"/>
              <a:ea typeface="Maven Pro"/>
              <a:cs typeface="Maven Pro"/>
              <a:sym typeface="Maven Pro"/>
            </a:endParaRPr>
          </a:p>
        </p:txBody>
      </p:sp>
      <p:sp>
        <p:nvSpPr>
          <p:cNvPr id="664" name="Google Shape;664;p84"/>
          <p:cNvSpPr txBox="1"/>
          <p:nvPr/>
        </p:nvSpPr>
        <p:spPr>
          <a:xfrm>
            <a:off x="203200" y="2965150"/>
            <a:ext cx="947700" cy="31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000">
                <a:latin typeface="Maven Pro"/>
                <a:ea typeface="Maven Pro"/>
                <a:cs typeface="Maven Pro"/>
                <a:sym typeface="Maven Pro"/>
              </a:rPr>
              <a:t>Mary C</a:t>
            </a:r>
            <a:endParaRPr sz="1000">
              <a:latin typeface="Maven Pro"/>
              <a:ea typeface="Maven Pro"/>
              <a:cs typeface="Maven Pro"/>
              <a:sym typeface="Maven Pro"/>
            </a:endParaRPr>
          </a:p>
        </p:txBody>
      </p:sp>
      <p:sp>
        <p:nvSpPr>
          <p:cNvPr id="665" name="Google Shape;665;p84"/>
          <p:cNvSpPr txBox="1"/>
          <p:nvPr/>
        </p:nvSpPr>
        <p:spPr>
          <a:xfrm>
            <a:off x="-1553763" y="5477487"/>
            <a:ext cx="8345100" cy="85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200">
              <a:latin typeface="Maven Pro"/>
              <a:ea typeface="Maven Pro"/>
              <a:cs typeface="Maven Pro"/>
              <a:sym typeface="Maven Pro"/>
            </a:endParaRPr>
          </a:p>
        </p:txBody>
      </p:sp>
      <p:pic>
        <p:nvPicPr>
          <p:cNvPr id="2050" name="Picture 2" descr="https://lh4.googleusercontent.com/GrY_-mGdZLfDln5FX3iXpBeoovSUFw7ACjt-1tErbRSm83OXKrkgqFEf5oOp_NGUkm5SwWMybyK1ByfiYgHe7cqOZAiAYPn846rs0okWQ1mUrcq0wfbNOskpGvdpr7ysL9qzotCtqOk">
            <a:extLst>
              <a:ext uri="{FF2B5EF4-FFF2-40B4-BE49-F238E27FC236}">
                <a16:creationId xmlns:a16="http://schemas.microsoft.com/office/drawing/2014/main" id="{A0E3940F-2B06-4A4A-AC69-CC9024C5E4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900" y="3883625"/>
            <a:ext cx="4467225" cy="9429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85"/>
          <p:cNvSpPr/>
          <p:nvPr/>
        </p:nvSpPr>
        <p:spPr>
          <a:xfrm>
            <a:off x="1008800" y="234450"/>
            <a:ext cx="8135100" cy="6108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85"/>
          <p:cNvSpPr/>
          <p:nvPr/>
        </p:nvSpPr>
        <p:spPr>
          <a:xfrm>
            <a:off x="333900" y="-10650"/>
            <a:ext cx="589800" cy="855900"/>
          </a:xfrm>
          <a:prstGeom prst="rect">
            <a:avLst/>
          </a:prstGeom>
          <a:solidFill>
            <a:srgbClr val="262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72" name="Google Shape;672;p85"/>
          <p:cNvCxnSpPr/>
          <p:nvPr/>
        </p:nvCxnSpPr>
        <p:spPr>
          <a:xfrm>
            <a:off x="1008800" y="0"/>
            <a:ext cx="0" cy="845400"/>
          </a:xfrm>
          <a:prstGeom prst="straightConnector1">
            <a:avLst/>
          </a:prstGeom>
          <a:noFill/>
          <a:ln w="28575" cap="flat" cmpd="sng">
            <a:solidFill>
              <a:srgbClr val="262262"/>
            </a:solidFill>
            <a:prstDash val="solid"/>
            <a:round/>
            <a:headEnd type="none" w="med" len="med"/>
            <a:tailEnd type="none" w="med" len="med"/>
          </a:ln>
        </p:spPr>
      </p:cxnSp>
      <p:sp>
        <p:nvSpPr>
          <p:cNvPr id="673" name="Google Shape;673;p85"/>
          <p:cNvSpPr txBox="1"/>
          <p:nvPr/>
        </p:nvSpPr>
        <p:spPr>
          <a:xfrm>
            <a:off x="1150900" y="382500"/>
            <a:ext cx="6030300" cy="3147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GB" sz="1800">
                <a:solidFill>
                  <a:schemeClr val="dk1"/>
                </a:solidFill>
                <a:latin typeface="Maven Pro"/>
                <a:ea typeface="Maven Pro"/>
                <a:cs typeface="Maven Pro"/>
                <a:sym typeface="Maven Pro"/>
              </a:rPr>
              <a:t>Managing the challenges of working in sales</a:t>
            </a:r>
            <a:r>
              <a:rPr lang="en-GB" sz="1800">
                <a:solidFill>
                  <a:schemeClr val="dk1"/>
                </a:solidFill>
                <a:latin typeface="Montserrat"/>
                <a:ea typeface="Montserrat"/>
                <a:cs typeface="Montserrat"/>
                <a:sym typeface="Montserrat"/>
              </a:rPr>
              <a:t> </a:t>
            </a:r>
            <a:endParaRPr sz="1800">
              <a:solidFill>
                <a:srgbClr val="262262"/>
              </a:solidFill>
              <a:latin typeface="Montserrat"/>
              <a:ea typeface="Montserrat"/>
              <a:cs typeface="Montserrat"/>
              <a:sym typeface="Montserrat"/>
            </a:endParaRPr>
          </a:p>
        </p:txBody>
      </p:sp>
      <p:sp>
        <p:nvSpPr>
          <p:cNvPr id="674" name="Google Shape;674;p85"/>
          <p:cNvSpPr/>
          <p:nvPr/>
        </p:nvSpPr>
        <p:spPr>
          <a:xfrm>
            <a:off x="0" y="5126075"/>
            <a:ext cx="9144000" cy="17400"/>
          </a:xfrm>
          <a:prstGeom prst="rect">
            <a:avLst/>
          </a:prstGeom>
          <a:solidFill>
            <a:srgbClr val="E91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75" name="Google Shape;675;p85"/>
          <p:cNvPicPr preferRelativeResize="0"/>
          <p:nvPr/>
        </p:nvPicPr>
        <p:blipFill>
          <a:blip r:embed="rId3">
            <a:alphaModFix/>
          </a:blip>
          <a:stretch>
            <a:fillRect/>
          </a:stretch>
        </p:blipFill>
        <p:spPr>
          <a:xfrm>
            <a:off x="7310039" y="382500"/>
            <a:ext cx="1437961" cy="314700"/>
          </a:xfrm>
          <a:prstGeom prst="rect">
            <a:avLst/>
          </a:prstGeom>
          <a:noFill/>
          <a:ln>
            <a:noFill/>
          </a:ln>
        </p:spPr>
      </p:pic>
      <p:sp>
        <p:nvSpPr>
          <p:cNvPr id="676" name="Google Shape;676;p8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35</a:t>
            </a:fld>
            <a:endParaRPr/>
          </a:p>
        </p:txBody>
      </p:sp>
      <p:sp>
        <p:nvSpPr>
          <p:cNvPr id="677" name="Google Shape;677;p85"/>
          <p:cNvSpPr txBox="1"/>
          <p:nvPr/>
        </p:nvSpPr>
        <p:spPr>
          <a:xfrm>
            <a:off x="396750" y="1400975"/>
            <a:ext cx="2673300" cy="2746200"/>
          </a:xfrm>
          <a:prstGeom prst="rect">
            <a:avLst/>
          </a:prstGeom>
          <a:noFill/>
          <a:ln>
            <a:noFill/>
          </a:ln>
        </p:spPr>
        <p:txBody>
          <a:bodyPr spcFirstLastPara="1" wrap="square" lIns="91425" tIns="91425" rIns="91425" bIns="91425" anchor="t" anchorCtr="0">
            <a:noAutofit/>
          </a:bodyPr>
          <a:lstStyle/>
          <a:p>
            <a:pPr marL="0" lvl="0" indent="0" algn="just" rtl="0">
              <a:lnSpc>
                <a:spcPct val="150000"/>
              </a:lnSpc>
              <a:spcBef>
                <a:spcPts val="1000"/>
              </a:spcBef>
              <a:spcAft>
                <a:spcPts val="1000"/>
              </a:spcAft>
              <a:buClr>
                <a:srgbClr val="000000"/>
              </a:buClr>
              <a:buSzPts val="1100"/>
              <a:buFont typeface="Arial"/>
              <a:buNone/>
            </a:pPr>
            <a:endParaRPr sz="1100">
              <a:solidFill>
                <a:schemeClr val="dk1"/>
              </a:solidFill>
              <a:latin typeface="Maven Pro"/>
              <a:ea typeface="Maven Pro"/>
              <a:cs typeface="Maven Pro"/>
              <a:sym typeface="Maven Pro"/>
            </a:endParaRPr>
          </a:p>
        </p:txBody>
      </p:sp>
      <p:pic>
        <p:nvPicPr>
          <p:cNvPr id="678" name="Google Shape;678;p85"/>
          <p:cNvPicPr preferRelativeResize="0"/>
          <p:nvPr/>
        </p:nvPicPr>
        <p:blipFill>
          <a:blip r:embed="rId4">
            <a:alphaModFix/>
          </a:blip>
          <a:stretch>
            <a:fillRect/>
          </a:stretch>
        </p:blipFill>
        <p:spPr>
          <a:xfrm>
            <a:off x="1084625" y="1080000"/>
            <a:ext cx="7321549" cy="703400"/>
          </a:xfrm>
          <a:prstGeom prst="rect">
            <a:avLst/>
          </a:prstGeom>
          <a:noFill/>
          <a:ln>
            <a:noFill/>
          </a:ln>
        </p:spPr>
      </p:pic>
      <p:pic>
        <p:nvPicPr>
          <p:cNvPr id="679" name="Google Shape;679;p85"/>
          <p:cNvPicPr preferRelativeResize="0"/>
          <p:nvPr/>
        </p:nvPicPr>
        <p:blipFill>
          <a:blip r:embed="rId5">
            <a:alphaModFix/>
          </a:blip>
          <a:stretch>
            <a:fillRect/>
          </a:stretch>
        </p:blipFill>
        <p:spPr>
          <a:xfrm>
            <a:off x="1219600" y="1894925"/>
            <a:ext cx="7423599" cy="1658450"/>
          </a:xfrm>
          <a:prstGeom prst="rect">
            <a:avLst/>
          </a:prstGeom>
          <a:noFill/>
          <a:ln>
            <a:noFill/>
          </a:ln>
        </p:spPr>
      </p:pic>
      <p:sp>
        <p:nvSpPr>
          <p:cNvPr id="680" name="Google Shape;680;p85"/>
          <p:cNvSpPr txBox="1"/>
          <p:nvPr/>
        </p:nvSpPr>
        <p:spPr>
          <a:xfrm>
            <a:off x="271900" y="2017750"/>
            <a:ext cx="947700" cy="31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000">
                <a:latin typeface="Maven Pro"/>
                <a:ea typeface="Maven Pro"/>
                <a:cs typeface="Maven Pro"/>
                <a:sym typeface="Maven Pro"/>
              </a:rPr>
              <a:t>Mary A</a:t>
            </a:r>
            <a:endParaRPr sz="1000">
              <a:latin typeface="Maven Pro"/>
              <a:ea typeface="Maven Pro"/>
              <a:cs typeface="Maven Pro"/>
              <a:sym typeface="Maven Pro"/>
            </a:endParaRPr>
          </a:p>
        </p:txBody>
      </p:sp>
      <p:sp>
        <p:nvSpPr>
          <p:cNvPr id="681" name="Google Shape;681;p85"/>
          <p:cNvSpPr txBox="1"/>
          <p:nvPr/>
        </p:nvSpPr>
        <p:spPr>
          <a:xfrm>
            <a:off x="271900" y="2566800"/>
            <a:ext cx="947700" cy="31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000">
                <a:latin typeface="Maven Pro"/>
                <a:ea typeface="Maven Pro"/>
                <a:cs typeface="Maven Pro"/>
                <a:sym typeface="Maven Pro"/>
              </a:rPr>
              <a:t>Mary B</a:t>
            </a:r>
            <a:endParaRPr sz="1000">
              <a:latin typeface="Maven Pro"/>
              <a:ea typeface="Maven Pro"/>
              <a:cs typeface="Maven Pro"/>
              <a:sym typeface="Maven Pro"/>
            </a:endParaRPr>
          </a:p>
        </p:txBody>
      </p:sp>
      <p:sp>
        <p:nvSpPr>
          <p:cNvPr id="682" name="Google Shape;682;p85"/>
          <p:cNvSpPr txBox="1"/>
          <p:nvPr/>
        </p:nvSpPr>
        <p:spPr>
          <a:xfrm>
            <a:off x="271900" y="3115850"/>
            <a:ext cx="947700" cy="31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000">
                <a:latin typeface="Maven Pro"/>
                <a:ea typeface="Maven Pro"/>
                <a:cs typeface="Maven Pro"/>
                <a:sym typeface="Maven Pro"/>
              </a:rPr>
              <a:t>Mary C</a:t>
            </a:r>
            <a:endParaRPr sz="1000">
              <a:latin typeface="Maven Pro"/>
              <a:ea typeface="Maven Pro"/>
              <a:cs typeface="Maven Pro"/>
              <a:sym typeface="Maven Pro"/>
            </a:endParaRPr>
          </a:p>
        </p:txBody>
      </p:sp>
      <p:sp>
        <p:nvSpPr>
          <p:cNvPr id="683" name="Google Shape;683;p85"/>
          <p:cNvSpPr txBox="1"/>
          <p:nvPr/>
        </p:nvSpPr>
        <p:spPr>
          <a:xfrm>
            <a:off x="-1039785" y="5382662"/>
            <a:ext cx="84987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latin typeface="Maven Pro"/>
              <a:ea typeface="Maven Pro"/>
              <a:cs typeface="Maven Pro"/>
              <a:sym typeface="Maven Pro"/>
            </a:endParaRPr>
          </a:p>
        </p:txBody>
      </p:sp>
      <p:pic>
        <p:nvPicPr>
          <p:cNvPr id="3074" name="Picture 2" descr="https://lh4.googleusercontent.com/GrY_-mGdZLfDln5FX3iXpBeoovSUFw7ACjt-1tErbRSm83OXKrkgqFEf5oOp_NGUkm5SwWMybyK1ByfiYgHe7cqOZAiAYPn846rs0okWQ1mUrcq0wfbNOskpGvdpr7ysL9qzotCtqOk">
            <a:extLst>
              <a:ext uri="{FF2B5EF4-FFF2-40B4-BE49-F238E27FC236}">
                <a16:creationId xmlns:a16="http://schemas.microsoft.com/office/drawing/2014/main" id="{716CB8DD-6189-42EA-9EB4-26FDD09F3F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5328" y="3818025"/>
            <a:ext cx="4467225" cy="9429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86"/>
          <p:cNvSpPr/>
          <p:nvPr/>
        </p:nvSpPr>
        <p:spPr>
          <a:xfrm>
            <a:off x="1008800" y="234450"/>
            <a:ext cx="8135100" cy="6108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86"/>
          <p:cNvSpPr/>
          <p:nvPr/>
        </p:nvSpPr>
        <p:spPr>
          <a:xfrm>
            <a:off x="333900" y="-10650"/>
            <a:ext cx="589800" cy="855900"/>
          </a:xfrm>
          <a:prstGeom prst="rect">
            <a:avLst/>
          </a:prstGeom>
          <a:solidFill>
            <a:srgbClr val="262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90" name="Google Shape;690;p86"/>
          <p:cNvCxnSpPr/>
          <p:nvPr/>
        </p:nvCxnSpPr>
        <p:spPr>
          <a:xfrm>
            <a:off x="1008800" y="0"/>
            <a:ext cx="0" cy="845400"/>
          </a:xfrm>
          <a:prstGeom prst="straightConnector1">
            <a:avLst/>
          </a:prstGeom>
          <a:noFill/>
          <a:ln w="28575" cap="flat" cmpd="sng">
            <a:solidFill>
              <a:srgbClr val="262262"/>
            </a:solidFill>
            <a:prstDash val="solid"/>
            <a:round/>
            <a:headEnd type="none" w="med" len="med"/>
            <a:tailEnd type="none" w="med" len="med"/>
          </a:ln>
        </p:spPr>
      </p:cxnSp>
      <p:sp>
        <p:nvSpPr>
          <p:cNvPr id="691" name="Google Shape;691;p86"/>
          <p:cNvSpPr txBox="1"/>
          <p:nvPr/>
        </p:nvSpPr>
        <p:spPr>
          <a:xfrm>
            <a:off x="1150900" y="382500"/>
            <a:ext cx="6030300" cy="3147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GB" sz="1800">
                <a:solidFill>
                  <a:schemeClr val="dk1"/>
                </a:solidFill>
                <a:latin typeface="Maven Pro"/>
                <a:ea typeface="Maven Pro"/>
                <a:cs typeface="Maven Pro"/>
                <a:sym typeface="Maven Pro"/>
              </a:rPr>
              <a:t>Management Performance   </a:t>
            </a:r>
            <a:r>
              <a:rPr lang="en-GB" sz="1800">
                <a:solidFill>
                  <a:schemeClr val="dk1"/>
                </a:solidFill>
                <a:latin typeface="Montserrat"/>
                <a:ea typeface="Montserrat"/>
                <a:cs typeface="Montserrat"/>
                <a:sym typeface="Montserrat"/>
              </a:rPr>
              <a:t>  </a:t>
            </a:r>
            <a:endParaRPr sz="1800">
              <a:solidFill>
                <a:srgbClr val="262262"/>
              </a:solidFill>
              <a:latin typeface="Montserrat"/>
              <a:ea typeface="Montserrat"/>
              <a:cs typeface="Montserrat"/>
              <a:sym typeface="Montserrat"/>
            </a:endParaRPr>
          </a:p>
        </p:txBody>
      </p:sp>
      <p:sp>
        <p:nvSpPr>
          <p:cNvPr id="692" name="Google Shape;692;p86"/>
          <p:cNvSpPr/>
          <p:nvPr/>
        </p:nvSpPr>
        <p:spPr>
          <a:xfrm>
            <a:off x="0" y="5126075"/>
            <a:ext cx="9144000" cy="17400"/>
          </a:xfrm>
          <a:prstGeom prst="rect">
            <a:avLst/>
          </a:prstGeom>
          <a:solidFill>
            <a:srgbClr val="E91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93" name="Google Shape;693;p86"/>
          <p:cNvPicPr preferRelativeResize="0"/>
          <p:nvPr/>
        </p:nvPicPr>
        <p:blipFill>
          <a:blip r:embed="rId3">
            <a:alphaModFix/>
          </a:blip>
          <a:stretch>
            <a:fillRect/>
          </a:stretch>
        </p:blipFill>
        <p:spPr>
          <a:xfrm>
            <a:off x="7310039" y="382500"/>
            <a:ext cx="1437961" cy="314700"/>
          </a:xfrm>
          <a:prstGeom prst="rect">
            <a:avLst/>
          </a:prstGeom>
          <a:noFill/>
          <a:ln>
            <a:noFill/>
          </a:ln>
        </p:spPr>
      </p:pic>
      <p:sp>
        <p:nvSpPr>
          <p:cNvPr id="694" name="Google Shape;694;p8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36</a:t>
            </a:fld>
            <a:endParaRPr/>
          </a:p>
        </p:txBody>
      </p:sp>
      <p:sp>
        <p:nvSpPr>
          <p:cNvPr id="695" name="Google Shape;695;p86"/>
          <p:cNvSpPr/>
          <p:nvPr/>
        </p:nvSpPr>
        <p:spPr>
          <a:xfrm>
            <a:off x="546575" y="2110353"/>
            <a:ext cx="7828800" cy="845400"/>
          </a:xfrm>
          <a:prstGeom prst="roundRect">
            <a:avLst>
              <a:gd name="adj" fmla="val 3752"/>
            </a:avLst>
          </a:prstGeom>
          <a:noFill/>
          <a:ln w="38100" cap="flat" cmpd="sng">
            <a:solidFill>
              <a:srgbClr val="F4A445"/>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lnSpc>
                <a:spcPct val="100000"/>
              </a:lnSpc>
              <a:spcBef>
                <a:spcPts val="500"/>
              </a:spcBef>
              <a:spcAft>
                <a:spcPts val="0"/>
              </a:spcAft>
              <a:buNone/>
            </a:pPr>
            <a:r>
              <a:rPr lang="en-GB" sz="2100">
                <a:solidFill>
                  <a:srgbClr val="083050"/>
                </a:solidFill>
                <a:latin typeface="Maven Pro"/>
                <a:ea typeface="Maven Pro"/>
                <a:cs typeface="Maven Pro"/>
                <a:sym typeface="Maven Pro"/>
              </a:rPr>
              <a:t>Management is the toughest job of all - we need to identify certain straights first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87"/>
          <p:cNvSpPr/>
          <p:nvPr/>
        </p:nvSpPr>
        <p:spPr>
          <a:xfrm>
            <a:off x="1008800" y="234450"/>
            <a:ext cx="8135100" cy="6108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87"/>
          <p:cNvSpPr/>
          <p:nvPr/>
        </p:nvSpPr>
        <p:spPr>
          <a:xfrm>
            <a:off x="333900" y="-10650"/>
            <a:ext cx="589800" cy="855900"/>
          </a:xfrm>
          <a:prstGeom prst="rect">
            <a:avLst/>
          </a:prstGeom>
          <a:solidFill>
            <a:srgbClr val="262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02" name="Google Shape;702;p87"/>
          <p:cNvCxnSpPr/>
          <p:nvPr/>
        </p:nvCxnSpPr>
        <p:spPr>
          <a:xfrm>
            <a:off x="1008800" y="0"/>
            <a:ext cx="0" cy="845400"/>
          </a:xfrm>
          <a:prstGeom prst="straightConnector1">
            <a:avLst/>
          </a:prstGeom>
          <a:noFill/>
          <a:ln w="28575" cap="flat" cmpd="sng">
            <a:solidFill>
              <a:srgbClr val="262262"/>
            </a:solidFill>
            <a:prstDash val="solid"/>
            <a:round/>
            <a:headEnd type="none" w="med" len="med"/>
            <a:tailEnd type="none" w="med" len="med"/>
          </a:ln>
        </p:spPr>
      </p:cxnSp>
      <p:sp>
        <p:nvSpPr>
          <p:cNvPr id="703" name="Google Shape;703;p87"/>
          <p:cNvSpPr txBox="1"/>
          <p:nvPr/>
        </p:nvSpPr>
        <p:spPr>
          <a:xfrm>
            <a:off x="1150900" y="382500"/>
            <a:ext cx="6030300" cy="3147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GB" sz="1800">
                <a:solidFill>
                  <a:schemeClr val="dk1"/>
                </a:solidFill>
                <a:latin typeface="Maven Pro"/>
                <a:ea typeface="Maven Pro"/>
                <a:cs typeface="Maven Pro"/>
                <a:sym typeface="Maven Pro"/>
              </a:rPr>
              <a:t>Management ability </a:t>
            </a:r>
            <a:r>
              <a:rPr lang="en-GB" sz="1800">
                <a:solidFill>
                  <a:schemeClr val="dk1"/>
                </a:solidFill>
                <a:latin typeface="Montserrat"/>
                <a:ea typeface="Montserrat"/>
                <a:cs typeface="Montserrat"/>
                <a:sym typeface="Montserrat"/>
              </a:rPr>
              <a:t> </a:t>
            </a:r>
            <a:endParaRPr sz="1800">
              <a:solidFill>
                <a:srgbClr val="262262"/>
              </a:solidFill>
              <a:latin typeface="Montserrat"/>
              <a:ea typeface="Montserrat"/>
              <a:cs typeface="Montserrat"/>
              <a:sym typeface="Montserrat"/>
            </a:endParaRPr>
          </a:p>
        </p:txBody>
      </p:sp>
      <p:sp>
        <p:nvSpPr>
          <p:cNvPr id="704" name="Google Shape;704;p87"/>
          <p:cNvSpPr/>
          <p:nvPr/>
        </p:nvSpPr>
        <p:spPr>
          <a:xfrm>
            <a:off x="0" y="5126075"/>
            <a:ext cx="9144000" cy="17400"/>
          </a:xfrm>
          <a:prstGeom prst="rect">
            <a:avLst/>
          </a:prstGeom>
          <a:solidFill>
            <a:srgbClr val="E91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05" name="Google Shape;705;p87"/>
          <p:cNvPicPr preferRelativeResize="0"/>
          <p:nvPr/>
        </p:nvPicPr>
        <p:blipFill>
          <a:blip r:embed="rId3">
            <a:alphaModFix/>
          </a:blip>
          <a:stretch>
            <a:fillRect/>
          </a:stretch>
        </p:blipFill>
        <p:spPr>
          <a:xfrm>
            <a:off x="7310039" y="382500"/>
            <a:ext cx="1437961" cy="314700"/>
          </a:xfrm>
          <a:prstGeom prst="rect">
            <a:avLst/>
          </a:prstGeom>
          <a:noFill/>
          <a:ln>
            <a:noFill/>
          </a:ln>
        </p:spPr>
      </p:pic>
      <p:sp>
        <p:nvSpPr>
          <p:cNvPr id="706" name="Google Shape;706;p8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37</a:t>
            </a:fld>
            <a:endParaRPr/>
          </a:p>
        </p:txBody>
      </p:sp>
      <p:sp>
        <p:nvSpPr>
          <p:cNvPr id="707" name="Google Shape;707;p87"/>
          <p:cNvSpPr txBox="1"/>
          <p:nvPr/>
        </p:nvSpPr>
        <p:spPr>
          <a:xfrm>
            <a:off x="396750" y="1400975"/>
            <a:ext cx="2673300" cy="2746200"/>
          </a:xfrm>
          <a:prstGeom prst="rect">
            <a:avLst/>
          </a:prstGeom>
          <a:noFill/>
          <a:ln>
            <a:noFill/>
          </a:ln>
        </p:spPr>
        <p:txBody>
          <a:bodyPr spcFirstLastPara="1" wrap="square" lIns="91425" tIns="91425" rIns="91425" bIns="91425" anchor="t" anchorCtr="0">
            <a:noAutofit/>
          </a:bodyPr>
          <a:lstStyle/>
          <a:p>
            <a:pPr marL="0" lvl="0" indent="0" algn="just" rtl="0">
              <a:lnSpc>
                <a:spcPct val="150000"/>
              </a:lnSpc>
              <a:spcBef>
                <a:spcPts val="1000"/>
              </a:spcBef>
              <a:spcAft>
                <a:spcPts val="1000"/>
              </a:spcAft>
              <a:buNone/>
            </a:pPr>
            <a:endParaRPr>
              <a:solidFill>
                <a:srgbClr val="3E4649"/>
              </a:solidFill>
              <a:latin typeface="Maven Pro"/>
              <a:ea typeface="Maven Pro"/>
              <a:cs typeface="Maven Pro"/>
              <a:sym typeface="Maven Pro"/>
            </a:endParaRPr>
          </a:p>
        </p:txBody>
      </p:sp>
      <p:sp>
        <p:nvSpPr>
          <p:cNvPr id="708" name="Google Shape;708;p87"/>
          <p:cNvSpPr txBox="1"/>
          <p:nvPr/>
        </p:nvSpPr>
        <p:spPr>
          <a:xfrm>
            <a:off x="1008800" y="3575675"/>
            <a:ext cx="7877400" cy="85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3E4649"/>
              </a:solidFill>
              <a:latin typeface="Maven Pro"/>
              <a:ea typeface="Maven Pro"/>
              <a:cs typeface="Maven Pro"/>
              <a:sym typeface="Maven Pro"/>
            </a:endParaRPr>
          </a:p>
        </p:txBody>
      </p:sp>
      <p:sp>
        <p:nvSpPr>
          <p:cNvPr id="709" name="Google Shape;709;p87"/>
          <p:cNvSpPr txBox="1"/>
          <p:nvPr/>
        </p:nvSpPr>
        <p:spPr>
          <a:xfrm>
            <a:off x="240550" y="3664825"/>
            <a:ext cx="1839600" cy="856200"/>
          </a:xfrm>
          <a:prstGeom prst="rect">
            <a:avLst/>
          </a:prstGeom>
          <a:noFill/>
          <a:ln w="9525" cap="flat" cmpd="sng">
            <a:solidFill>
              <a:srgbClr val="434343"/>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3E4649"/>
                </a:solidFill>
                <a:latin typeface="Maven Pro"/>
                <a:ea typeface="Maven Pro"/>
                <a:cs typeface="Maven Pro"/>
                <a:sym typeface="Maven Pro"/>
              </a:rPr>
              <a:t>Can they lead and create high performing teams?</a:t>
            </a:r>
            <a:r>
              <a:rPr lang="en-GB">
                <a:latin typeface="Maven Pro"/>
                <a:ea typeface="Maven Pro"/>
                <a:cs typeface="Maven Pro"/>
                <a:sym typeface="Maven Pro"/>
              </a:rPr>
              <a:t> </a:t>
            </a:r>
            <a:endParaRPr>
              <a:latin typeface="Maven Pro"/>
              <a:ea typeface="Maven Pro"/>
              <a:cs typeface="Maven Pro"/>
              <a:sym typeface="Maven Pro"/>
            </a:endParaRPr>
          </a:p>
        </p:txBody>
      </p:sp>
      <p:sp>
        <p:nvSpPr>
          <p:cNvPr id="710" name="Google Shape;710;p87"/>
          <p:cNvSpPr txBox="1"/>
          <p:nvPr/>
        </p:nvSpPr>
        <p:spPr>
          <a:xfrm>
            <a:off x="2400663" y="3664825"/>
            <a:ext cx="1839600" cy="856200"/>
          </a:xfrm>
          <a:prstGeom prst="rect">
            <a:avLst/>
          </a:prstGeom>
          <a:noFill/>
          <a:ln w="9525" cap="flat" cmpd="sng">
            <a:solidFill>
              <a:srgbClr val="434343"/>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3E4649"/>
                </a:solidFill>
                <a:latin typeface="Maven Pro"/>
                <a:ea typeface="Maven Pro"/>
                <a:cs typeface="Maven Pro"/>
                <a:sym typeface="Maven Pro"/>
              </a:rPr>
              <a:t>Can they deliver work against tight deadlines?</a:t>
            </a:r>
            <a:endParaRPr>
              <a:solidFill>
                <a:srgbClr val="3E4649"/>
              </a:solidFill>
              <a:latin typeface="Maven Pro"/>
              <a:ea typeface="Maven Pro"/>
              <a:cs typeface="Maven Pro"/>
              <a:sym typeface="Maven Pro"/>
            </a:endParaRPr>
          </a:p>
        </p:txBody>
      </p:sp>
      <p:sp>
        <p:nvSpPr>
          <p:cNvPr id="711" name="Google Shape;711;p87"/>
          <p:cNvSpPr txBox="1"/>
          <p:nvPr/>
        </p:nvSpPr>
        <p:spPr>
          <a:xfrm>
            <a:off x="4560800" y="3647125"/>
            <a:ext cx="2153400" cy="891600"/>
          </a:xfrm>
          <a:prstGeom prst="rect">
            <a:avLst/>
          </a:prstGeom>
          <a:noFill/>
          <a:ln w="9525" cap="flat" cmpd="sng">
            <a:solidFill>
              <a:srgbClr val="434343"/>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3E4649"/>
                </a:solidFill>
                <a:latin typeface="Maven Pro"/>
                <a:ea typeface="Maven Pro"/>
                <a:cs typeface="Maven Pro"/>
                <a:sym typeface="Maven Pro"/>
              </a:rPr>
              <a:t>Can they follow policies and procedures? </a:t>
            </a:r>
            <a:endParaRPr>
              <a:solidFill>
                <a:srgbClr val="3E4649"/>
              </a:solidFill>
              <a:latin typeface="Maven Pro"/>
              <a:ea typeface="Maven Pro"/>
              <a:cs typeface="Maven Pro"/>
              <a:sym typeface="Maven Pro"/>
            </a:endParaRPr>
          </a:p>
        </p:txBody>
      </p:sp>
      <p:sp>
        <p:nvSpPr>
          <p:cNvPr id="712" name="Google Shape;712;p87"/>
          <p:cNvSpPr txBox="1"/>
          <p:nvPr/>
        </p:nvSpPr>
        <p:spPr>
          <a:xfrm>
            <a:off x="6993300" y="3647125"/>
            <a:ext cx="1839600" cy="891600"/>
          </a:xfrm>
          <a:prstGeom prst="rect">
            <a:avLst/>
          </a:prstGeom>
          <a:noFill/>
          <a:ln w="9525" cap="flat" cmpd="sng">
            <a:solidFill>
              <a:srgbClr val="434343"/>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GB">
                <a:solidFill>
                  <a:srgbClr val="3E4649"/>
                </a:solidFill>
                <a:latin typeface="Maven Pro"/>
                <a:ea typeface="Maven Pro"/>
                <a:cs typeface="Maven Pro"/>
                <a:sym typeface="Maven Pro"/>
              </a:rPr>
              <a:t>Are they capable of improving quality of the teams output?</a:t>
            </a:r>
            <a:endParaRPr>
              <a:solidFill>
                <a:srgbClr val="3E4649"/>
              </a:solidFill>
              <a:latin typeface="Maven Pro"/>
              <a:ea typeface="Maven Pro"/>
              <a:cs typeface="Maven Pro"/>
              <a:sym typeface="Maven Pro"/>
            </a:endParaRPr>
          </a:p>
        </p:txBody>
      </p:sp>
      <p:pic>
        <p:nvPicPr>
          <p:cNvPr id="713" name="Google Shape;713;p87"/>
          <p:cNvPicPr preferRelativeResize="0"/>
          <p:nvPr/>
        </p:nvPicPr>
        <p:blipFill>
          <a:blip r:embed="rId4">
            <a:alphaModFix/>
          </a:blip>
          <a:stretch>
            <a:fillRect/>
          </a:stretch>
        </p:blipFill>
        <p:spPr>
          <a:xfrm>
            <a:off x="2850625" y="1021853"/>
            <a:ext cx="3284427" cy="23772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9" grpId="0" animBg="1"/>
      <p:bldP spid="710" grpId="0" animBg="1"/>
      <p:bldP spid="711" grpId="0" animBg="1"/>
      <p:bldP spid="7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88"/>
          <p:cNvSpPr/>
          <p:nvPr/>
        </p:nvSpPr>
        <p:spPr>
          <a:xfrm>
            <a:off x="1008800" y="234450"/>
            <a:ext cx="8135100" cy="6108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88"/>
          <p:cNvSpPr/>
          <p:nvPr/>
        </p:nvSpPr>
        <p:spPr>
          <a:xfrm>
            <a:off x="333900" y="-10650"/>
            <a:ext cx="589800" cy="855900"/>
          </a:xfrm>
          <a:prstGeom prst="rect">
            <a:avLst/>
          </a:prstGeom>
          <a:solidFill>
            <a:srgbClr val="262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20" name="Google Shape;720;p88"/>
          <p:cNvCxnSpPr/>
          <p:nvPr/>
        </p:nvCxnSpPr>
        <p:spPr>
          <a:xfrm>
            <a:off x="1008800" y="0"/>
            <a:ext cx="0" cy="845400"/>
          </a:xfrm>
          <a:prstGeom prst="straightConnector1">
            <a:avLst/>
          </a:prstGeom>
          <a:noFill/>
          <a:ln w="28575" cap="flat" cmpd="sng">
            <a:solidFill>
              <a:srgbClr val="262262"/>
            </a:solidFill>
            <a:prstDash val="solid"/>
            <a:round/>
            <a:headEnd type="none" w="med" len="med"/>
            <a:tailEnd type="none" w="med" len="med"/>
          </a:ln>
        </p:spPr>
      </p:cxnSp>
      <p:sp>
        <p:nvSpPr>
          <p:cNvPr id="721" name="Google Shape;721;p88"/>
          <p:cNvSpPr txBox="1"/>
          <p:nvPr/>
        </p:nvSpPr>
        <p:spPr>
          <a:xfrm>
            <a:off x="1150900" y="382500"/>
            <a:ext cx="6030300" cy="3147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GB" sz="1800">
                <a:solidFill>
                  <a:schemeClr val="dk1"/>
                </a:solidFill>
                <a:latin typeface="Maven Pro"/>
                <a:ea typeface="Maven Pro"/>
                <a:cs typeface="Maven Pro"/>
                <a:sym typeface="Maven Pro"/>
              </a:rPr>
              <a:t>Management ability </a:t>
            </a:r>
            <a:r>
              <a:rPr lang="en-GB" sz="1800">
                <a:solidFill>
                  <a:schemeClr val="dk1"/>
                </a:solidFill>
                <a:latin typeface="Montserrat"/>
                <a:ea typeface="Montserrat"/>
                <a:cs typeface="Montserrat"/>
                <a:sym typeface="Montserrat"/>
              </a:rPr>
              <a:t> </a:t>
            </a:r>
            <a:endParaRPr sz="1800">
              <a:solidFill>
                <a:srgbClr val="262262"/>
              </a:solidFill>
              <a:latin typeface="Montserrat"/>
              <a:ea typeface="Montserrat"/>
              <a:cs typeface="Montserrat"/>
              <a:sym typeface="Montserrat"/>
            </a:endParaRPr>
          </a:p>
        </p:txBody>
      </p:sp>
      <p:sp>
        <p:nvSpPr>
          <p:cNvPr id="722" name="Google Shape;722;p88"/>
          <p:cNvSpPr/>
          <p:nvPr/>
        </p:nvSpPr>
        <p:spPr>
          <a:xfrm>
            <a:off x="0" y="5126075"/>
            <a:ext cx="9144000" cy="17400"/>
          </a:xfrm>
          <a:prstGeom prst="rect">
            <a:avLst/>
          </a:prstGeom>
          <a:solidFill>
            <a:srgbClr val="E91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23" name="Google Shape;723;p88"/>
          <p:cNvPicPr preferRelativeResize="0"/>
          <p:nvPr/>
        </p:nvPicPr>
        <p:blipFill>
          <a:blip r:embed="rId3">
            <a:alphaModFix/>
          </a:blip>
          <a:stretch>
            <a:fillRect/>
          </a:stretch>
        </p:blipFill>
        <p:spPr>
          <a:xfrm>
            <a:off x="7310039" y="382500"/>
            <a:ext cx="1437961" cy="314700"/>
          </a:xfrm>
          <a:prstGeom prst="rect">
            <a:avLst/>
          </a:prstGeom>
          <a:noFill/>
          <a:ln>
            <a:noFill/>
          </a:ln>
        </p:spPr>
      </p:pic>
      <p:sp>
        <p:nvSpPr>
          <p:cNvPr id="724" name="Google Shape;724;p8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38</a:t>
            </a:fld>
            <a:endParaRPr/>
          </a:p>
        </p:txBody>
      </p:sp>
      <p:sp>
        <p:nvSpPr>
          <p:cNvPr id="725" name="Google Shape;725;p88"/>
          <p:cNvSpPr txBox="1"/>
          <p:nvPr/>
        </p:nvSpPr>
        <p:spPr>
          <a:xfrm>
            <a:off x="396750" y="1400975"/>
            <a:ext cx="2673300" cy="2746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solidFill>
                <a:srgbClr val="3E4649"/>
              </a:solidFill>
              <a:latin typeface="Maven Pro"/>
              <a:ea typeface="Maven Pro"/>
              <a:cs typeface="Maven Pro"/>
              <a:sym typeface="Maven Pro"/>
            </a:endParaRPr>
          </a:p>
        </p:txBody>
      </p:sp>
      <p:sp>
        <p:nvSpPr>
          <p:cNvPr id="726" name="Google Shape;726;p88"/>
          <p:cNvSpPr txBox="1"/>
          <p:nvPr/>
        </p:nvSpPr>
        <p:spPr>
          <a:xfrm>
            <a:off x="1008800" y="3575675"/>
            <a:ext cx="7877400" cy="856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solidFill>
                <a:srgbClr val="3E4649"/>
              </a:solidFill>
              <a:latin typeface="Maven Pro"/>
              <a:ea typeface="Maven Pro"/>
              <a:cs typeface="Maven Pro"/>
              <a:sym typeface="Maven Pro"/>
            </a:endParaRPr>
          </a:p>
        </p:txBody>
      </p:sp>
      <p:sp>
        <p:nvSpPr>
          <p:cNvPr id="727" name="Google Shape;727;p88"/>
          <p:cNvSpPr txBox="1"/>
          <p:nvPr/>
        </p:nvSpPr>
        <p:spPr>
          <a:xfrm>
            <a:off x="268850" y="3575675"/>
            <a:ext cx="1839600" cy="704700"/>
          </a:xfrm>
          <a:prstGeom prst="rect">
            <a:avLst/>
          </a:prstGeom>
          <a:noFill/>
          <a:ln w="9525" cap="flat" cmpd="sng">
            <a:solidFill>
              <a:srgbClr val="434343"/>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GB">
                <a:solidFill>
                  <a:srgbClr val="3E4649"/>
                </a:solidFill>
                <a:latin typeface="Maven Pro"/>
                <a:ea typeface="Maven Pro"/>
                <a:cs typeface="Maven Pro"/>
                <a:sym typeface="Maven Pro"/>
              </a:rPr>
              <a:t>Are they capable of motivating a team? </a:t>
            </a:r>
            <a:endParaRPr>
              <a:solidFill>
                <a:srgbClr val="3E4649"/>
              </a:solidFill>
              <a:latin typeface="Maven Pro"/>
              <a:ea typeface="Maven Pro"/>
              <a:cs typeface="Maven Pro"/>
              <a:sym typeface="Maven Pro"/>
            </a:endParaRPr>
          </a:p>
        </p:txBody>
      </p:sp>
      <p:sp>
        <p:nvSpPr>
          <p:cNvPr id="728" name="Google Shape;728;p88"/>
          <p:cNvSpPr txBox="1"/>
          <p:nvPr/>
        </p:nvSpPr>
        <p:spPr>
          <a:xfrm>
            <a:off x="2628625" y="3557975"/>
            <a:ext cx="1839600" cy="740100"/>
          </a:xfrm>
          <a:prstGeom prst="rect">
            <a:avLst/>
          </a:prstGeom>
          <a:noFill/>
          <a:ln w="9525" cap="flat" cmpd="sng">
            <a:solidFill>
              <a:srgbClr val="434343"/>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3E4649"/>
                </a:solidFill>
                <a:latin typeface="Maven Pro"/>
                <a:ea typeface="Maven Pro"/>
                <a:cs typeface="Maven Pro"/>
                <a:sym typeface="Maven Pro"/>
              </a:rPr>
              <a:t>Can they set clear directions for the team ?</a:t>
            </a:r>
            <a:endParaRPr>
              <a:solidFill>
                <a:srgbClr val="3E4649"/>
              </a:solidFill>
              <a:latin typeface="Maven Pro"/>
              <a:ea typeface="Maven Pro"/>
              <a:cs typeface="Maven Pro"/>
              <a:sym typeface="Maven Pro"/>
            </a:endParaRPr>
          </a:p>
        </p:txBody>
      </p:sp>
      <p:sp>
        <p:nvSpPr>
          <p:cNvPr id="729" name="Google Shape;729;p88"/>
          <p:cNvSpPr txBox="1"/>
          <p:nvPr/>
        </p:nvSpPr>
        <p:spPr>
          <a:xfrm>
            <a:off x="4864050" y="3536833"/>
            <a:ext cx="1839600" cy="782400"/>
          </a:xfrm>
          <a:prstGeom prst="rect">
            <a:avLst/>
          </a:prstGeom>
          <a:noFill/>
          <a:ln w="9525" cap="flat" cmpd="sng">
            <a:solidFill>
              <a:srgbClr val="434343"/>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3E4649"/>
                </a:solidFill>
                <a:latin typeface="Maven Pro"/>
                <a:ea typeface="Maven Pro"/>
                <a:cs typeface="Maven Pro"/>
                <a:sym typeface="Maven Pro"/>
              </a:rPr>
              <a:t>Are they able to stay customer / market focused?</a:t>
            </a:r>
            <a:endParaRPr>
              <a:solidFill>
                <a:srgbClr val="3E4649"/>
              </a:solidFill>
              <a:latin typeface="Maven Pro"/>
              <a:ea typeface="Maven Pro"/>
              <a:cs typeface="Maven Pro"/>
              <a:sym typeface="Maven Pro"/>
            </a:endParaRPr>
          </a:p>
        </p:txBody>
      </p:sp>
      <p:sp>
        <p:nvSpPr>
          <p:cNvPr id="730" name="Google Shape;730;p88"/>
          <p:cNvSpPr txBox="1"/>
          <p:nvPr/>
        </p:nvSpPr>
        <p:spPr>
          <a:xfrm>
            <a:off x="7046600" y="3533250"/>
            <a:ext cx="1839600" cy="1192800"/>
          </a:xfrm>
          <a:prstGeom prst="rect">
            <a:avLst/>
          </a:prstGeom>
          <a:noFill/>
          <a:ln w="9525" cap="flat" cmpd="sng">
            <a:solidFill>
              <a:srgbClr val="434343"/>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3E4649"/>
                </a:solidFill>
                <a:latin typeface="Maven Pro"/>
                <a:ea typeface="Maven Pro"/>
                <a:cs typeface="Maven Pro"/>
                <a:sym typeface="Maven Pro"/>
              </a:rPr>
              <a:t>Are they able to work together across other functions to achieve goals / objectives?</a:t>
            </a:r>
            <a:endParaRPr>
              <a:latin typeface="Maven Pro"/>
              <a:ea typeface="Maven Pro"/>
              <a:cs typeface="Maven Pro"/>
              <a:sym typeface="Maven Pro"/>
            </a:endParaRPr>
          </a:p>
        </p:txBody>
      </p:sp>
      <p:pic>
        <p:nvPicPr>
          <p:cNvPr id="731" name="Google Shape;731;p88"/>
          <p:cNvPicPr preferRelativeResize="0"/>
          <p:nvPr/>
        </p:nvPicPr>
        <p:blipFill>
          <a:blip r:embed="rId4">
            <a:alphaModFix/>
          </a:blip>
          <a:stretch>
            <a:fillRect/>
          </a:stretch>
        </p:blipFill>
        <p:spPr>
          <a:xfrm>
            <a:off x="1699375" y="978725"/>
            <a:ext cx="5520950" cy="23154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 grpId="0" animBg="1"/>
      <p:bldP spid="728" grpId="0" animBg="1"/>
      <p:bldP spid="729" grpId="0" animBg="1"/>
      <p:bldP spid="73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89"/>
          <p:cNvSpPr/>
          <p:nvPr/>
        </p:nvSpPr>
        <p:spPr>
          <a:xfrm>
            <a:off x="1008800" y="234450"/>
            <a:ext cx="8135100" cy="6108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89"/>
          <p:cNvSpPr/>
          <p:nvPr/>
        </p:nvSpPr>
        <p:spPr>
          <a:xfrm>
            <a:off x="333900" y="-10650"/>
            <a:ext cx="589800" cy="855900"/>
          </a:xfrm>
          <a:prstGeom prst="rect">
            <a:avLst/>
          </a:prstGeom>
          <a:solidFill>
            <a:srgbClr val="262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38" name="Google Shape;738;p89"/>
          <p:cNvCxnSpPr/>
          <p:nvPr/>
        </p:nvCxnSpPr>
        <p:spPr>
          <a:xfrm>
            <a:off x="1008800" y="0"/>
            <a:ext cx="0" cy="845400"/>
          </a:xfrm>
          <a:prstGeom prst="straightConnector1">
            <a:avLst/>
          </a:prstGeom>
          <a:noFill/>
          <a:ln w="28575" cap="flat" cmpd="sng">
            <a:solidFill>
              <a:srgbClr val="262262"/>
            </a:solidFill>
            <a:prstDash val="solid"/>
            <a:round/>
            <a:headEnd type="none" w="med" len="med"/>
            <a:tailEnd type="none" w="med" len="med"/>
          </a:ln>
        </p:spPr>
      </p:cxnSp>
      <p:sp>
        <p:nvSpPr>
          <p:cNvPr id="739" name="Google Shape;739;p89"/>
          <p:cNvSpPr txBox="1"/>
          <p:nvPr/>
        </p:nvSpPr>
        <p:spPr>
          <a:xfrm>
            <a:off x="1150900" y="382500"/>
            <a:ext cx="6030300" cy="3147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GB" sz="1800">
                <a:solidFill>
                  <a:schemeClr val="dk1"/>
                </a:solidFill>
                <a:latin typeface="Maven Pro"/>
                <a:ea typeface="Maven Pro"/>
                <a:cs typeface="Maven Pro"/>
                <a:sym typeface="Maven Pro"/>
              </a:rPr>
              <a:t>Management ability </a:t>
            </a:r>
            <a:r>
              <a:rPr lang="en-GB" sz="1800">
                <a:solidFill>
                  <a:schemeClr val="dk1"/>
                </a:solidFill>
                <a:latin typeface="Montserrat"/>
                <a:ea typeface="Montserrat"/>
                <a:cs typeface="Montserrat"/>
                <a:sym typeface="Montserrat"/>
              </a:rPr>
              <a:t> </a:t>
            </a:r>
            <a:endParaRPr sz="1800">
              <a:solidFill>
                <a:srgbClr val="262262"/>
              </a:solidFill>
              <a:latin typeface="Montserrat"/>
              <a:ea typeface="Montserrat"/>
              <a:cs typeface="Montserrat"/>
              <a:sym typeface="Montserrat"/>
            </a:endParaRPr>
          </a:p>
        </p:txBody>
      </p:sp>
      <p:sp>
        <p:nvSpPr>
          <p:cNvPr id="740" name="Google Shape;740;p89"/>
          <p:cNvSpPr/>
          <p:nvPr/>
        </p:nvSpPr>
        <p:spPr>
          <a:xfrm>
            <a:off x="0" y="5126075"/>
            <a:ext cx="9144000" cy="17400"/>
          </a:xfrm>
          <a:prstGeom prst="rect">
            <a:avLst/>
          </a:prstGeom>
          <a:solidFill>
            <a:srgbClr val="E91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41" name="Google Shape;741;p89"/>
          <p:cNvPicPr preferRelativeResize="0"/>
          <p:nvPr/>
        </p:nvPicPr>
        <p:blipFill>
          <a:blip r:embed="rId3">
            <a:alphaModFix/>
          </a:blip>
          <a:stretch>
            <a:fillRect/>
          </a:stretch>
        </p:blipFill>
        <p:spPr>
          <a:xfrm>
            <a:off x="7310039" y="382500"/>
            <a:ext cx="1437961" cy="314700"/>
          </a:xfrm>
          <a:prstGeom prst="rect">
            <a:avLst/>
          </a:prstGeom>
          <a:noFill/>
          <a:ln>
            <a:noFill/>
          </a:ln>
        </p:spPr>
      </p:pic>
      <p:sp>
        <p:nvSpPr>
          <p:cNvPr id="742" name="Google Shape;742;p8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39</a:t>
            </a:fld>
            <a:endParaRPr/>
          </a:p>
        </p:txBody>
      </p:sp>
      <p:sp>
        <p:nvSpPr>
          <p:cNvPr id="743" name="Google Shape;743;p89"/>
          <p:cNvSpPr txBox="1"/>
          <p:nvPr/>
        </p:nvSpPr>
        <p:spPr>
          <a:xfrm>
            <a:off x="396750" y="1400975"/>
            <a:ext cx="2673300" cy="2746200"/>
          </a:xfrm>
          <a:prstGeom prst="rect">
            <a:avLst/>
          </a:prstGeom>
          <a:noFill/>
          <a:ln>
            <a:noFill/>
          </a:ln>
        </p:spPr>
        <p:txBody>
          <a:bodyPr spcFirstLastPara="1" wrap="square" lIns="91425" tIns="91425" rIns="91425" bIns="91425" anchor="t" anchorCtr="0">
            <a:noAutofit/>
          </a:bodyPr>
          <a:lstStyle/>
          <a:p>
            <a:pPr marL="0" lvl="0" indent="0" algn="just" rtl="0">
              <a:lnSpc>
                <a:spcPct val="150000"/>
              </a:lnSpc>
              <a:spcBef>
                <a:spcPts val="1000"/>
              </a:spcBef>
              <a:spcAft>
                <a:spcPts val="1000"/>
              </a:spcAft>
              <a:buNone/>
            </a:pPr>
            <a:endParaRPr sz="1100">
              <a:solidFill>
                <a:schemeClr val="dk1"/>
              </a:solidFill>
              <a:latin typeface="Maven Pro"/>
              <a:ea typeface="Maven Pro"/>
              <a:cs typeface="Maven Pro"/>
              <a:sym typeface="Maven Pro"/>
            </a:endParaRPr>
          </a:p>
        </p:txBody>
      </p:sp>
      <p:sp>
        <p:nvSpPr>
          <p:cNvPr id="744" name="Google Shape;744;p89"/>
          <p:cNvSpPr txBox="1"/>
          <p:nvPr/>
        </p:nvSpPr>
        <p:spPr>
          <a:xfrm>
            <a:off x="154950" y="2095263"/>
            <a:ext cx="947700" cy="31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000">
                <a:latin typeface="Maven Pro"/>
                <a:ea typeface="Maven Pro"/>
                <a:cs typeface="Maven Pro"/>
                <a:sym typeface="Maven Pro"/>
              </a:rPr>
              <a:t>Mary A</a:t>
            </a:r>
            <a:endParaRPr sz="1000">
              <a:latin typeface="Maven Pro"/>
              <a:ea typeface="Maven Pro"/>
              <a:cs typeface="Maven Pro"/>
              <a:sym typeface="Maven Pro"/>
            </a:endParaRPr>
          </a:p>
        </p:txBody>
      </p:sp>
      <p:sp>
        <p:nvSpPr>
          <p:cNvPr id="745" name="Google Shape;745;p89"/>
          <p:cNvSpPr txBox="1"/>
          <p:nvPr/>
        </p:nvSpPr>
        <p:spPr>
          <a:xfrm>
            <a:off x="203200" y="2566800"/>
            <a:ext cx="947700" cy="31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000">
                <a:latin typeface="Maven Pro"/>
                <a:ea typeface="Maven Pro"/>
                <a:cs typeface="Maven Pro"/>
                <a:sym typeface="Maven Pro"/>
              </a:rPr>
              <a:t>Mary B</a:t>
            </a:r>
            <a:endParaRPr sz="1000">
              <a:latin typeface="Maven Pro"/>
              <a:ea typeface="Maven Pro"/>
              <a:cs typeface="Maven Pro"/>
              <a:sym typeface="Maven Pro"/>
            </a:endParaRPr>
          </a:p>
        </p:txBody>
      </p:sp>
      <p:sp>
        <p:nvSpPr>
          <p:cNvPr id="746" name="Google Shape;746;p89"/>
          <p:cNvSpPr txBox="1"/>
          <p:nvPr/>
        </p:nvSpPr>
        <p:spPr>
          <a:xfrm>
            <a:off x="203200" y="3013838"/>
            <a:ext cx="947700" cy="31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000">
                <a:latin typeface="Maven Pro"/>
                <a:ea typeface="Maven Pro"/>
                <a:cs typeface="Maven Pro"/>
                <a:sym typeface="Maven Pro"/>
              </a:rPr>
              <a:t>Mary C</a:t>
            </a:r>
            <a:endParaRPr sz="1000">
              <a:latin typeface="Maven Pro"/>
              <a:ea typeface="Maven Pro"/>
              <a:cs typeface="Maven Pro"/>
              <a:sym typeface="Maven Pro"/>
            </a:endParaRPr>
          </a:p>
        </p:txBody>
      </p:sp>
      <p:pic>
        <p:nvPicPr>
          <p:cNvPr id="747" name="Google Shape;747;p89"/>
          <p:cNvPicPr preferRelativeResize="0"/>
          <p:nvPr/>
        </p:nvPicPr>
        <p:blipFill>
          <a:blip r:embed="rId4">
            <a:alphaModFix/>
          </a:blip>
          <a:stretch>
            <a:fillRect/>
          </a:stretch>
        </p:blipFill>
        <p:spPr>
          <a:xfrm>
            <a:off x="1150900" y="966275"/>
            <a:ext cx="7321550" cy="1129000"/>
          </a:xfrm>
          <a:prstGeom prst="rect">
            <a:avLst/>
          </a:prstGeom>
          <a:noFill/>
          <a:ln>
            <a:noFill/>
          </a:ln>
        </p:spPr>
      </p:pic>
      <p:pic>
        <p:nvPicPr>
          <p:cNvPr id="748" name="Google Shape;748;p89"/>
          <p:cNvPicPr preferRelativeResize="0"/>
          <p:nvPr/>
        </p:nvPicPr>
        <p:blipFill>
          <a:blip r:embed="rId5">
            <a:alphaModFix/>
          </a:blip>
          <a:stretch>
            <a:fillRect/>
          </a:stretch>
        </p:blipFill>
        <p:spPr>
          <a:xfrm>
            <a:off x="1161300" y="1983800"/>
            <a:ext cx="7428876" cy="1480700"/>
          </a:xfrm>
          <a:prstGeom prst="rect">
            <a:avLst/>
          </a:prstGeom>
          <a:noFill/>
          <a:ln>
            <a:noFill/>
          </a:ln>
        </p:spPr>
      </p:pic>
      <p:sp>
        <p:nvSpPr>
          <p:cNvPr id="749" name="Google Shape;749;p89"/>
          <p:cNvSpPr txBox="1"/>
          <p:nvPr/>
        </p:nvSpPr>
        <p:spPr>
          <a:xfrm>
            <a:off x="-1174638" y="5441487"/>
            <a:ext cx="7877400" cy="85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200">
              <a:latin typeface="Maven Pro"/>
              <a:ea typeface="Maven Pro"/>
              <a:cs typeface="Maven Pro"/>
              <a:sym typeface="Maven Pro"/>
            </a:endParaRPr>
          </a:p>
        </p:txBody>
      </p:sp>
      <p:pic>
        <p:nvPicPr>
          <p:cNvPr id="4098" name="Picture 2" descr="https://lh4.googleusercontent.com/GrY_-mGdZLfDln5FX3iXpBeoovSUFw7ACjt-1tErbRSm83OXKrkgqFEf5oOp_NGUkm5SwWMybyK1ByfiYgHe7cqOZAiAYPn846rs0okWQ1mUrcq0wfbNOskpGvdpr7ysL9qzotCtqOk">
            <a:extLst>
              <a:ext uri="{FF2B5EF4-FFF2-40B4-BE49-F238E27FC236}">
                <a16:creationId xmlns:a16="http://schemas.microsoft.com/office/drawing/2014/main" id="{634F9771-449D-4937-9686-35D696D932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950" y="3966075"/>
            <a:ext cx="4467225" cy="9429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54"/>
          <p:cNvSpPr/>
          <p:nvPr/>
        </p:nvSpPr>
        <p:spPr>
          <a:xfrm>
            <a:off x="1008800" y="234450"/>
            <a:ext cx="8135100" cy="6108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54"/>
          <p:cNvSpPr/>
          <p:nvPr/>
        </p:nvSpPr>
        <p:spPr>
          <a:xfrm>
            <a:off x="333900" y="-10650"/>
            <a:ext cx="589800" cy="855900"/>
          </a:xfrm>
          <a:prstGeom prst="rect">
            <a:avLst/>
          </a:prstGeom>
          <a:solidFill>
            <a:srgbClr val="262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52" name="Google Shape;252;p54"/>
          <p:cNvCxnSpPr/>
          <p:nvPr/>
        </p:nvCxnSpPr>
        <p:spPr>
          <a:xfrm>
            <a:off x="1008800" y="0"/>
            <a:ext cx="0" cy="845400"/>
          </a:xfrm>
          <a:prstGeom prst="straightConnector1">
            <a:avLst/>
          </a:prstGeom>
          <a:noFill/>
          <a:ln w="28575" cap="flat" cmpd="sng">
            <a:solidFill>
              <a:srgbClr val="0B5394"/>
            </a:solidFill>
            <a:prstDash val="solid"/>
            <a:round/>
            <a:headEnd type="none" w="med" len="med"/>
            <a:tailEnd type="none" w="med" len="med"/>
          </a:ln>
        </p:spPr>
      </p:cxnSp>
      <p:sp>
        <p:nvSpPr>
          <p:cNvPr id="253" name="Google Shape;253;p54"/>
          <p:cNvSpPr txBox="1"/>
          <p:nvPr/>
        </p:nvSpPr>
        <p:spPr>
          <a:xfrm>
            <a:off x="1150900" y="382500"/>
            <a:ext cx="5825400" cy="314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800">
                <a:latin typeface="Maven Pro"/>
                <a:ea typeface="Maven Pro"/>
                <a:cs typeface="Maven Pro"/>
                <a:sym typeface="Maven Pro"/>
              </a:rPr>
              <a:t>Ensuring the person you hired is the person you interviewed</a:t>
            </a:r>
            <a:endParaRPr sz="1800">
              <a:latin typeface="Maven Pro"/>
              <a:ea typeface="Maven Pro"/>
              <a:cs typeface="Maven Pro"/>
              <a:sym typeface="Maven Pro"/>
            </a:endParaRPr>
          </a:p>
        </p:txBody>
      </p:sp>
      <p:sp>
        <p:nvSpPr>
          <p:cNvPr id="254" name="Google Shape;254;p54"/>
          <p:cNvSpPr/>
          <p:nvPr/>
        </p:nvSpPr>
        <p:spPr>
          <a:xfrm>
            <a:off x="0" y="5126075"/>
            <a:ext cx="9144000" cy="17400"/>
          </a:xfrm>
          <a:prstGeom prst="rect">
            <a:avLst/>
          </a:prstGeom>
          <a:solidFill>
            <a:srgbClr val="E91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5" name="Google Shape;255;p54"/>
          <p:cNvPicPr preferRelativeResize="0"/>
          <p:nvPr/>
        </p:nvPicPr>
        <p:blipFill>
          <a:blip r:embed="rId3">
            <a:alphaModFix/>
          </a:blip>
          <a:stretch>
            <a:fillRect/>
          </a:stretch>
        </p:blipFill>
        <p:spPr>
          <a:xfrm>
            <a:off x="7310039" y="382500"/>
            <a:ext cx="1437961" cy="314700"/>
          </a:xfrm>
          <a:prstGeom prst="rect">
            <a:avLst/>
          </a:prstGeom>
          <a:noFill/>
          <a:ln>
            <a:noFill/>
          </a:ln>
        </p:spPr>
      </p:pic>
      <p:sp>
        <p:nvSpPr>
          <p:cNvPr id="256" name="Google Shape;256;p54"/>
          <p:cNvSpPr txBox="1"/>
          <p:nvPr/>
        </p:nvSpPr>
        <p:spPr>
          <a:xfrm>
            <a:off x="105300" y="4811375"/>
            <a:ext cx="3918900" cy="31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800">
              <a:solidFill>
                <a:srgbClr val="CCCCCC"/>
              </a:solidFill>
              <a:latin typeface="Poppins"/>
              <a:ea typeface="Poppins"/>
              <a:cs typeface="Poppins"/>
              <a:sym typeface="Poppins"/>
            </a:endParaRPr>
          </a:p>
        </p:txBody>
      </p:sp>
      <p:sp>
        <p:nvSpPr>
          <p:cNvPr id="257" name="Google Shape;257;p54"/>
          <p:cNvSpPr txBox="1"/>
          <p:nvPr/>
        </p:nvSpPr>
        <p:spPr>
          <a:xfrm>
            <a:off x="195600" y="1581400"/>
            <a:ext cx="3151200" cy="3000000"/>
          </a:xfrm>
          <a:prstGeom prst="rect">
            <a:avLst/>
          </a:prstGeom>
          <a:noFill/>
          <a:ln>
            <a:noFill/>
          </a:ln>
        </p:spPr>
        <p:txBody>
          <a:bodyPr spcFirstLastPara="1" wrap="square" lIns="91425" tIns="91425" rIns="91425" bIns="91425" anchor="t" anchorCtr="0">
            <a:noAutofit/>
          </a:bodyPr>
          <a:lstStyle/>
          <a:p>
            <a:pPr marL="342900" lvl="0" indent="0" algn="l" rtl="0">
              <a:lnSpc>
                <a:spcPct val="200000"/>
              </a:lnSpc>
              <a:spcBef>
                <a:spcPts val="500"/>
              </a:spcBef>
              <a:spcAft>
                <a:spcPts val="0"/>
              </a:spcAft>
              <a:buNone/>
            </a:pPr>
            <a:endParaRPr sz="2100">
              <a:solidFill>
                <a:srgbClr val="083050"/>
              </a:solidFill>
              <a:latin typeface="Maven Pro"/>
              <a:ea typeface="Maven Pro"/>
              <a:cs typeface="Maven Pro"/>
              <a:sym typeface="Maven Pro"/>
            </a:endParaRPr>
          </a:p>
        </p:txBody>
      </p:sp>
      <p:sp>
        <p:nvSpPr>
          <p:cNvPr id="258" name="Google Shape;258;p54"/>
          <p:cNvSpPr txBox="1"/>
          <p:nvPr/>
        </p:nvSpPr>
        <p:spPr>
          <a:xfrm>
            <a:off x="333900" y="2742288"/>
            <a:ext cx="3417900" cy="48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solidFill>
                  <a:srgbClr val="404040"/>
                </a:solidFill>
                <a:latin typeface="Maven Pro"/>
                <a:ea typeface="Maven Pro"/>
                <a:cs typeface="Maven Pro"/>
                <a:sym typeface="Maven Pro"/>
              </a:rPr>
              <a:t>A C.V. is the best advert anybody can write about themselves</a:t>
            </a:r>
            <a:endParaRPr sz="1800">
              <a:solidFill>
                <a:srgbClr val="404040"/>
              </a:solidFill>
              <a:latin typeface="Maven Pro"/>
              <a:ea typeface="Maven Pro"/>
              <a:cs typeface="Maven Pro"/>
              <a:sym typeface="Maven Pro"/>
            </a:endParaRPr>
          </a:p>
          <a:p>
            <a:pPr marL="0" lvl="0" indent="0" algn="l" rtl="0">
              <a:spcBef>
                <a:spcPts val="0"/>
              </a:spcBef>
              <a:spcAft>
                <a:spcPts val="0"/>
              </a:spcAft>
              <a:buNone/>
            </a:pPr>
            <a:endParaRPr sz="1800">
              <a:solidFill>
                <a:srgbClr val="404040"/>
              </a:solidFill>
              <a:latin typeface="Maven Pro"/>
              <a:ea typeface="Maven Pro"/>
              <a:cs typeface="Maven Pro"/>
              <a:sym typeface="Maven Pro"/>
            </a:endParaRPr>
          </a:p>
          <a:p>
            <a:pPr marL="0" lvl="0" indent="0" algn="l" rtl="0">
              <a:spcBef>
                <a:spcPts val="0"/>
              </a:spcBef>
              <a:spcAft>
                <a:spcPts val="0"/>
              </a:spcAft>
              <a:buNone/>
            </a:pPr>
            <a:r>
              <a:rPr lang="en-GB" sz="1800">
                <a:solidFill>
                  <a:srgbClr val="404040"/>
                </a:solidFill>
                <a:latin typeface="Maven Pro"/>
                <a:ea typeface="Maven Pro"/>
                <a:cs typeface="Maven Pro"/>
                <a:sym typeface="Maven Pro"/>
              </a:rPr>
              <a:t>It usually covers enough to get them through the initial screening</a:t>
            </a:r>
            <a:endParaRPr sz="1800">
              <a:latin typeface="Maven Pro"/>
              <a:ea typeface="Maven Pro"/>
              <a:cs typeface="Maven Pro"/>
              <a:sym typeface="Maven Pro"/>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GB"/>
              <a:t> </a:t>
            </a:r>
            <a:endParaRPr/>
          </a:p>
        </p:txBody>
      </p:sp>
      <p:pic>
        <p:nvPicPr>
          <p:cNvPr id="259" name="Google Shape;259;p54"/>
          <p:cNvPicPr preferRelativeResize="0"/>
          <p:nvPr/>
        </p:nvPicPr>
        <p:blipFill>
          <a:blip r:embed="rId4">
            <a:alphaModFix/>
          </a:blip>
          <a:stretch>
            <a:fillRect/>
          </a:stretch>
        </p:blipFill>
        <p:spPr>
          <a:xfrm>
            <a:off x="499875" y="960000"/>
            <a:ext cx="2436140" cy="1637213"/>
          </a:xfrm>
          <a:prstGeom prst="rect">
            <a:avLst/>
          </a:prstGeom>
          <a:noFill/>
          <a:ln>
            <a:noFill/>
          </a:ln>
        </p:spPr>
      </p:pic>
      <p:pic>
        <p:nvPicPr>
          <p:cNvPr id="260" name="Google Shape;260;p54"/>
          <p:cNvPicPr preferRelativeResize="0"/>
          <p:nvPr/>
        </p:nvPicPr>
        <p:blipFill>
          <a:blip r:embed="rId5">
            <a:alphaModFix/>
          </a:blip>
          <a:stretch>
            <a:fillRect/>
          </a:stretch>
        </p:blipFill>
        <p:spPr>
          <a:xfrm>
            <a:off x="5788825" y="960000"/>
            <a:ext cx="2541243" cy="1730500"/>
          </a:xfrm>
          <a:prstGeom prst="rect">
            <a:avLst/>
          </a:prstGeom>
          <a:noFill/>
          <a:ln>
            <a:noFill/>
          </a:ln>
        </p:spPr>
      </p:pic>
      <p:sp>
        <p:nvSpPr>
          <p:cNvPr id="261" name="Google Shape;261;p54"/>
          <p:cNvSpPr txBox="1"/>
          <p:nvPr/>
        </p:nvSpPr>
        <p:spPr>
          <a:xfrm>
            <a:off x="5211725" y="2668188"/>
            <a:ext cx="3766200" cy="48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800" dirty="0">
                <a:solidFill>
                  <a:srgbClr val="404040"/>
                </a:solidFill>
                <a:latin typeface="Maven Pro"/>
                <a:ea typeface="Maven Pro"/>
                <a:cs typeface="Maven Pro"/>
                <a:sym typeface="Maven Pro"/>
              </a:rPr>
              <a:t>The C.V. may / or may not be well presented - but if the content of experience looks good:</a:t>
            </a:r>
            <a:endParaRPr sz="1800" dirty="0">
              <a:solidFill>
                <a:srgbClr val="404040"/>
              </a:solidFill>
              <a:latin typeface="Maven Pro"/>
              <a:ea typeface="Maven Pro"/>
              <a:cs typeface="Maven Pro"/>
              <a:sym typeface="Maven Pro"/>
            </a:endParaRPr>
          </a:p>
          <a:p>
            <a:pPr marL="457200" lvl="0" indent="-342900" algn="l" rtl="0">
              <a:spcBef>
                <a:spcPts val="0"/>
              </a:spcBef>
              <a:spcAft>
                <a:spcPts val="0"/>
              </a:spcAft>
              <a:buClr>
                <a:srgbClr val="404040"/>
              </a:buClr>
              <a:buSzPts val="1800"/>
              <a:buFont typeface="Maven Pro"/>
              <a:buChar char="-"/>
            </a:pPr>
            <a:r>
              <a:rPr lang="en-GB" sz="1800" dirty="0">
                <a:solidFill>
                  <a:srgbClr val="404040"/>
                </a:solidFill>
                <a:latin typeface="Maven Pro"/>
                <a:ea typeface="Maven Pro"/>
                <a:cs typeface="Maven Pro"/>
                <a:sym typeface="Maven Pro"/>
              </a:rPr>
              <a:t>People ‘fudge’ some areas of expertise</a:t>
            </a:r>
            <a:endParaRPr sz="1800" dirty="0">
              <a:solidFill>
                <a:srgbClr val="404040"/>
              </a:solidFill>
              <a:latin typeface="Maven Pro"/>
              <a:ea typeface="Maven Pro"/>
              <a:cs typeface="Maven Pro"/>
              <a:sym typeface="Maven Pro"/>
            </a:endParaRPr>
          </a:p>
          <a:p>
            <a:pPr marL="457200" lvl="0" indent="-342900" algn="l" rtl="0">
              <a:spcBef>
                <a:spcPts val="0"/>
              </a:spcBef>
              <a:spcAft>
                <a:spcPts val="0"/>
              </a:spcAft>
              <a:buClr>
                <a:srgbClr val="404040"/>
              </a:buClr>
              <a:buSzPts val="1800"/>
              <a:buFont typeface="Maven Pro"/>
              <a:buChar char="-"/>
            </a:pPr>
            <a:r>
              <a:rPr lang="en-GB" sz="1800" dirty="0">
                <a:solidFill>
                  <a:srgbClr val="404040"/>
                </a:solidFill>
                <a:latin typeface="Maven Pro"/>
                <a:ea typeface="Maven Pro"/>
                <a:cs typeface="Maven Pro"/>
                <a:sym typeface="Maven Pro"/>
              </a:rPr>
              <a:t>They change dates - to hide gaps in their employment</a:t>
            </a:r>
            <a:endParaRPr sz="1800" dirty="0">
              <a:solidFill>
                <a:srgbClr val="404040"/>
              </a:solidFill>
              <a:latin typeface="Maven Pro"/>
              <a:ea typeface="Maven Pro"/>
              <a:cs typeface="Maven Pro"/>
              <a:sym typeface="Maven Pro"/>
            </a:endParaRPr>
          </a:p>
          <a:p>
            <a:pPr marL="0" lvl="0" indent="0" algn="l" rtl="0">
              <a:spcBef>
                <a:spcPts val="0"/>
              </a:spcBef>
              <a:spcAft>
                <a:spcPts val="0"/>
              </a:spcAft>
              <a:buNone/>
            </a:pPr>
            <a:endParaRPr dirty="0"/>
          </a:p>
        </p:txBody>
      </p:sp>
      <p:pic>
        <p:nvPicPr>
          <p:cNvPr id="262" name="Google Shape;262;p54"/>
          <p:cNvPicPr preferRelativeResize="0"/>
          <p:nvPr/>
        </p:nvPicPr>
        <p:blipFill>
          <a:blip r:embed="rId6">
            <a:alphaModFix/>
          </a:blip>
          <a:stretch>
            <a:fillRect/>
          </a:stretch>
        </p:blipFill>
        <p:spPr>
          <a:xfrm>
            <a:off x="3414249" y="1902075"/>
            <a:ext cx="1645087" cy="18623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90"/>
          <p:cNvSpPr/>
          <p:nvPr/>
        </p:nvSpPr>
        <p:spPr>
          <a:xfrm>
            <a:off x="1008800" y="234450"/>
            <a:ext cx="8135100" cy="6108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90"/>
          <p:cNvSpPr/>
          <p:nvPr/>
        </p:nvSpPr>
        <p:spPr>
          <a:xfrm>
            <a:off x="333900" y="-10650"/>
            <a:ext cx="589800" cy="855900"/>
          </a:xfrm>
          <a:prstGeom prst="rect">
            <a:avLst/>
          </a:prstGeom>
          <a:solidFill>
            <a:srgbClr val="262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56" name="Google Shape;756;p90"/>
          <p:cNvCxnSpPr/>
          <p:nvPr/>
        </p:nvCxnSpPr>
        <p:spPr>
          <a:xfrm>
            <a:off x="1008800" y="0"/>
            <a:ext cx="0" cy="845400"/>
          </a:xfrm>
          <a:prstGeom prst="straightConnector1">
            <a:avLst/>
          </a:prstGeom>
          <a:noFill/>
          <a:ln w="28575" cap="flat" cmpd="sng">
            <a:solidFill>
              <a:srgbClr val="262262"/>
            </a:solidFill>
            <a:prstDash val="solid"/>
            <a:round/>
            <a:headEnd type="none" w="med" len="med"/>
            <a:tailEnd type="none" w="med" len="med"/>
          </a:ln>
        </p:spPr>
      </p:cxnSp>
      <p:sp>
        <p:nvSpPr>
          <p:cNvPr id="757" name="Google Shape;757;p90"/>
          <p:cNvSpPr txBox="1"/>
          <p:nvPr/>
        </p:nvSpPr>
        <p:spPr>
          <a:xfrm>
            <a:off x="1150900" y="382500"/>
            <a:ext cx="6030300" cy="3147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GB" sz="1800">
                <a:solidFill>
                  <a:schemeClr val="dk1"/>
                </a:solidFill>
                <a:latin typeface="Maven Pro"/>
                <a:ea typeface="Maven Pro"/>
                <a:cs typeface="Maven Pro"/>
                <a:sym typeface="Maven Pro"/>
              </a:rPr>
              <a:t>In addition    </a:t>
            </a:r>
            <a:r>
              <a:rPr lang="en-GB" sz="1800">
                <a:solidFill>
                  <a:schemeClr val="dk1"/>
                </a:solidFill>
                <a:latin typeface="Montserrat"/>
                <a:ea typeface="Montserrat"/>
                <a:cs typeface="Montserrat"/>
                <a:sym typeface="Montserrat"/>
              </a:rPr>
              <a:t> </a:t>
            </a:r>
            <a:endParaRPr sz="1800">
              <a:solidFill>
                <a:srgbClr val="262262"/>
              </a:solidFill>
              <a:latin typeface="Montserrat"/>
              <a:ea typeface="Montserrat"/>
              <a:cs typeface="Montserrat"/>
              <a:sym typeface="Montserrat"/>
            </a:endParaRPr>
          </a:p>
        </p:txBody>
      </p:sp>
      <p:sp>
        <p:nvSpPr>
          <p:cNvPr id="758" name="Google Shape;758;p90"/>
          <p:cNvSpPr/>
          <p:nvPr/>
        </p:nvSpPr>
        <p:spPr>
          <a:xfrm>
            <a:off x="0" y="5126075"/>
            <a:ext cx="9144000" cy="17400"/>
          </a:xfrm>
          <a:prstGeom prst="rect">
            <a:avLst/>
          </a:prstGeom>
          <a:solidFill>
            <a:srgbClr val="E91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9" name="Google Shape;759;p90"/>
          <p:cNvPicPr preferRelativeResize="0"/>
          <p:nvPr/>
        </p:nvPicPr>
        <p:blipFill>
          <a:blip r:embed="rId3">
            <a:alphaModFix/>
          </a:blip>
          <a:stretch>
            <a:fillRect/>
          </a:stretch>
        </p:blipFill>
        <p:spPr>
          <a:xfrm>
            <a:off x="7310039" y="382500"/>
            <a:ext cx="1437961" cy="314700"/>
          </a:xfrm>
          <a:prstGeom prst="rect">
            <a:avLst/>
          </a:prstGeom>
          <a:noFill/>
          <a:ln>
            <a:noFill/>
          </a:ln>
        </p:spPr>
      </p:pic>
      <p:sp>
        <p:nvSpPr>
          <p:cNvPr id="760" name="Google Shape;760;p9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40</a:t>
            </a:fld>
            <a:endParaRPr/>
          </a:p>
        </p:txBody>
      </p:sp>
      <p:sp>
        <p:nvSpPr>
          <p:cNvPr id="761" name="Google Shape;761;p90"/>
          <p:cNvSpPr txBox="1"/>
          <p:nvPr/>
        </p:nvSpPr>
        <p:spPr>
          <a:xfrm>
            <a:off x="396750" y="1400975"/>
            <a:ext cx="2673300" cy="2746200"/>
          </a:xfrm>
          <a:prstGeom prst="rect">
            <a:avLst/>
          </a:prstGeom>
          <a:noFill/>
          <a:ln>
            <a:noFill/>
          </a:ln>
        </p:spPr>
        <p:txBody>
          <a:bodyPr spcFirstLastPara="1" wrap="square" lIns="91425" tIns="91425" rIns="91425" bIns="91425" anchor="t" anchorCtr="0">
            <a:noAutofit/>
          </a:bodyPr>
          <a:lstStyle/>
          <a:p>
            <a:pPr marL="0" lvl="0" indent="0" algn="just" rtl="0">
              <a:lnSpc>
                <a:spcPct val="150000"/>
              </a:lnSpc>
              <a:spcBef>
                <a:spcPts val="1000"/>
              </a:spcBef>
              <a:spcAft>
                <a:spcPts val="1000"/>
              </a:spcAft>
              <a:buNone/>
            </a:pPr>
            <a:endParaRPr>
              <a:solidFill>
                <a:srgbClr val="3E4649"/>
              </a:solidFill>
              <a:latin typeface="Maven Pro"/>
              <a:ea typeface="Maven Pro"/>
              <a:cs typeface="Maven Pro"/>
              <a:sym typeface="Maven Pro"/>
            </a:endParaRPr>
          </a:p>
        </p:txBody>
      </p:sp>
      <p:sp>
        <p:nvSpPr>
          <p:cNvPr id="762" name="Google Shape;762;p90"/>
          <p:cNvSpPr txBox="1"/>
          <p:nvPr/>
        </p:nvSpPr>
        <p:spPr>
          <a:xfrm>
            <a:off x="1008800" y="3748025"/>
            <a:ext cx="7338900" cy="85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3E4649"/>
              </a:solidFill>
              <a:latin typeface="Maven Pro"/>
              <a:ea typeface="Maven Pro"/>
              <a:cs typeface="Maven Pro"/>
              <a:sym typeface="Maven Pro"/>
            </a:endParaRPr>
          </a:p>
        </p:txBody>
      </p:sp>
      <p:sp>
        <p:nvSpPr>
          <p:cNvPr id="763" name="Google Shape;763;p90"/>
          <p:cNvSpPr txBox="1"/>
          <p:nvPr/>
        </p:nvSpPr>
        <p:spPr>
          <a:xfrm>
            <a:off x="268850" y="3575675"/>
            <a:ext cx="1839600" cy="704700"/>
          </a:xfrm>
          <a:prstGeom prst="rect">
            <a:avLst/>
          </a:prstGeom>
          <a:noFill/>
          <a:ln w="9525" cap="flat" cmpd="sng">
            <a:solidFill>
              <a:srgbClr val="434343"/>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3E4649"/>
                </a:solidFill>
                <a:latin typeface="Maven Pro"/>
                <a:ea typeface="Maven Pro"/>
                <a:cs typeface="Maven Pro"/>
                <a:sym typeface="Maven Pro"/>
              </a:rPr>
              <a:t>Can they deliver high levels of customer service?  </a:t>
            </a:r>
            <a:endParaRPr>
              <a:solidFill>
                <a:srgbClr val="3E4649"/>
              </a:solidFill>
              <a:latin typeface="Maven Pro"/>
              <a:ea typeface="Maven Pro"/>
              <a:cs typeface="Maven Pro"/>
              <a:sym typeface="Maven Pro"/>
            </a:endParaRPr>
          </a:p>
        </p:txBody>
      </p:sp>
      <p:sp>
        <p:nvSpPr>
          <p:cNvPr id="764" name="Google Shape;764;p90"/>
          <p:cNvSpPr txBox="1"/>
          <p:nvPr/>
        </p:nvSpPr>
        <p:spPr>
          <a:xfrm>
            <a:off x="2442625" y="3575675"/>
            <a:ext cx="1839600" cy="704700"/>
          </a:xfrm>
          <a:prstGeom prst="rect">
            <a:avLst/>
          </a:prstGeom>
          <a:noFill/>
          <a:ln w="9525" cap="flat" cmpd="sng">
            <a:solidFill>
              <a:srgbClr val="434343"/>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3E4649"/>
                </a:solidFill>
                <a:latin typeface="Maven Pro"/>
                <a:ea typeface="Maven Pro"/>
                <a:cs typeface="Maven Pro"/>
                <a:sym typeface="Maven Pro"/>
              </a:rPr>
              <a:t>Can they deliver work on time?  </a:t>
            </a:r>
            <a:endParaRPr>
              <a:solidFill>
                <a:srgbClr val="3E4649"/>
              </a:solidFill>
              <a:latin typeface="Maven Pro"/>
              <a:ea typeface="Maven Pro"/>
              <a:cs typeface="Maven Pro"/>
              <a:sym typeface="Maven Pro"/>
            </a:endParaRPr>
          </a:p>
        </p:txBody>
      </p:sp>
      <p:sp>
        <p:nvSpPr>
          <p:cNvPr id="765" name="Google Shape;765;p90"/>
          <p:cNvSpPr txBox="1"/>
          <p:nvPr/>
        </p:nvSpPr>
        <p:spPr>
          <a:xfrm>
            <a:off x="4616400" y="3575675"/>
            <a:ext cx="1839600" cy="704700"/>
          </a:xfrm>
          <a:prstGeom prst="rect">
            <a:avLst/>
          </a:prstGeom>
          <a:noFill/>
          <a:ln w="9525" cap="flat" cmpd="sng">
            <a:solidFill>
              <a:srgbClr val="434343"/>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3E4649"/>
                </a:solidFill>
                <a:latin typeface="Maven Pro"/>
                <a:ea typeface="Maven Pro"/>
                <a:cs typeface="Maven Pro"/>
                <a:sym typeface="Maven Pro"/>
              </a:rPr>
              <a:t>Do they have a high level of personal drive?   </a:t>
            </a:r>
            <a:endParaRPr>
              <a:solidFill>
                <a:srgbClr val="3E4649"/>
              </a:solidFill>
              <a:latin typeface="Maven Pro"/>
              <a:ea typeface="Maven Pro"/>
              <a:cs typeface="Maven Pro"/>
              <a:sym typeface="Maven Pro"/>
            </a:endParaRPr>
          </a:p>
        </p:txBody>
      </p:sp>
      <p:sp>
        <p:nvSpPr>
          <p:cNvPr id="766" name="Google Shape;766;p90"/>
          <p:cNvSpPr txBox="1"/>
          <p:nvPr/>
        </p:nvSpPr>
        <p:spPr>
          <a:xfrm>
            <a:off x="6908400" y="3575675"/>
            <a:ext cx="1839600" cy="704700"/>
          </a:xfrm>
          <a:prstGeom prst="rect">
            <a:avLst/>
          </a:prstGeom>
          <a:noFill/>
          <a:ln w="9525" cap="flat" cmpd="sng">
            <a:solidFill>
              <a:srgbClr val="434343"/>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3E4649"/>
                </a:solidFill>
                <a:latin typeface="Maven Pro"/>
                <a:ea typeface="Maven Pro"/>
                <a:cs typeface="Maven Pro"/>
                <a:sym typeface="Maven Pro"/>
              </a:rPr>
              <a:t>Can they produce high quality of work?  </a:t>
            </a:r>
            <a:endParaRPr>
              <a:solidFill>
                <a:srgbClr val="3E4649"/>
              </a:solidFill>
              <a:latin typeface="Maven Pro"/>
              <a:ea typeface="Maven Pro"/>
              <a:cs typeface="Maven Pro"/>
              <a:sym typeface="Maven Pro"/>
            </a:endParaRPr>
          </a:p>
        </p:txBody>
      </p:sp>
      <p:pic>
        <p:nvPicPr>
          <p:cNvPr id="767" name="Google Shape;767;p90"/>
          <p:cNvPicPr preferRelativeResize="0"/>
          <p:nvPr/>
        </p:nvPicPr>
        <p:blipFill>
          <a:blip r:embed="rId4">
            <a:alphaModFix/>
          </a:blip>
          <a:stretch>
            <a:fillRect/>
          </a:stretch>
        </p:blipFill>
        <p:spPr>
          <a:xfrm>
            <a:off x="1764525" y="997650"/>
            <a:ext cx="5416664" cy="24256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3" grpId="0" animBg="1"/>
      <p:bldP spid="764" grpId="0" animBg="1"/>
      <p:bldP spid="765" grpId="0" animBg="1"/>
      <p:bldP spid="76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sp>
        <p:nvSpPr>
          <p:cNvPr id="808" name="Google Shape;808;p93"/>
          <p:cNvSpPr/>
          <p:nvPr/>
        </p:nvSpPr>
        <p:spPr>
          <a:xfrm>
            <a:off x="1008800" y="234450"/>
            <a:ext cx="8135100" cy="6108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93"/>
          <p:cNvSpPr/>
          <p:nvPr/>
        </p:nvSpPr>
        <p:spPr>
          <a:xfrm>
            <a:off x="333900" y="-10650"/>
            <a:ext cx="589800" cy="855900"/>
          </a:xfrm>
          <a:prstGeom prst="rect">
            <a:avLst/>
          </a:prstGeom>
          <a:solidFill>
            <a:srgbClr val="262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10" name="Google Shape;810;p93"/>
          <p:cNvCxnSpPr/>
          <p:nvPr/>
        </p:nvCxnSpPr>
        <p:spPr>
          <a:xfrm>
            <a:off x="1008800" y="0"/>
            <a:ext cx="0" cy="845400"/>
          </a:xfrm>
          <a:prstGeom prst="straightConnector1">
            <a:avLst/>
          </a:prstGeom>
          <a:noFill/>
          <a:ln w="28575" cap="flat" cmpd="sng">
            <a:solidFill>
              <a:srgbClr val="262262"/>
            </a:solidFill>
            <a:prstDash val="solid"/>
            <a:round/>
            <a:headEnd type="none" w="med" len="med"/>
            <a:tailEnd type="none" w="med" len="med"/>
          </a:ln>
        </p:spPr>
      </p:cxnSp>
      <p:sp>
        <p:nvSpPr>
          <p:cNvPr id="811" name="Google Shape;811;p93"/>
          <p:cNvSpPr txBox="1"/>
          <p:nvPr/>
        </p:nvSpPr>
        <p:spPr>
          <a:xfrm>
            <a:off x="1150900" y="382500"/>
            <a:ext cx="6030300" cy="3147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GB" sz="1800">
                <a:solidFill>
                  <a:schemeClr val="dk1"/>
                </a:solidFill>
                <a:latin typeface="Maven Pro"/>
                <a:ea typeface="Maven Pro"/>
                <a:cs typeface="Maven Pro"/>
                <a:sym typeface="Maven Pro"/>
              </a:rPr>
              <a:t>Home Stretch    </a:t>
            </a:r>
            <a:r>
              <a:rPr lang="en-GB" sz="1800">
                <a:solidFill>
                  <a:schemeClr val="dk1"/>
                </a:solidFill>
                <a:latin typeface="Montserrat"/>
                <a:ea typeface="Montserrat"/>
                <a:cs typeface="Montserrat"/>
                <a:sym typeface="Montserrat"/>
              </a:rPr>
              <a:t> </a:t>
            </a:r>
            <a:endParaRPr sz="1800">
              <a:solidFill>
                <a:srgbClr val="262262"/>
              </a:solidFill>
              <a:latin typeface="Montserrat"/>
              <a:ea typeface="Montserrat"/>
              <a:cs typeface="Montserrat"/>
              <a:sym typeface="Montserrat"/>
            </a:endParaRPr>
          </a:p>
        </p:txBody>
      </p:sp>
      <p:sp>
        <p:nvSpPr>
          <p:cNvPr id="812" name="Google Shape;812;p93"/>
          <p:cNvSpPr/>
          <p:nvPr/>
        </p:nvSpPr>
        <p:spPr>
          <a:xfrm>
            <a:off x="0" y="5126075"/>
            <a:ext cx="9144000" cy="17400"/>
          </a:xfrm>
          <a:prstGeom prst="rect">
            <a:avLst/>
          </a:prstGeom>
          <a:solidFill>
            <a:srgbClr val="E91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13" name="Google Shape;813;p93"/>
          <p:cNvPicPr preferRelativeResize="0"/>
          <p:nvPr/>
        </p:nvPicPr>
        <p:blipFill>
          <a:blip r:embed="rId3">
            <a:alphaModFix/>
          </a:blip>
          <a:stretch>
            <a:fillRect/>
          </a:stretch>
        </p:blipFill>
        <p:spPr>
          <a:xfrm>
            <a:off x="7310039" y="382500"/>
            <a:ext cx="1437961" cy="314700"/>
          </a:xfrm>
          <a:prstGeom prst="rect">
            <a:avLst/>
          </a:prstGeom>
          <a:noFill/>
          <a:ln>
            <a:noFill/>
          </a:ln>
        </p:spPr>
      </p:pic>
      <p:sp>
        <p:nvSpPr>
          <p:cNvPr id="814" name="Google Shape;814;p9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41</a:t>
            </a:fld>
            <a:endParaRPr/>
          </a:p>
        </p:txBody>
      </p:sp>
      <p:sp>
        <p:nvSpPr>
          <p:cNvPr id="815" name="Google Shape;815;p93"/>
          <p:cNvSpPr txBox="1"/>
          <p:nvPr/>
        </p:nvSpPr>
        <p:spPr>
          <a:xfrm>
            <a:off x="396750" y="1400975"/>
            <a:ext cx="2673300" cy="2746200"/>
          </a:xfrm>
          <a:prstGeom prst="rect">
            <a:avLst/>
          </a:prstGeom>
          <a:noFill/>
          <a:ln>
            <a:noFill/>
          </a:ln>
        </p:spPr>
        <p:txBody>
          <a:bodyPr spcFirstLastPara="1" wrap="square" lIns="91425" tIns="91425" rIns="91425" bIns="91425" anchor="t" anchorCtr="0">
            <a:noAutofit/>
          </a:bodyPr>
          <a:lstStyle/>
          <a:p>
            <a:pPr marL="0" lvl="0" indent="0" algn="just" rtl="0">
              <a:lnSpc>
                <a:spcPct val="150000"/>
              </a:lnSpc>
              <a:spcBef>
                <a:spcPts val="1000"/>
              </a:spcBef>
              <a:spcAft>
                <a:spcPts val="1000"/>
              </a:spcAft>
              <a:buNone/>
            </a:pPr>
            <a:endParaRPr>
              <a:solidFill>
                <a:srgbClr val="3E4649"/>
              </a:solidFill>
              <a:latin typeface="Maven Pro"/>
              <a:ea typeface="Maven Pro"/>
              <a:cs typeface="Maven Pro"/>
              <a:sym typeface="Maven Pro"/>
            </a:endParaRPr>
          </a:p>
        </p:txBody>
      </p:sp>
      <p:sp>
        <p:nvSpPr>
          <p:cNvPr id="816" name="Google Shape;816;p93"/>
          <p:cNvSpPr txBox="1"/>
          <p:nvPr/>
        </p:nvSpPr>
        <p:spPr>
          <a:xfrm>
            <a:off x="1008800" y="3748025"/>
            <a:ext cx="7338900" cy="85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3E4649"/>
              </a:solidFill>
              <a:latin typeface="Maven Pro"/>
              <a:ea typeface="Maven Pro"/>
              <a:cs typeface="Maven Pro"/>
              <a:sym typeface="Maven Pro"/>
            </a:endParaRPr>
          </a:p>
        </p:txBody>
      </p:sp>
      <p:sp>
        <p:nvSpPr>
          <p:cNvPr id="817" name="Google Shape;817;p93"/>
          <p:cNvSpPr txBox="1"/>
          <p:nvPr/>
        </p:nvSpPr>
        <p:spPr>
          <a:xfrm>
            <a:off x="923700" y="966900"/>
            <a:ext cx="7564500" cy="26595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endParaRPr>
              <a:solidFill>
                <a:srgbClr val="3E4649"/>
              </a:solidFill>
              <a:latin typeface="Maven Pro"/>
              <a:ea typeface="Maven Pro"/>
              <a:cs typeface="Maven Pro"/>
              <a:sym typeface="Maven Pro"/>
            </a:endParaRPr>
          </a:p>
          <a:p>
            <a:pPr marL="0" lvl="0" indent="0" algn="l" rtl="0">
              <a:spcBef>
                <a:spcPts val="0"/>
              </a:spcBef>
              <a:spcAft>
                <a:spcPts val="0"/>
              </a:spcAft>
              <a:buNone/>
            </a:pPr>
            <a:endParaRPr>
              <a:solidFill>
                <a:srgbClr val="3E4649"/>
              </a:solidFill>
              <a:latin typeface="Maven Pro"/>
              <a:ea typeface="Maven Pro"/>
              <a:cs typeface="Maven Pro"/>
              <a:sym typeface="Maven Pro"/>
            </a:endParaRPr>
          </a:p>
          <a:p>
            <a:pPr marL="0" lvl="0" indent="0" algn="l" rtl="0">
              <a:spcBef>
                <a:spcPts val="0"/>
              </a:spcBef>
              <a:spcAft>
                <a:spcPts val="0"/>
              </a:spcAft>
              <a:buNone/>
            </a:pPr>
            <a:endParaRPr>
              <a:solidFill>
                <a:srgbClr val="3E4649"/>
              </a:solidFill>
              <a:latin typeface="Maven Pro"/>
              <a:ea typeface="Maven Pro"/>
              <a:cs typeface="Maven Pro"/>
              <a:sym typeface="Maven Pro"/>
            </a:endParaRPr>
          </a:p>
          <a:p>
            <a:pPr marL="0" lvl="0" indent="0" algn="l" rtl="0">
              <a:spcBef>
                <a:spcPts val="0"/>
              </a:spcBef>
              <a:spcAft>
                <a:spcPts val="0"/>
              </a:spcAft>
              <a:buNone/>
            </a:pPr>
            <a:r>
              <a:rPr lang="en-GB" sz="1800">
                <a:solidFill>
                  <a:srgbClr val="3E4649"/>
                </a:solidFill>
                <a:latin typeface="Maven Pro"/>
                <a:ea typeface="Maven Pro"/>
                <a:cs typeface="Maven Pro"/>
                <a:sym typeface="Maven Pro"/>
              </a:rPr>
              <a:t>The next area is critical in ensuring your new hire lands well in your organisation.</a:t>
            </a:r>
            <a:endParaRPr sz="1800">
              <a:solidFill>
                <a:srgbClr val="3E4649"/>
              </a:solidFill>
              <a:latin typeface="Maven Pro"/>
              <a:ea typeface="Maven Pro"/>
              <a:cs typeface="Maven Pro"/>
              <a:sym typeface="Maven Pro"/>
            </a:endParaRPr>
          </a:p>
          <a:p>
            <a:pPr marL="0" lvl="0" indent="0" algn="l" rtl="0">
              <a:spcBef>
                <a:spcPts val="0"/>
              </a:spcBef>
              <a:spcAft>
                <a:spcPts val="0"/>
              </a:spcAft>
              <a:buNone/>
            </a:pPr>
            <a:endParaRPr sz="1800">
              <a:solidFill>
                <a:srgbClr val="3E4649"/>
              </a:solidFill>
              <a:latin typeface="Maven Pro"/>
              <a:ea typeface="Maven Pro"/>
              <a:cs typeface="Maven Pro"/>
              <a:sym typeface="Maven Pro"/>
            </a:endParaRPr>
          </a:p>
          <a:p>
            <a:pPr marL="0" lvl="0" indent="0" algn="l" rtl="0">
              <a:spcBef>
                <a:spcPts val="0"/>
              </a:spcBef>
              <a:spcAft>
                <a:spcPts val="0"/>
              </a:spcAft>
              <a:buNone/>
            </a:pPr>
            <a:endParaRPr sz="1800">
              <a:solidFill>
                <a:srgbClr val="3E4649"/>
              </a:solidFill>
              <a:latin typeface="Maven Pro"/>
              <a:ea typeface="Maven Pro"/>
              <a:cs typeface="Maven Pro"/>
              <a:sym typeface="Maven Pro"/>
            </a:endParaRPr>
          </a:p>
          <a:p>
            <a:pPr marL="0" lvl="0" indent="0" algn="l" rtl="0">
              <a:spcBef>
                <a:spcPts val="0"/>
              </a:spcBef>
              <a:spcAft>
                <a:spcPts val="0"/>
              </a:spcAft>
              <a:buNone/>
            </a:pPr>
            <a:r>
              <a:rPr lang="en-GB" sz="1800">
                <a:solidFill>
                  <a:srgbClr val="3E4649"/>
                </a:solidFill>
                <a:latin typeface="Maven Pro"/>
                <a:ea typeface="Maven Pro"/>
                <a:cs typeface="Maven Pro"/>
                <a:sym typeface="Maven Pro"/>
              </a:rPr>
              <a:t>Having done all this work up to this point - many companies fail at getting the new hire settled into the organisation effectively - </a:t>
            </a:r>
            <a:endParaRPr sz="1800">
              <a:solidFill>
                <a:srgbClr val="3E4649"/>
              </a:solidFill>
              <a:latin typeface="Maven Pro"/>
              <a:ea typeface="Maven Pro"/>
              <a:cs typeface="Maven Pro"/>
              <a:sym typeface="Maven Pro"/>
            </a:endParaRPr>
          </a:p>
          <a:p>
            <a:pPr marL="0" lvl="0" indent="0" algn="l" rtl="0">
              <a:spcBef>
                <a:spcPts val="0"/>
              </a:spcBef>
              <a:spcAft>
                <a:spcPts val="0"/>
              </a:spcAft>
              <a:buNone/>
            </a:pPr>
            <a:endParaRPr sz="1800">
              <a:solidFill>
                <a:srgbClr val="3E4649"/>
              </a:solidFill>
              <a:latin typeface="Maven Pro"/>
              <a:ea typeface="Maven Pro"/>
              <a:cs typeface="Maven Pro"/>
              <a:sym typeface="Maven Pro"/>
            </a:endParaRPr>
          </a:p>
          <a:p>
            <a:pPr marL="0" lvl="0" indent="0" algn="l" rtl="0">
              <a:spcBef>
                <a:spcPts val="0"/>
              </a:spcBef>
              <a:spcAft>
                <a:spcPts val="0"/>
              </a:spcAft>
              <a:buNone/>
            </a:pPr>
            <a:r>
              <a:rPr lang="en-GB" sz="1800">
                <a:solidFill>
                  <a:srgbClr val="3E4649"/>
                </a:solidFill>
                <a:latin typeface="Maven Pro"/>
                <a:ea typeface="Maven Pro"/>
                <a:cs typeface="Maven Pro"/>
                <a:sym typeface="Maven Pro"/>
              </a:rPr>
              <a:t>which may lead to lack of performance, and the candidate may in fact, leave. </a:t>
            </a:r>
            <a:endParaRPr sz="1800">
              <a:solidFill>
                <a:srgbClr val="3E4649"/>
              </a:solidFill>
              <a:latin typeface="Maven Pro"/>
              <a:ea typeface="Maven Pro"/>
              <a:cs typeface="Maven Pro"/>
              <a:sym typeface="Maven Pro"/>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2" name="Google Shape;822;p94"/>
          <p:cNvSpPr/>
          <p:nvPr/>
        </p:nvSpPr>
        <p:spPr>
          <a:xfrm>
            <a:off x="1008800" y="234450"/>
            <a:ext cx="8135100" cy="6108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94"/>
          <p:cNvSpPr/>
          <p:nvPr/>
        </p:nvSpPr>
        <p:spPr>
          <a:xfrm>
            <a:off x="333900" y="-10650"/>
            <a:ext cx="589800" cy="855900"/>
          </a:xfrm>
          <a:prstGeom prst="rect">
            <a:avLst/>
          </a:prstGeom>
          <a:solidFill>
            <a:srgbClr val="262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24" name="Google Shape;824;p94"/>
          <p:cNvCxnSpPr/>
          <p:nvPr/>
        </p:nvCxnSpPr>
        <p:spPr>
          <a:xfrm>
            <a:off x="1008800" y="0"/>
            <a:ext cx="0" cy="845400"/>
          </a:xfrm>
          <a:prstGeom prst="straightConnector1">
            <a:avLst/>
          </a:prstGeom>
          <a:noFill/>
          <a:ln w="28575" cap="flat" cmpd="sng">
            <a:solidFill>
              <a:srgbClr val="262262"/>
            </a:solidFill>
            <a:prstDash val="solid"/>
            <a:round/>
            <a:headEnd type="none" w="med" len="med"/>
            <a:tailEnd type="none" w="med" len="med"/>
          </a:ln>
        </p:spPr>
      </p:cxnSp>
      <p:sp>
        <p:nvSpPr>
          <p:cNvPr id="825" name="Google Shape;825;p94"/>
          <p:cNvSpPr txBox="1"/>
          <p:nvPr/>
        </p:nvSpPr>
        <p:spPr>
          <a:xfrm>
            <a:off x="1150900" y="382500"/>
            <a:ext cx="6030300" cy="3147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GB" sz="1800">
                <a:solidFill>
                  <a:schemeClr val="dk1"/>
                </a:solidFill>
                <a:latin typeface="Maven Pro"/>
                <a:ea typeface="Maven Pro"/>
                <a:cs typeface="Maven Pro"/>
                <a:sym typeface="Maven Pro"/>
              </a:rPr>
              <a:t>Home Stretch - Nearly there </a:t>
            </a:r>
            <a:endParaRPr sz="1800">
              <a:solidFill>
                <a:schemeClr val="dk1"/>
              </a:solidFill>
              <a:latin typeface="Maven Pro"/>
              <a:ea typeface="Maven Pro"/>
              <a:cs typeface="Maven Pro"/>
              <a:sym typeface="Maven Pro"/>
            </a:endParaRPr>
          </a:p>
          <a:p>
            <a:pPr marL="0" lvl="0" indent="0" algn="l" rtl="0">
              <a:lnSpc>
                <a:spcPct val="90000"/>
              </a:lnSpc>
              <a:spcBef>
                <a:spcPts val="0"/>
              </a:spcBef>
              <a:spcAft>
                <a:spcPts val="0"/>
              </a:spcAft>
              <a:buNone/>
            </a:pPr>
            <a:r>
              <a:rPr lang="en-GB" sz="1800">
                <a:solidFill>
                  <a:schemeClr val="dk1"/>
                </a:solidFill>
                <a:latin typeface="Maven Pro"/>
                <a:ea typeface="Maven Pro"/>
                <a:cs typeface="Maven Pro"/>
                <a:sym typeface="Maven Pro"/>
              </a:rPr>
              <a:t>Onboarding and Induction      </a:t>
            </a:r>
            <a:r>
              <a:rPr lang="en-GB" sz="1800">
                <a:solidFill>
                  <a:schemeClr val="dk1"/>
                </a:solidFill>
                <a:latin typeface="Montserrat"/>
                <a:ea typeface="Montserrat"/>
                <a:cs typeface="Montserrat"/>
                <a:sym typeface="Montserrat"/>
              </a:rPr>
              <a:t> </a:t>
            </a:r>
            <a:endParaRPr sz="1800">
              <a:solidFill>
                <a:srgbClr val="262262"/>
              </a:solidFill>
              <a:latin typeface="Montserrat"/>
              <a:ea typeface="Montserrat"/>
              <a:cs typeface="Montserrat"/>
              <a:sym typeface="Montserrat"/>
            </a:endParaRPr>
          </a:p>
        </p:txBody>
      </p:sp>
      <p:sp>
        <p:nvSpPr>
          <p:cNvPr id="826" name="Google Shape;826;p94"/>
          <p:cNvSpPr/>
          <p:nvPr/>
        </p:nvSpPr>
        <p:spPr>
          <a:xfrm>
            <a:off x="0" y="5126075"/>
            <a:ext cx="9144000" cy="17400"/>
          </a:xfrm>
          <a:prstGeom prst="rect">
            <a:avLst/>
          </a:prstGeom>
          <a:solidFill>
            <a:srgbClr val="E91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27" name="Google Shape;827;p94"/>
          <p:cNvPicPr preferRelativeResize="0"/>
          <p:nvPr/>
        </p:nvPicPr>
        <p:blipFill>
          <a:blip r:embed="rId3">
            <a:alphaModFix/>
          </a:blip>
          <a:stretch>
            <a:fillRect/>
          </a:stretch>
        </p:blipFill>
        <p:spPr>
          <a:xfrm>
            <a:off x="7310039" y="382500"/>
            <a:ext cx="1437961" cy="314700"/>
          </a:xfrm>
          <a:prstGeom prst="rect">
            <a:avLst/>
          </a:prstGeom>
          <a:noFill/>
          <a:ln>
            <a:noFill/>
          </a:ln>
        </p:spPr>
      </p:pic>
      <p:sp>
        <p:nvSpPr>
          <p:cNvPr id="828" name="Google Shape;828;p9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42</a:t>
            </a:fld>
            <a:endParaRPr/>
          </a:p>
        </p:txBody>
      </p:sp>
      <p:sp>
        <p:nvSpPr>
          <p:cNvPr id="829" name="Google Shape;829;p94"/>
          <p:cNvSpPr txBox="1"/>
          <p:nvPr/>
        </p:nvSpPr>
        <p:spPr>
          <a:xfrm>
            <a:off x="582200" y="1404638"/>
            <a:ext cx="7765500" cy="27462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1000"/>
              </a:spcBef>
              <a:spcAft>
                <a:spcPts val="0"/>
              </a:spcAft>
              <a:buNone/>
            </a:pPr>
            <a:r>
              <a:rPr lang="en-GB" sz="1800">
                <a:solidFill>
                  <a:srgbClr val="3E4649"/>
                </a:solidFill>
                <a:latin typeface="Maven Pro"/>
                <a:ea typeface="Maven Pro"/>
                <a:cs typeface="Maven Pro"/>
                <a:sym typeface="Maven Pro"/>
              </a:rPr>
              <a:t>You have followed everything - done the interviews correctly - done the assessments, and found your ideal candidate.</a:t>
            </a:r>
            <a:endParaRPr sz="1800">
              <a:solidFill>
                <a:srgbClr val="3E4649"/>
              </a:solidFill>
              <a:latin typeface="Maven Pro"/>
              <a:ea typeface="Maven Pro"/>
              <a:cs typeface="Maven Pro"/>
              <a:sym typeface="Maven Pro"/>
            </a:endParaRPr>
          </a:p>
          <a:p>
            <a:pPr marL="0" lvl="0" indent="0" algn="just" rtl="0">
              <a:lnSpc>
                <a:spcPct val="100000"/>
              </a:lnSpc>
              <a:spcBef>
                <a:spcPts val="1000"/>
              </a:spcBef>
              <a:spcAft>
                <a:spcPts val="0"/>
              </a:spcAft>
              <a:buNone/>
            </a:pPr>
            <a:endParaRPr sz="1800">
              <a:solidFill>
                <a:srgbClr val="3E4649"/>
              </a:solidFill>
              <a:latin typeface="Maven Pro"/>
              <a:ea typeface="Maven Pro"/>
              <a:cs typeface="Maven Pro"/>
              <a:sym typeface="Maven Pro"/>
            </a:endParaRPr>
          </a:p>
          <a:p>
            <a:pPr marL="0" lvl="0" indent="0" algn="just" rtl="0">
              <a:lnSpc>
                <a:spcPct val="100000"/>
              </a:lnSpc>
              <a:spcBef>
                <a:spcPts val="1000"/>
              </a:spcBef>
              <a:spcAft>
                <a:spcPts val="0"/>
              </a:spcAft>
              <a:buNone/>
            </a:pPr>
            <a:r>
              <a:rPr lang="en-GB" sz="1800">
                <a:solidFill>
                  <a:srgbClr val="3E4649"/>
                </a:solidFill>
                <a:latin typeface="Maven Pro"/>
                <a:ea typeface="Maven Pro"/>
                <a:cs typeface="Maven Pro"/>
                <a:sym typeface="Maven Pro"/>
              </a:rPr>
              <a:t>If you get the induction and onboarding incorrect, you will have lost them in the first 3 months - then they will never fully integrate into your organisation, and just bide their time, until something else comes along.</a:t>
            </a:r>
            <a:endParaRPr sz="1800">
              <a:solidFill>
                <a:srgbClr val="3E4649"/>
              </a:solidFill>
              <a:latin typeface="Maven Pro"/>
              <a:ea typeface="Maven Pro"/>
              <a:cs typeface="Maven Pro"/>
              <a:sym typeface="Maven Pro"/>
            </a:endParaRPr>
          </a:p>
          <a:p>
            <a:pPr marL="0" lvl="0" indent="0" algn="just" rtl="0">
              <a:lnSpc>
                <a:spcPct val="100000"/>
              </a:lnSpc>
              <a:spcBef>
                <a:spcPts val="1000"/>
              </a:spcBef>
              <a:spcAft>
                <a:spcPts val="0"/>
              </a:spcAft>
              <a:buNone/>
            </a:pPr>
            <a:endParaRPr sz="1800">
              <a:solidFill>
                <a:srgbClr val="3E4649"/>
              </a:solidFill>
              <a:latin typeface="Maven Pro"/>
              <a:ea typeface="Maven Pro"/>
              <a:cs typeface="Maven Pro"/>
              <a:sym typeface="Maven Pro"/>
            </a:endParaRPr>
          </a:p>
          <a:p>
            <a:pPr marL="0" lvl="0" indent="0" algn="just" rtl="0">
              <a:lnSpc>
                <a:spcPct val="100000"/>
              </a:lnSpc>
              <a:spcBef>
                <a:spcPts val="1000"/>
              </a:spcBef>
              <a:spcAft>
                <a:spcPts val="1000"/>
              </a:spcAft>
              <a:buNone/>
            </a:pPr>
            <a:r>
              <a:rPr lang="en-GB" sz="1800">
                <a:solidFill>
                  <a:srgbClr val="3E4649"/>
                </a:solidFill>
                <a:latin typeface="Maven Pro"/>
                <a:ea typeface="Maven Pro"/>
                <a:cs typeface="Maven Pro"/>
                <a:sym typeface="Maven Pro"/>
              </a:rPr>
              <a:t>It is critical that this is done correctly to ensure that they settle into the new role quickly and become productive </a:t>
            </a:r>
            <a:endParaRPr sz="1800">
              <a:solidFill>
                <a:srgbClr val="3E4649"/>
              </a:solidFill>
              <a:latin typeface="Maven Pro"/>
              <a:ea typeface="Maven Pro"/>
              <a:cs typeface="Maven Pro"/>
              <a:sym typeface="Maven Pro"/>
            </a:endParaRPr>
          </a:p>
        </p:txBody>
      </p:sp>
      <p:sp>
        <p:nvSpPr>
          <p:cNvPr id="830" name="Google Shape;830;p94"/>
          <p:cNvSpPr txBox="1"/>
          <p:nvPr/>
        </p:nvSpPr>
        <p:spPr>
          <a:xfrm>
            <a:off x="1008800" y="3748025"/>
            <a:ext cx="7338900" cy="85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200">
              <a:latin typeface="Maven Pro"/>
              <a:ea typeface="Maven Pro"/>
              <a:cs typeface="Maven Pro"/>
              <a:sym typeface="Maven Pro"/>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835" name="Google Shape;835;p95"/>
          <p:cNvSpPr/>
          <p:nvPr/>
        </p:nvSpPr>
        <p:spPr>
          <a:xfrm>
            <a:off x="1008800" y="234450"/>
            <a:ext cx="8135100" cy="6108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95"/>
          <p:cNvSpPr/>
          <p:nvPr/>
        </p:nvSpPr>
        <p:spPr>
          <a:xfrm>
            <a:off x="333900" y="-10650"/>
            <a:ext cx="589800" cy="855900"/>
          </a:xfrm>
          <a:prstGeom prst="rect">
            <a:avLst/>
          </a:prstGeom>
          <a:solidFill>
            <a:srgbClr val="262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37" name="Google Shape;837;p95"/>
          <p:cNvCxnSpPr/>
          <p:nvPr/>
        </p:nvCxnSpPr>
        <p:spPr>
          <a:xfrm>
            <a:off x="1008800" y="0"/>
            <a:ext cx="0" cy="845400"/>
          </a:xfrm>
          <a:prstGeom prst="straightConnector1">
            <a:avLst/>
          </a:prstGeom>
          <a:noFill/>
          <a:ln w="28575" cap="flat" cmpd="sng">
            <a:solidFill>
              <a:srgbClr val="0B5394"/>
            </a:solidFill>
            <a:prstDash val="solid"/>
            <a:round/>
            <a:headEnd type="none" w="med" len="med"/>
            <a:tailEnd type="none" w="med" len="med"/>
          </a:ln>
        </p:spPr>
      </p:cxnSp>
      <p:sp>
        <p:nvSpPr>
          <p:cNvPr id="838" name="Google Shape;838;p95"/>
          <p:cNvSpPr txBox="1"/>
          <p:nvPr/>
        </p:nvSpPr>
        <p:spPr>
          <a:xfrm>
            <a:off x="1150900" y="382500"/>
            <a:ext cx="5825400" cy="314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800">
                <a:latin typeface="Maven Pro"/>
                <a:ea typeface="Maven Pro"/>
                <a:cs typeface="Maven Pro"/>
                <a:sym typeface="Maven Pro"/>
              </a:rPr>
              <a:t>Ensuring the person you hired, is the person you interviewed </a:t>
            </a:r>
            <a:endParaRPr sz="1800">
              <a:latin typeface="Maven Pro"/>
              <a:ea typeface="Maven Pro"/>
              <a:cs typeface="Maven Pro"/>
              <a:sym typeface="Maven Pro"/>
            </a:endParaRPr>
          </a:p>
        </p:txBody>
      </p:sp>
      <p:sp>
        <p:nvSpPr>
          <p:cNvPr id="839" name="Google Shape;839;p95"/>
          <p:cNvSpPr/>
          <p:nvPr/>
        </p:nvSpPr>
        <p:spPr>
          <a:xfrm>
            <a:off x="0" y="5126075"/>
            <a:ext cx="9144000" cy="17400"/>
          </a:xfrm>
          <a:prstGeom prst="rect">
            <a:avLst/>
          </a:prstGeom>
          <a:solidFill>
            <a:srgbClr val="E91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40" name="Google Shape;840;p95"/>
          <p:cNvPicPr preferRelativeResize="0"/>
          <p:nvPr/>
        </p:nvPicPr>
        <p:blipFill>
          <a:blip r:embed="rId3">
            <a:alphaModFix/>
          </a:blip>
          <a:stretch>
            <a:fillRect/>
          </a:stretch>
        </p:blipFill>
        <p:spPr>
          <a:xfrm>
            <a:off x="7310039" y="382500"/>
            <a:ext cx="1437961" cy="314700"/>
          </a:xfrm>
          <a:prstGeom prst="rect">
            <a:avLst/>
          </a:prstGeom>
          <a:noFill/>
          <a:ln>
            <a:noFill/>
          </a:ln>
        </p:spPr>
      </p:pic>
      <p:sp>
        <p:nvSpPr>
          <p:cNvPr id="841" name="Google Shape;841;p95"/>
          <p:cNvSpPr txBox="1"/>
          <p:nvPr/>
        </p:nvSpPr>
        <p:spPr>
          <a:xfrm>
            <a:off x="105300" y="4811375"/>
            <a:ext cx="3918900" cy="31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800">
              <a:solidFill>
                <a:srgbClr val="CCCCCC"/>
              </a:solidFill>
              <a:latin typeface="Poppins"/>
              <a:ea typeface="Poppins"/>
              <a:cs typeface="Poppins"/>
              <a:sym typeface="Poppins"/>
            </a:endParaRPr>
          </a:p>
        </p:txBody>
      </p:sp>
      <p:sp>
        <p:nvSpPr>
          <p:cNvPr id="842" name="Google Shape;842;p95"/>
          <p:cNvSpPr/>
          <p:nvPr/>
        </p:nvSpPr>
        <p:spPr>
          <a:xfrm>
            <a:off x="553100" y="2285994"/>
            <a:ext cx="7780200" cy="571500"/>
          </a:xfrm>
          <a:prstGeom prst="roundRect">
            <a:avLst>
              <a:gd name="adj" fmla="val 16667"/>
            </a:avLst>
          </a:prstGeom>
          <a:noFill/>
          <a:ln w="38100" cap="flat" cmpd="sng">
            <a:solidFill>
              <a:srgbClr val="F4A445"/>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lnSpc>
                <a:spcPct val="200000"/>
              </a:lnSpc>
              <a:spcBef>
                <a:spcPts val="500"/>
              </a:spcBef>
              <a:spcAft>
                <a:spcPts val="0"/>
              </a:spcAft>
              <a:buNone/>
            </a:pPr>
            <a:r>
              <a:rPr lang="en-GB" sz="2100">
                <a:solidFill>
                  <a:srgbClr val="083050"/>
                </a:solidFill>
                <a:latin typeface="Maven Pro"/>
                <a:ea typeface="Maven Pro"/>
                <a:cs typeface="Maven Pro"/>
                <a:sym typeface="Maven Pro"/>
              </a:rPr>
              <a:t>Onboarding and Induction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847" name="Google Shape;847;p96"/>
          <p:cNvSpPr/>
          <p:nvPr/>
        </p:nvSpPr>
        <p:spPr>
          <a:xfrm>
            <a:off x="1008800" y="234450"/>
            <a:ext cx="8135100" cy="6108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96"/>
          <p:cNvSpPr/>
          <p:nvPr/>
        </p:nvSpPr>
        <p:spPr>
          <a:xfrm>
            <a:off x="333900" y="-10650"/>
            <a:ext cx="589800" cy="855900"/>
          </a:xfrm>
          <a:prstGeom prst="rect">
            <a:avLst/>
          </a:prstGeom>
          <a:solidFill>
            <a:srgbClr val="262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49" name="Google Shape;849;p96"/>
          <p:cNvCxnSpPr/>
          <p:nvPr/>
        </p:nvCxnSpPr>
        <p:spPr>
          <a:xfrm>
            <a:off x="1008800" y="0"/>
            <a:ext cx="0" cy="845400"/>
          </a:xfrm>
          <a:prstGeom prst="straightConnector1">
            <a:avLst/>
          </a:prstGeom>
          <a:noFill/>
          <a:ln w="28575" cap="flat" cmpd="sng">
            <a:solidFill>
              <a:srgbClr val="262262"/>
            </a:solidFill>
            <a:prstDash val="solid"/>
            <a:round/>
            <a:headEnd type="none" w="med" len="med"/>
            <a:tailEnd type="none" w="med" len="med"/>
          </a:ln>
        </p:spPr>
      </p:cxnSp>
      <p:sp>
        <p:nvSpPr>
          <p:cNvPr id="850" name="Google Shape;850;p96"/>
          <p:cNvSpPr txBox="1"/>
          <p:nvPr/>
        </p:nvSpPr>
        <p:spPr>
          <a:xfrm>
            <a:off x="1150900" y="382500"/>
            <a:ext cx="6030300" cy="3147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GB" sz="1800">
                <a:solidFill>
                  <a:schemeClr val="dk1"/>
                </a:solidFill>
                <a:latin typeface="Maven Pro"/>
                <a:ea typeface="Maven Pro"/>
                <a:cs typeface="Maven Pro"/>
                <a:sym typeface="Maven Pro"/>
              </a:rPr>
              <a:t>Onboarding your staff     </a:t>
            </a:r>
            <a:r>
              <a:rPr lang="en-GB" sz="1800">
                <a:solidFill>
                  <a:schemeClr val="dk1"/>
                </a:solidFill>
                <a:latin typeface="Montserrat"/>
                <a:ea typeface="Montserrat"/>
                <a:cs typeface="Montserrat"/>
                <a:sym typeface="Montserrat"/>
              </a:rPr>
              <a:t> </a:t>
            </a:r>
            <a:endParaRPr sz="1800">
              <a:solidFill>
                <a:srgbClr val="262262"/>
              </a:solidFill>
              <a:latin typeface="Montserrat"/>
              <a:ea typeface="Montserrat"/>
              <a:cs typeface="Montserrat"/>
              <a:sym typeface="Montserrat"/>
            </a:endParaRPr>
          </a:p>
        </p:txBody>
      </p:sp>
      <p:sp>
        <p:nvSpPr>
          <p:cNvPr id="851" name="Google Shape;851;p96"/>
          <p:cNvSpPr/>
          <p:nvPr/>
        </p:nvSpPr>
        <p:spPr>
          <a:xfrm>
            <a:off x="0" y="5126075"/>
            <a:ext cx="9144000" cy="17400"/>
          </a:xfrm>
          <a:prstGeom prst="rect">
            <a:avLst/>
          </a:prstGeom>
          <a:solidFill>
            <a:srgbClr val="E91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52" name="Google Shape;852;p96"/>
          <p:cNvPicPr preferRelativeResize="0"/>
          <p:nvPr/>
        </p:nvPicPr>
        <p:blipFill>
          <a:blip r:embed="rId3">
            <a:alphaModFix/>
          </a:blip>
          <a:stretch>
            <a:fillRect/>
          </a:stretch>
        </p:blipFill>
        <p:spPr>
          <a:xfrm>
            <a:off x="7310039" y="382500"/>
            <a:ext cx="1437961" cy="314700"/>
          </a:xfrm>
          <a:prstGeom prst="rect">
            <a:avLst/>
          </a:prstGeom>
          <a:noFill/>
          <a:ln>
            <a:noFill/>
          </a:ln>
        </p:spPr>
      </p:pic>
      <p:sp>
        <p:nvSpPr>
          <p:cNvPr id="853" name="Google Shape;853;p9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44</a:t>
            </a:fld>
            <a:endParaRPr/>
          </a:p>
        </p:txBody>
      </p:sp>
      <p:sp>
        <p:nvSpPr>
          <p:cNvPr id="854" name="Google Shape;854;p96"/>
          <p:cNvSpPr txBox="1"/>
          <p:nvPr/>
        </p:nvSpPr>
        <p:spPr>
          <a:xfrm>
            <a:off x="396750" y="1400975"/>
            <a:ext cx="2673300" cy="2746200"/>
          </a:xfrm>
          <a:prstGeom prst="rect">
            <a:avLst/>
          </a:prstGeom>
          <a:noFill/>
          <a:ln>
            <a:noFill/>
          </a:ln>
        </p:spPr>
        <p:txBody>
          <a:bodyPr spcFirstLastPara="1" wrap="square" lIns="91425" tIns="91425" rIns="91425" bIns="91425" anchor="t" anchorCtr="0">
            <a:noAutofit/>
          </a:bodyPr>
          <a:lstStyle/>
          <a:p>
            <a:pPr marL="0" lvl="0" indent="0" algn="just" rtl="0">
              <a:lnSpc>
                <a:spcPct val="150000"/>
              </a:lnSpc>
              <a:spcBef>
                <a:spcPts val="1000"/>
              </a:spcBef>
              <a:spcAft>
                <a:spcPts val="1000"/>
              </a:spcAft>
              <a:buNone/>
            </a:pPr>
            <a:endParaRPr sz="1100">
              <a:solidFill>
                <a:schemeClr val="dk1"/>
              </a:solidFill>
              <a:latin typeface="Maven Pro"/>
              <a:ea typeface="Maven Pro"/>
              <a:cs typeface="Maven Pro"/>
              <a:sym typeface="Maven Pro"/>
            </a:endParaRPr>
          </a:p>
        </p:txBody>
      </p:sp>
      <p:sp>
        <p:nvSpPr>
          <p:cNvPr id="855" name="Google Shape;855;p96"/>
          <p:cNvSpPr txBox="1"/>
          <p:nvPr/>
        </p:nvSpPr>
        <p:spPr>
          <a:xfrm>
            <a:off x="1008800" y="3748025"/>
            <a:ext cx="7338900" cy="85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200">
              <a:latin typeface="Maven Pro"/>
              <a:ea typeface="Maven Pro"/>
              <a:cs typeface="Maven Pro"/>
              <a:sym typeface="Maven Pro"/>
            </a:endParaRPr>
          </a:p>
        </p:txBody>
      </p:sp>
      <p:sp>
        <p:nvSpPr>
          <p:cNvPr id="856" name="Google Shape;856;p96"/>
          <p:cNvSpPr txBox="1"/>
          <p:nvPr/>
        </p:nvSpPr>
        <p:spPr>
          <a:xfrm>
            <a:off x="248525" y="923625"/>
            <a:ext cx="5070900" cy="8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solidFill>
                  <a:srgbClr val="3E4649"/>
                </a:solidFill>
                <a:latin typeface="Maven Pro"/>
                <a:ea typeface="Maven Pro"/>
                <a:cs typeface="Maven Pro"/>
                <a:sym typeface="Maven Pro"/>
              </a:rPr>
              <a:t>Onboarding facilitates the effective entry of a new hire into the organisation </a:t>
            </a:r>
            <a:endParaRPr sz="1800">
              <a:solidFill>
                <a:srgbClr val="3E4649"/>
              </a:solidFill>
              <a:latin typeface="Maven Pro"/>
              <a:ea typeface="Maven Pro"/>
              <a:cs typeface="Maven Pro"/>
              <a:sym typeface="Maven Pro"/>
            </a:endParaRPr>
          </a:p>
          <a:p>
            <a:pPr marL="0" lvl="0" indent="0" algn="l" rtl="0">
              <a:spcBef>
                <a:spcPts val="0"/>
              </a:spcBef>
              <a:spcAft>
                <a:spcPts val="0"/>
              </a:spcAft>
              <a:buNone/>
            </a:pPr>
            <a:endParaRPr sz="1800">
              <a:solidFill>
                <a:srgbClr val="3E4649"/>
              </a:solidFill>
              <a:latin typeface="Maven Pro"/>
              <a:ea typeface="Maven Pro"/>
              <a:cs typeface="Maven Pro"/>
              <a:sym typeface="Maven Pro"/>
            </a:endParaRPr>
          </a:p>
          <a:p>
            <a:pPr marL="0" lvl="0" indent="0" algn="l" rtl="0">
              <a:spcBef>
                <a:spcPts val="0"/>
              </a:spcBef>
              <a:spcAft>
                <a:spcPts val="0"/>
              </a:spcAft>
              <a:buNone/>
            </a:pPr>
            <a:r>
              <a:rPr lang="en-GB" sz="1800">
                <a:solidFill>
                  <a:srgbClr val="3E4649"/>
                </a:solidFill>
                <a:latin typeface="Maven Pro"/>
                <a:ea typeface="Maven Pro"/>
                <a:cs typeface="Maven Pro"/>
                <a:sym typeface="Maven Pro"/>
              </a:rPr>
              <a:t>This can be either an internal transfer or an external appointment.</a:t>
            </a:r>
            <a:endParaRPr sz="1800">
              <a:solidFill>
                <a:srgbClr val="3E4649"/>
              </a:solidFill>
              <a:latin typeface="Maven Pro"/>
              <a:ea typeface="Maven Pro"/>
              <a:cs typeface="Maven Pro"/>
              <a:sym typeface="Maven Pro"/>
            </a:endParaRPr>
          </a:p>
          <a:p>
            <a:pPr marL="0" lvl="0" indent="0" algn="l" rtl="0">
              <a:spcBef>
                <a:spcPts val="0"/>
              </a:spcBef>
              <a:spcAft>
                <a:spcPts val="0"/>
              </a:spcAft>
              <a:buNone/>
            </a:pPr>
            <a:endParaRPr sz="1800">
              <a:solidFill>
                <a:srgbClr val="3E4649"/>
              </a:solidFill>
              <a:latin typeface="Maven Pro"/>
              <a:ea typeface="Maven Pro"/>
              <a:cs typeface="Maven Pro"/>
              <a:sym typeface="Maven Pro"/>
            </a:endParaRPr>
          </a:p>
          <a:p>
            <a:pPr marL="0" lvl="0" indent="0" algn="l" rtl="0">
              <a:spcBef>
                <a:spcPts val="0"/>
              </a:spcBef>
              <a:spcAft>
                <a:spcPts val="0"/>
              </a:spcAft>
              <a:buNone/>
            </a:pPr>
            <a:r>
              <a:rPr lang="en-GB" sz="1800">
                <a:solidFill>
                  <a:srgbClr val="3E4649"/>
                </a:solidFill>
                <a:latin typeface="Maven Pro"/>
                <a:ea typeface="Maven Pro"/>
                <a:cs typeface="Maven Pro"/>
                <a:sym typeface="Maven Pro"/>
              </a:rPr>
              <a:t>It includes the technical onboarding elements for an external hire, such as </a:t>
            </a:r>
            <a:endParaRPr sz="1800">
              <a:solidFill>
                <a:srgbClr val="3E4649"/>
              </a:solidFill>
              <a:latin typeface="Maven Pro"/>
              <a:ea typeface="Maven Pro"/>
              <a:cs typeface="Maven Pro"/>
              <a:sym typeface="Maven Pro"/>
            </a:endParaRPr>
          </a:p>
          <a:p>
            <a:pPr marL="0" lvl="0" indent="0" algn="l" rtl="0">
              <a:spcBef>
                <a:spcPts val="0"/>
              </a:spcBef>
              <a:spcAft>
                <a:spcPts val="0"/>
              </a:spcAft>
              <a:buNone/>
            </a:pPr>
            <a:endParaRPr sz="1800">
              <a:solidFill>
                <a:srgbClr val="3E4649"/>
              </a:solidFill>
              <a:latin typeface="Maven Pro"/>
              <a:ea typeface="Maven Pro"/>
              <a:cs typeface="Maven Pro"/>
              <a:sym typeface="Maven Pro"/>
            </a:endParaRPr>
          </a:p>
          <a:p>
            <a:pPr marL="457200" lvl="0" indent="-342900" algn="l" rtl="0">
              <a:spcBef>
                <a:spcPts val="0"/>
              </a:spcBef>
              <a:spcAft>
                <a:spcPts val="0"/>
              </a:spcAft>
              <a:buClr>
                <a:srgbClr val="3E4649"/>
              </a:buClr>
              <a:buSzPts val="1800"/>
              <a:buFont typeface="Maven Pro"/>
              <a:buAutoNum type="alphaLcParenR"/>
            </a:pPr>
            <a:r>
              <a:rPr lang="en-GB" sz="1800">
                <a:solidFill>
                  <a:srgbClr val="3E4649"/>
                </a:solidFill>
                <a:latin typeface="Maven Pro"/>
                <a:ea typeface="Maven Pro"/>
                <a:cs typeface="Maven Pro"/>
                <a:sym typeface="Maven Pro"/>
              </a:rPr>
              <a:t>Getting them onto payroll</a:t>
            </a:r>
            <a:endParaRPr sz="1800">
              <a:solidFill>
                <a:srgbClr val="3E4649"/>
              </a:solidFill>
              <a:latin typeface="Maven Pro"/>
              <a:ea typeface="Maven Pro"/>
              <a:cs typeface="Maven Pro"/>
              <a:sym typeface="Maven Pro"/>
            </a:endParaRPr>
          </a:p>
          <a:p>
            <a:pPr marL="457200" lvl="0" indent="-342900" algn="l" rtl="0">
              <a:spcBef>
                <a:spcPts val="0"/>
              </a:spcBef>
              <a:spcAft>
                <a:spcPts val="0"/>
              </a:spcAft>
              <a:buClr>
                <a:srgbClr val="3E4649"/>
              </a:buClr>
              <a:buSzPts val="1800"/>
              <a:buFont typeface="Maven Pro"/>
              <a:buAutoNum type="alphaLcParenR"/>
            </a:pPr>
            <a:r>
              <a:rPr lang="en-GB" sz="1800">
                <a:solidFill>
                  <a:srgbClr val="3E4649"/>
                </a:solidFill>
                <a:latin typeface="Maven Pro"/>
                <a:ea typeface="Maven Pro"/>
                <a:cs typeface="Maven Pro"/>
                <a:sym typeface="Maven Pro"/>
              </a:rPr>
              <a:t>FIling in all the regulatory forms that are required</a:t>
            </a:r>
            <a:endParaRPr sz="1800">
              <a:solidFill>
                <a:srgbClr val="3E4649"/>
              </a:solidFill>
              <a:latin typeface="Maven Pro"/>
              <a:ea typeface="Maven Pro"/>
              <a:cs typeface="Maven Pro"/>
              <a:sym typeface="Maven Pro"/>
            </a:endParaRPr>
          </a:p>
          <a:p>
            <a:pPr marL="457200" lvl="0" indent="-342900" algn="l" rtl="0">
              <a:spcBef>
                <a:spcPts val="0"/>
              </a:spcBef>
              <a:spcAft>
                <a:spcPts val="0"/>
              </a:spcAft>
              <a:buClr>
                <a:srgbClr val="3E4649"/>
              </a:buClr>
              <a:buSzPts val="1800"/>
              <a:buFont typeface="Maven Pro"/>
              <a:buAutoNum type="alphaLcParenR"/>
            </a:pPr>
            <a:r>
              <a:rPr lang="en-GB" sz="1800">
                <a:solidFill>
                  <a:srgbClr val="3E4649"/>
                </a:solidFill>
                <a:latin typeface="Maven Pro"/>
                <a:ea typeface="Maven Pro"/>
                <a:cs typeface="Maven Pro"/>
                <a:sym typeface="Maven Pro"/>
              </a:rPr>
              <a:t>Ensuring they have signed all the terms and conditions of their employment etc.</a:t>
            </a:r>
            <a:r>
              <a:rPr lang="en-GB"/>
              <a:t> </a:t>
            </a:r>
            <a:endParaRPr/>
          </a:p>
        </p:txBody>
      </p:sp>
      <p:pic>
        <p:nvPicPr>
          <p:cNvPr id="857" name="Google Shape;857;p96"/>
          <p:cNvPicPr preferRelativeResize="0"/>
          <p:nvPr/>
        </p:nvPicPr>
        <p:blipFill>
          <a:blip r:embed="rId4">
            <a:alphaModFix/>
          </a:blip>
          <a:stretch>
            <a:fillRect/>
          </a:stretch>
        </p:blipFill>
        <p:spPr>
          <a:xfrm>
            <a:off x="5507350" y="1076025"/>
            <a:ext cx="2869901" cy="1863501"/>
          </a:xfrm>
          <a:prstGeom prst="rect">
            <a:avLst/>
          </a:prstGeom>
          <a:noFill/>
          <a:ln>
            <a:noFill/>
          </a:ln>
        </p:spPr>
      </p:pic>
      <p:pic>
        <p:nvPicPr>
          <p:cNvPr id="858" name="Google Shape;858;p96"/>
          <p:cNvPicPr preferRelativeResize="0"/>
          <p:nvPr/>
        </p:nvPicPr>
        <p:blipFill>
          <a:blip r:embed="rId5">
            <a:alphaModFix/>
          </a:blip>
          <a:stretch>
            <a:fillRect/>
          </a:stretch>
        </p:blipFill>
        <p:spPr>
          <a:xfrm>
            <a:off x="5507350" y="2908150"/>
            <a:ext cx="2911724" cy="188838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63" name="Google Shape;863;p97"/>
          <p:cNvSpPr/>
          <p:nvPr/>
        </p:nvSpPr>
        <p:spPr>
          <a:xfrm>
            <a:off x="1008800" y="234450"/>
            <a:ext cx="8135100" cy="6108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97"/>
          <p:cNvSpPr/>
          <p:nvPr/>
        </p:nvSpPr>
        <p:spPr>
          <a:xfrm>
            <a:off x="333900" y="-10650"/>
            <a:ext cx="589800" cy="855900"/>
          </a:xfrm>
          <a:prstGeom prst="rect">
            <a:avLst/>
          </a:prstGeom>
          <a:solidFill>
            <a:srgbClr val="262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65" name="Google Shape;865;p97"/>
          <p:cNvCxnSpPr/>
          <p:nvPr/>
        </p:nvCxnSpPr>
        <p:spPr>
          <a:xfrm>
            <a:off x="1008800" y="0"/>
            <a:ext cx="0" cy="845400"/>
          </a:xfrm>
          <a:prstGeom prst="straightConnector1">
            <a:avLst/>
          </a:prstGeom>
          <a:noFill/>
          <a:ln w="28575" cap="flat" cmpd="sng">
            <a:solidFill>
              <a:srgbClr val="262262"/>
            </a:solidFill>
            <a:prstDash val="solid"/>
            <a:round/>
            <a:headEnd type="none" w="med" len="med"/>
            <a:tailEnd type="none" w="med" len="med"/>
          </a:ln>
        </p:spPr>
      </p:cxnSp>
      <p:sp>
        <p:nvSpPr>
          <p:cNvPr id="866" name="Google Shape;866;p97"/>
          <p:cNvSpPr txBox="1"/>
          <p:nvPr/>
        </p:nvSpPr>
        <p:spPr>
          <a:xfrm>
            <a:off x="987025" y="387725"/>
            <a:ext cx="5456700" cy="314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800">
                <a:latin typeface="Maven Pro"/>
                <a:ea typeface="Maven Pro"/>
                <a:cs typeface="Maven Pro"/>
                <a:sym typeface="Maven Pro"/>
              </a:rPr>
              <a:t>Induction - Integrating new staff effectively </a:t>
            </a:r>
            <a:r>
              <a:rPr lang="en-GB" sz="1800">
                <a:solidFill>
                  <a:srgbClr val="1C3165"/>
                </a:solidFill>
                <a:latin typeface="Maven Pro"/>
                <a:ea typeface="Maven Pro"/>
                <a:cs typeface="Maven Pro"/>
                <a:sym typeface="Maven Pro"/>
              </a:rPr>
              <a:t> </a:t>
            </a:r>
            <a:endParaRPr sz="1800">
              <a:solidFill>
                <a:srgbClr val="1C3165"/>
              </a:solidFill>
              <a:latin typeface="Maven Pro"/>
              <a:ea typeface="Maven Pro"/>
              <a:cs typeface="Maven Pro"/>
              <a:sym typeface="Maven Pro"/>
            </a:endParaRPr>
          </a:p>
        </p:txBody>
      </p:sp>
      <p:sp>
        <p:nvSpPr>
          <p:cNvPr id="867" name="Google Shape;867;p97"/>
          <p:cNvSpPr/>
          <p:nvPr/>
        </p:nvSpPr>
        <p:spPr>
          <a:xfrm>
            <a:off x="0" y="5126075"/>
            <a:ext cx="9144000" cy="17400"/>
          </a:xfrm>
          <a:prstGeom prst="rect">
            <a:avLst/>
          </a:prstGeom>
          <a:solidFill>
            <a:srgbClr val="E91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9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45</a:t>
            </a:fld>
            <a:endParaRPr/>
          </a:p>
        </p:txBody>
      </p:sp>
      <p:pic>
        <p:nvPicPr>
          <p:cNvPr id="869" name="Google Shape;869;p97"/>
          <p:cNvPicPr preferRelativeResize="0"/>
          <p:nvPr/>
        </p:nvPicPr>
        <p:blipFill>
          <a:blip r:embed="rId3">
            <a:alphaModFix/>
          </a:blip>
          <a:stretch>
            <a:fillRect/>
          </a:stretch>
        </p:blipFill>
        <p:spPr>
          <a:xfrm>
            <a:off x="7310039" y="382500"/>
            <a:ext cx="1437961" cy="314700"/>
          </a:xfrm>
          <a:prstGeom prst="rect">
            <a:avLst/>
          </a:prstGeom>
          <a:noFill/>
          <a:ln>
            <a:noFill/>
          </a:ln>
        </p:spPr>
      </p:pic>
      <p:sp>
        <p:nvSpPr>
          <p:cNvPr id="870" name="Google Shape;870;p97"/>
          <p:cNvSpPr txBox="1"/>
          <p:nvPr/>
        </p:nvSpPr>
        <p:spPr>
          <a:xfrm>
            <a:off x="4322600" y="600150"/>
            <a:ext cx="4425300" cy="8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Maven Pro"/>
              <a:ea typeface="Maven Pro"/>
              <a:cs typeface="Maven Pro"/>
              <a:sym typeface="Maven Pro"/>
            </a:endParaRPr>
          </a:p>
          <a:p>
            <a:pPr marL="0" lvl="0" indent="0" algn="l" rtl="0">
              <a:spcBef>
                <a:spcPts val="0"/>
              </a:spcBef>
              <a:spcAft>
                <a:spcPts val="0"/>
              </a:spcAft>
              <a:buNone/>
            </a:pPr>
            <a:endParaRPr>
              <a:latin typeface="Maven Pro"/>
              <a:ea typeface="Maven Pro"/>
              <a:cs typeface="Maven Pro"/>
              <a:sym typeface="Maven Pro"/>
            </a:endParaRPr>
          </a:p>
          <a:p>
            <a:pPr marL="0" lvl="0" indent="0" algn="l" rtl="0">
              <a:spcBef>
                <a:spcPts val="0"/>
              </a:spcBef>
              <a:spcAft>
                <a:spcPts val="0"/>
              </a:spcAft>
              <a:buNone/>
            </a:pPr>
            <a:endParaRPr>
              <a:latin typeface="Maven Pro"/>
              <a:ea typeface="Maven Pro"/>
              <a:cs typeface="Maven Pro"/>
              <a:sym typeface="Maven Pro"/>
            </a:endParaRPr>
          </a:p>
          <a:p>
            <a:pPr marL="457200" lvl="0" indent="-317500" algn="l" rtl="0">
              <a:spcBef>
                <a:spcPts val="0"/>
              </a:spcBef>
              <a:spcAft>
                <a:spcPts val="0"/>
              </a:spcAft>
              <a:buClr>
                <a:srgbClr val="3E4649"/>
              </a:buClr>
              <a:buSzPts val="1400"/>
              <a:buFont typeface="Maven Pro"/>
              <a:buChar char="●"/>
            </a:pPr>
            <a:r>
              <a:rPr lang="en-GB">
                <a:solidFill>
                  <a:srgbClr val="3E4649"/>
                </a:solidFill>
                <a:latin typeface="Maven Pro"/>
                <a:ea typeface="Maven Pro"/>
                <a:cs typeface="Maven Pro"/>
                <a:sym typeface="Maven Pro"/>
              </a:rPr>
              <a:t>Where to find relevant information</a:t>
            </a:r>
            <a:endParaRPr>
              <a:solidFill>
                <a:srgbClr val="3E4649"/>
              </a:solidFill>
              <a:latin typeface="Maven Pro"/>
              <a:ea typeface="Maven Pro"/>
              <a:cs typeface="Maven Pro"/>
              <a:sym typeface="Maven Pro"/>
            </a:endParaRPr>
          </a:p>
          <a:p>
            <a:pPr marL="457200" lvl="0" indent="-317500" algn="l" rtl="0">
              <a:spcBef>
                <a:spcPts val="0"/>
              </a:spcBef>
              <a:spcAft>
                <a:spcPts val="0"/>
              </a:spcAft>
              <a:buClr>
                <a:srgbClr val="3E4649"/>
              </a:buClr>
              <a:buSzPts val="1400"/>
              <a:buFont typeface="Maven Pro"/>
              <a:buChar char="●"/>
            </a:pPr>
            <a:r>
              <a:rPr lang="en-GB">
                <a:solidFill>
                  <a:srgbClr val="3E4649"/>
                </a:solidFill>
                <a:latin typeface="Maven Pro"/>
                <a:ea typeface="Maven Pro"/>
                <a:cs typeface="Maven Pro"/>
                <a:sym typeface="Maven Pro"/>
              </a:rPr>
              <a:t>What systems are to be used (leave / payslips other systems)</a:t>
            </a:r>
            <a:endParaRPr>
              <a:solidFill>
                <a:srgbClr val="3E4649"/>
              </a:solidFill>
              <a:latin typeface="Maven Pro"/>
              <a:ea typeface="Maven Pro"/>
              <a:cs typeface="Maven Pro"/>
              <a:sym typeface="Maven Pro"/>
            </a:endParaRPr>
          </a:p>
          <a:p>
            <a:pPr marL="457200" lvl="0" indent="-317500" algn="l" rtl="0">
              <a:spcBef>
                <a:spcPts val="0"/>
              </a:spcBef>
              <a:spcAft>
                <a:spcPts val="0"/>
              </a:spcAft>
              <a:buClr>
                <a:srgbClr val="3E4649"/>
              </a:buClr>
              <a:buSzPts val="1400"/>
              <a:buFont typeface="Maven Pro"/>
              <a:buChar char="●"/>
            </a:pPr>
            <a:r>
              <a:rPr lang="en-GB">
                <a:solidFill>
                  <a:srgbClr val="3E4649"/>
                </a:solidFill>
                <a:latin typeface="Maven Pro"/>
                <a:ea typeface="Maven Pro"/>
                <a:cs typeface="Maven Pro"/>
                <a:sym typeface="Maven Pro"/>
              </a:rPr>
              <a:t>Even Parking (or lack thereof) </a:t>
            </a:r>
            <a:endParaRPr>
              <a:solidFill>
                <a:srgbClr val="3E4649"/>
              </a:solidFill>
              <a:latin typeface="Maven Pro"/>
              <a:ea typeface="Maven Pro"/>
              <a:cs typeface="Maven Pro"/>
              <a:sym typeface="Maven Pro"/>
            </a:endParaRPr>
          </a:p>
          <a:p>
            <a:pPr marL="457200" lvl="0" indent="-317500" algn="l" rtl="0">
              <a:spcBef>
                <a:spcPts val="0"/>
              </a:spcBef>
              <a:spcAft>
                <a:spcPts val="0"/>
              </a:spcAft>
              <a:buClr>
                <a:srgbClr val="3E4649"/>
              </a:buClr>
              <a:buSzPts val="1400"/>
              <a:buFont typeface="Maven Pro"/>
              <a:buChar char="●"/>
            </a:pPr>
            <a:r>
              <a:rPr lang="en-GB">
                <a:solidFill>
                  <a:srgbClr val="3E4649"/>
                </a:solidFill>
                <a:latin typeface="Maven Pro"/>
                <a:ea typeface="Maven Pro"/>
                <a:cs typeface="Maven Pro"/>
                <a:sym typeface="Maven Pro"/>
              </a:rPr>
              <a:t>Welcoming new staff to the department (people)</a:t>
            </a:r>
            <a:endParaRPr>
              <a:solidFill>
                <a:srgbClr val="3E4649"/>
              </a:solidFill>
              <a:latin typeface="Maven Pro"/>
              <a:ea typeface="Maven Pro"/>
              <a:cs typeface="Maven Pro"/>
              <a:sym typeface="Maven Pro"/>
            </a:endParaRPr>
          </a:p>
          <a:p>
            <a:pPr marL="457200" lvl="0" indent="0" algn="l" rtl="0">
              <a:spcBef>
                <a:spcPts val="0"/>
              </a:spcBef>
              <a:spcAft>
                <a:spcPts val="0"/>
              </a:spcAft>
              <a:buNone/>
            </a:pPr>
            <a:endParaRPr>
              <a:solidFill>
                <a:srgbClr val="3E4649"/>
              </a:solidFill>
              <a:latin typeface="Maven Pro"/>
              <a:ea typeface="Maven Pro"/>
              <a:cs typeface="Maven Pro"/>
              <a:sym typeface="Maven Pro"/>
            </a:endParaRPr>
          </a:p>
          <a:p>
            <a:pPr marL="457200" lvl="0" indent="-317500" algn="l" rtl="0">
              <a:spcBef>
                <a:spcPts val="0"/>
              </a:spcBef>
              <a:spcAft>
                <a:spcPts val="0"/>
              </a:spcAft>
              <a:buClr>
                <a:srgbClr val="3E4649"/>
              </a:buClr>
              <a:buSzPts val="1400"/>
              <a:buFont typeface="Maven Pro"/>
              <a:buChar char="●"/>
            </a:pPr>
            <a:r>
              <a:rPr lang="en-GB">
                <a:solidFill>
                  <a:srgbClr val="3E4649"/>
                </a:solidFill>
                <a:latin typeface="Maven Pro"/>
                <a:ea typeface="Maven Pro"/>
                <a:cs typeface="Maven Pro"/>
                <a:sym typeface="Maven Pro"/>
              </a:rPr>
              <a:t>Perhaps have a “buddy’’ in the department to help them settle in</a:t>
            </a:r>
            <a:endParaRPr>
              <a:solidFill>
                <a:srgbClr val="3E4649"/>
              </a:solidFill>
              <a:latin typeface="Maven Pro"/>
              <a:ea typeface="Maven Pro"/>
              <a:cs typeface="Maven Pro"/>
              <a:sym typeface="Maven Pro"/>
            </a:endParaRPr>
          </a:p>
          <a:p>
            <a:pPr marL="457200" lvl="0" indent="0" algn="l" rtl="0">
              <a:spcBef>
                <a:spcPts val="0"/>
              </a:spcBef>
              <a:spcAft>
                <a:spcPts val="0"/>
              </a:spcAft>
              <a:buNone/>
            </a:pPr>
            <a:endParaRPr>
              <a:solidFill>
                <a:srgbClr val="3E4649"/>
              </a:solidFill>
              <a:latin typeface="Maven Pro"/>
              <a:ea typeface="Maven Pro"/>
              <a:cs typeface="Maven Pro"/>
              <a:sym typeface="Maven Pro"/>
            </a:endParaRPr>
          </a:p>
          <a:p>
            <a:pPr marL="457200" lvl="0" indent="-317500" algn="l" rtl="0">
              <a:spcBef>
                <a:spcPts val="0"/>
              </a:spcBef>
              <a:spcAft>
                <a:spcPts val="0"/>
              </a:spcAft>
              <a:buClr>
                <a:srgbClr val="3E4649"/>
              </a:buClr>
              <a:buSzPts val="1400"/>
              <a:buFont typeface="Maven Pro"/>
              <a:buChar char="●"/>
            </a:pPr>
            <a:r>
              <a:rPr lang="en-GB">
                <a:solidFill>
                  <a:srgbClr val="3E4649"/>
                </a:solidFill>
                <a:latin typeface="Maven Pro"/>
                <a:ea typeface="Maven Pro"/>
                <a:cs typeface="Maven Pro"/>
                <a:sym typeface="Maven Pro"/>
              </a:rPr>
              <a:t>Information they will need to become productive as quickly as possible</a:t>
            </a:r>
            <a:endParaRPr>
              <a:solidFill>
                <a:srgbClr val="3E4649"/>
              </a:solidFill>
              <a:latin typeface="Maven Pro"/>
              <a:ea typeface="Maven Pro"/>
              <a:cs typeface="Maven Pro"/>
              <a:sym typeface="Maven Pro"/>
            </a:endParaRPr>
          </a:p>
          <a:p>
            <a:pPr marL="457200" lvl="0" indent="0" algn="l" rtl="0">
              <a:spcBef>
                <a:spcPts val="0"/>
              </a:spcBef>
              <a:spcAft>
                <a:spcPts val="0"/>
              </a:spcAft>
              <a:buNone/>
            </a:pPr>
            <a:endParaRPr>
              <a:solidFill>
                <a:srgbClr val="3E4649"/>
              </a:solidFill>
              <a:latin typeface="Maven Pro"/>
              <a:ea typeface="Maven Pro"/>
              <a:cs typeface="Maven Pro"/>
              <a:sym typeface="Maven Pro"/>
            </a:endParaRPr>
          </a:p>
          <a:p>
            <a:pPr marL="457200" lvl="0" indent="-317500" algn="l" rtl="0">
              <a:spcBef>
                <a:spcPts val="0"/>
              </a:spcBef>
              <a:spcAft>
                <a:spcPts val="0"/>
              </a:spcAft>
              <a:buClr>
                <a:srgbClr val="3E4649"/>
              </a:buClr>
              <a:buSzPts val="1400"/>
              <a:buFont typeface="Maven Pro"/>
              <a:buChar char="●"/>
            </a:pPr>
            <a:r>
              <a:rPr lang="en-GB" b="1">
                <a:latin typeface="Maven Pro"/>
                <a:ea typeface="Maven Pro"/>
                <a:cs typeface="Maven Pro"/>
                <a:sym typeface="Maven Pro"/>
              </a:rPr>
              <a:t>Introduction to the values and culture</a:t>
            </a:r>
            <a:endParaRPr b="1">
              <a:latin typeface="Maven Pro"/>
              <a:ea typeface="Maven Pro"/>
              <a:cs typeface="Maven Pro"/>
              <a:sym typeface="Maven Pro"/>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871" name="Google Shape;871;p97"/>
          <p:cNvPicPr preferRelativeResize="0"/>
          <p:nvPr/>
        </p:nvPicPr>
        <p:blipFill>
          <a:blip r:embed="rId4">
            <a:alphaModFix/>
          </a:blip>
          <a:stretch>
            <a:fillRect/>
          </a:stretch>
        </p:blipFill>
        <p:spPr>
          <a:xfrm>
            <a:off x="562500" y="1220125"/>
            <a:ext cx="2743624" cy="1567276"/>
          </a:xfrm>
          <a:prstGeom prst="rect">
            <a:avLst/>
          </a:prstGeom>
          <a:noFill/>
          <a:ln>
            <a:noFill/>
          </a:ln>
        </p:spPr>
      </p:pic>
      <p:pic>
        <p:nvPicPr>
          <p:cNvPr id="872" name="Google Shape;872;p97"/>
          <p:cNvPicPr preferRelativeResize="0"/>
          <p:nvPr/>
        </p:nvPicPr>
        <p:blipFill>
          <a:blip r:embed="rId5">
            <a:alphaModFix/>
          </a:blip>
          <a:stretch>
            <a:fillRect/>
          </a:stretch>
        </p:blipFill>
        <p:spPr>
          <a:xfrm>
            <a:off x="461125" y="2767749"/>
            <a:ext cx="2958125" cy="203007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877" name="Google Shape;877;p98"/>
          <p:cNvSpPr/>
          <p:nvPr/>
        </p:nvSpPr>
        <p:spPr>
          <a:xfrm>
            <a:off x="1008800" y="234450"/>
            <a:ext cx="8135100" cy="6108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98"/>
          <p:cNvSpPr/>
          <p:nvPr/>
        </p:nvSpPr>
        <p:spPr>
          <a:xfrm>
            <a:off x="333900" y="-10650"/>
            <a:ext cx="589800" cy="855900"/>
          </a:xfrm>
          <a:prstGeom prst="rect">
            <a:avLst/>
          </a:prstGeom>
          <a:solidFill>
            <a:srgbClr val="262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79" name="Google Shape;879;p98"/>
          <p:cNvCxnSpPr/>
          <p:nvPr/>
        </p:nvCxnSpPr>
        <p:spPr>
          <a:xfrm>
            <a:off x="1008800" y="0"/>
            <a:ext cx="0" cy="845400"/>
          </a:xfrm>
          <a:prstGeom prst="straightConnector1">
            <a:avLst/>
          </a:prstGeom>
          <a:noFill/>
          <a:ln w="28575" cap="flat" cmpd="sng">
            <a:solidFill>
              <a:srgbClr val="262262"/>
            </a:solidFill>
            <a:prstDash val="solid"/>
            <a:round/>
            <a:headEnd type="none" w="med" len="med"/>
            <a:tailEnd type="none" w="med" len="med"/>
          </a:ln>
        </p:spPr>
      </p:cxnSp>
      <p:sp>
        <p:nvSpPr>
          <p:cNvPr id="880" name="Google Shape;880;p98"/>
          <p:cNvSpPr txBox="1"/>
          <p:nvPr/>
        </p:nvSpPr>
        <p:spPr>
          <a:xfrm>
            <a:off x="987025" y="387725"/>
            <a:ext cx="5456700" cy="314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800">
                <a:latin typeface="Maven Pro"/>
                <a:ea typeface="Maven Pro"/>
                <a:cs typeface="Maven Pro"/>
                <a:sym typeface="Maven Pro"/>
              </a:rPr>
              <a:t>Induction - Integrating new staff effectively </a:t>
            </a:r>
            <a:r>
              <a:rPr lang="en-GB" sz="1800">
                <a:solidFill>
                  <a:srgbClr val="1C3165"/>
                </a:solidFill>
                <a:latin typeface="Maven Pro"/>
                <a:ea typeface="Maven Pro"/>
                <a:cs typeface="Maven Pro"/>
                <a:sym typeface="Maven Pro"/>
              </a:rPr>
              <a:t> </a:t>
            </a:r>
            <a:endParaRPr sz="1800">
              <a:solidFill>
                <a:srgbClr val="1C3165"/>
              </a:solidFill>
              <a:latin typeface="Maven Pro"/>
              <a:ea typeface="Maven Pro"/>
              <a:cs typeface="Maven Pro"/>
              <a:sym typeface="Maven Pro"/>
            </a:endParaRPr>
          </a:p>
        </p:txBody>
      </p:sp>
      <p:sp>
        <p:nvSpPr>
          <p:cNvPr id="881" name="Google Shape;881;p98"/>
          <p:cNvSpPr/>
          <p:nvPr/>
        </p:nvSpPr>
        <p:spPr>
          <a:xfrm>
            <a:off x="0" y="5126075"/>
            <a:ext cx="9144000" cy="17400"/>
          </a:xfrm>
          <a:prstGeom prst="rect">
            <a:avLst/>
          </a:prstGeom>
          <a:solidFill>
            <a:srgbClr val="E91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9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46</a:t>
            </a:fld>
            <a:endParaRPr/>
          </a:p>
        </p:txBody>
      </p:sp>
      <p:pic>
        <p:nvPicPr>
          <p:cNvPr id="883" name="Google Shape;883;p98"/>
          <p:cNvPicPr preferRelativeResize="0"/>
          <p:nvPr/>
        </p:nvPicPr>
        <p:blipFill>
          <a:blip r:embed="rId3">
            <a:alphaModFix/>
          </a:blip>
          <a:stretch>
            <a:fillRect/>
          </a:stretch>
        </p:blipFill>
        <p:spPr>
          <a:xfrm>
            <a:off x="7310039" y="382500"/>
            <a:ext cx="1437961" cy="314700"/>
          </a:xfrm>
          <a:prstGeom prst="rect">
            <a:avLst/>
          </a:prstGeom>
          <a:noFill/>
          <a:ln>
            <a:noFill/>
          </a:ln>
        </p:spPr>
      </p:pic>
      <p:sp>
        <p:nvSpPr>
          <p:cNvPr id="884" name="Google Shape;884;p98"/>
          <p:cNvSpPr txBox="1"/>
          <p:nvPr/>
        </p:nvSpPr>
        <p:spPr>
          <a:xfrm>
            <a:off x="213750" y="963500"/>
            <a:ext cx="87165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solidFill>
                  <a:srgbClr val="333333"/>
                </a:solidFill>
                <a:highlight>
                  <a:srgbClr val="FBFBFB"/>
                </a:highlight>
                <a:latin typeface="Maven Pro"/>
                <a:ea typeface="Maven Pro"/>
                <a:cs typeface="Maven Pro"/>
                <a:sym typeface="Maven Pro"/>
              </a:rPr>
              <a:t>How would YOU feel if ?</a:t>
            </a:r>
            <a:endParaRPr sz="1800">
              <a:solidFill>
                <a:srgbClr val="333333"/>
              </a:solidFill>
              <a:highlight>
                <a:srgbClr val="FBFBFB"/>
              </a:highlight>
              <a:latin typeface="Maven Pro"/>
              <a:ea typeface="Maven Pro"/>
              <a:cs typeface="Maven Pro"/>
              <a:sym typeface="Maven Pro"/>
            </a:endParaRPr>
          </a:p>
          <a:p>
            <a:pPr marL="0" lvl="0" indent="0" algn="l" rtl="0">
              <a:spcBef>
                <a:spcPts val="0"/>
              </a:spcBef>
              <a:spcAft>
                <a:spcPts val="0"/>
              </a:spcAft>
              <a:buNone/>
            </a:pPr>
            <a:endParaRPr sz="1800">
              <a:solidFill>
                <a:srgbClr val="333333"/>
              </a:solidFill>
              <a:highlight>
                <a:srgbClr val="FBFBFB"/>
              </a:highlight>
              <a:latin typeface="Maven Pro"/>
              <a:ea typeface="Maven Pro"/>
              <a:cs typeface="Maven Pro"/>
              <a:sym typeface="Maven Pro"/>
            </a:endParaRPr>
          </a:p>
          <a:p>
            <a:pPr marL="0" lvl="0" indent="0" algn="l" rtl="0">
              <a:spcBef>
                <a:spcPts val="0"/>
              </a:spcBef>
              <a:spcAft>
                <a:spcPts val="0"/>
              </a:spcAft>
              <a:buNone/>
            </a:pPr>
            <a:r>
              <a:rPr lang="en-GB" sz="1800">
                <a:solidFill>
                  <a:srgbClr val="333333"/>
                </a:solidFill>
                <a:highlight>
                  <a:srgbClr val="FBFBFB"/>
                </a:highlight>
                <a:latin typeface="Maven Pro"/>
                <a:ea typeface="Maven Pro"/>
                <a:cs typeface="Maven Pro"/>
                <a:sym typeface="Maven Pro"/>
              </a:rPr>
              <a:t>On your first day, your computer has not arrived, your chair is broken, and your manager is not in the office</a:t>
            </a:r>
            <a:endParaRPr sz="1800">
              <a:solidFill>
                <a:srgbClr val="333333"/>
              </a:solidFill>
              <a:highlight>
                <a:srgbClr val="FBFBFB"/>
              </a:highlight>
              <a:latin typeface="Maven Pro"/>
              <a:ea typeface="Maven Pro"/>
              <a:cs typeface="Maven Pro"/>
              <a:sym typeface="Maven Pro"/>
            </a:endParaRPr>
          </a:p>
          <a:p>
            <a:pPr marL="0" lvl="0" indent="0" algn="l" rtl="0">
              <a:spcBef>
                <a:spcPts val="0"/>
              </a:spcBef>
              <a:spcAft>
                <a:spcPts val="0"/>
              </a:spcAft>
              <a:buNone/>
            </a:pPr>
            <a:endParaRPr sz="1800">
              <a:solidFill>
                <a:srgbClr val="333333"/>
              </a:solidFill>
              <a:highlight>
                <a:srgbClr val="FBFBFB"/>
              </a:highlight>
              <a:latin typeface="Maven Pro"/>
              <a:ea typeface="Maven Pro"/>
              <a:cs typeface="Maven Pro"/>
              <a:sym typeface="Maven Pro"/>
            </a:endParaRPr>
          </a:p>
          <a:p>
            <a:pPr marL="0" lvl="0" indent="0" algn="l" rtl="0">
              <a:spcBef>
                <a:spcPts val="0"/>
              </a:spcBef>
              <a:spcAft>
                <a:spcPts val="0"/>
              </a:spcAft>
              <a:buNone/>
            </a:pPr>
            <a:r>
              <a:rPr lang="en-GB" sz="1800">
                <a:solidFill>
                  <a:srgbClr val="333333"/>
                </a:solidFill>
                <a:highlight>
                  <a:srgbClr val="FBFBFB"/>
                </a:highlight>
                <a:latin typeface="Maven Pro"/>
                <a:ea typeface="Maven Pro"/>
                <a:cs typeface="Maven Pro"/>
                <a:sym typeface="Maven Pro"/>
              </a:rPr>
              <a:t>When you ask your new colleagues a question, they're often too busy to help. </a:t>
            </a:r>
            <a:endParaRPr sz="1800">
              <a:solidFill>
                <a:srgbClr val="333333"/>
              </a:solidFill>
              <a:highlight>
                <a:srgbClr val="FBFBFB"/>
              </a:highlight>
              <a:latin typeface="Maven Pro"/>
              <a:ea typeface="Maven Pro"/>
              <a:cs typeface="Maven Pro"/>
              <a:sym typeface="Maven Pro"/>
            </a:endParaRPr>
          </a:p>
          <a:p>
            <a:pPr marL="0" lvl="0" indent="0" algn="l" rtl="0">
              <a:spcBef>
                <a:spcPts val="0"/>
              </a:spcBef>
              <a:spcAft>
                <a:spcPts val="0"/>
              </a:spcAft>
              <a:buNone/>
            </a:pPr>
            <a:endParaRPr sz="1800">
              <a:solidFill>
                <a:srgbClr val="333333"/>
              </a:solidFill>
              <a:highlight>
                <a:srgbClr val="FBFBFB"/>
              </a:highlight>
              <a:latin typeface="Maven Pro"/>
              <a:ea typeface="Maven Pro"/>
              <a:cs typeface="Maven Pro"/>
              <a:sym typeface="Maven Pro"/>
            </a:endParaRPr>
          </a:p>
          <a:p>
            <a:pPr marL="0" lvl="0" indent="0" algn="l" rtl="0">
              <a:spcBef>
                <a:spcPts val="0"/>
              </a:spcBef>
              <a:spcAft>
                <a:spcPts val="0"/>
              </a:spcAft>
              <a:buNone/>
            </a:pPr>
            <a:endParaRPr sz="1800">
              <a:solidFill>
                <a:srgbClr val="333333"/>
              </a:solidFill>
              <a:highlight>
                <a:srgbClr val="FBFBFB"/>
              </a:highlight>
              <a:latin typeface="Maven Pro"/>
              <a:ea typeface="Maven Pro"/>
              <a:cs typeface="Maven Pro"/>
              <a:sym typeface="Maven Pro"/>
            </a:endParaRPr>
          </a:p>
          <a:p>
            <a:pPr marL="0" lvl="0" indent="0" algn="l" rtl="0">
              <a:spcBef>
                <a:spcPts val="0"/>
              </a:spcBef>
              <a:spcAft>
                <a:spcPts val="0"/>
              </a:spcAft>
              <a:buNone/>
            </a:pPr>
            <a:r>
              <a:rPr lang="en-GB" sz="1800">
                <a:solidFill>
                  <a:srgbClr val="333333"/>
                </a:solidFill>
                <a:highlight>
                  <a:srgbClr val="FBFBFB"/>
                </a:highlight>
                <a:latin typeface="Maven Pro"/>
                <a:ea typeface="Maven Pro"/>
                <a:cs typeface="Maven Pro"/>
                <a:sym typeface="Maven Pro"/>
              </a:rPr>
              <a:t>As a result, you begin to  feel like a burden and will become increasingly isolated, unmotivated and unhappy.</a:t>
            </a:r>
            <a:endParaRPr sz="1800">
              <a:solidFill>
                <a:srgbClr val="333333"/>
              </a:solidFill>
              <a:highlight>
                <a:srgbClr val="FBFBFB"/>
              </a:highlight>
              <a:latin typeface="Maven Pro"/>
              <a:ea typeface="Maven Pro"/>
              <a:cs typeface="Maven Pro"/>
              <a:sym typeface="Maven Pro"/>
            </a:endParaRPr>
          </a:p>
          <a:p>
            <a:pPr marL="0" lvl="0" indent="0" algn="l" rtl="0">
              <a:spcBef>
                <a:spcPts val="0"/>
              </a:spcBef>
              <a:spcAft>
                <a:spcPts val="0"/>
              </a:spcAft>
              <a:buNone/>
            </a:pPr>
            <a:endParaRPr sz="1800">
              <a:solidFill>
                <a:srgbClr val="333333"/>
              </a:solidFill>
              <a:highlight>
                <a:srgbClr val="FBFBFB"/>
              </a:highlight>
              <a:latin typeface="Maven Pro"/>
              <a:ea typeface="Maven Pro"/>
              <a:cs typeface="Maven Pro"/>
              <a:sym typeface="Maven Pro"/>
            </a:endParaRPr>
          </a:p>
          <a:p>
            <a:pPr marL="0" lvl="0" indent="0" algn="l" rtl="0">
              <a:spcBef>
                <a:spcPts val="0"/>
              </a:spcBef>
              <a:spcAft>
                <a:spcPts val="0"/>
              </a:spcAft>
              <a:buNone/>
            </a:pPr>
            <a:endParaRPr sz="1800">
              <a:solidFill>
                <a:srgbClr val="333333"/>
              </a:solidFill>
              <a:highlight>
                <a:srgbClr val="FBFBFB"/>
              </a:highlight>
              <a:latin typeface="Maven Pro"/>
              <a:ea typeface="Maven Pro"/>
              <a:cs typeface="Maven Pro"/>
              <a:sym typeface="Maven Pro"/>
            </a:endParaRPr>
          </a:p>
          <a:p>
            <a:pPr marL="0" lvl="0" indent="0" algn="l" rtl="0">
              <a:spcBef>
                <a:spcPts val="0"/>
              </a:spcBef>
              <a:spcAft>
                <a:spcPts val="0"/>
              </a:spcAft>
              <a:buNone/>
            </a:pPr>
            <a:r>
              <a:rPr lang="en-GB" sz="1800" b="1">
                <a:solidFill>
                  <a:srgbClr val="333333"/>
                </a:solidFill>
                <a:highlight>
                  <a:srgbClr val="FBFBFB"/>
                </a:highlight>
                <a:latin typeface="Maven Pro"/>
                <a:ea typeface="Maven Pro"/>
                <a:cs typeface="Maven Pro"/>
                <a:sym typeface="Maven Pro"/>
              </a:rPr>
              <a:t>You have effectively ‘’lost your new hire’’ - as this sours the company brand experience from day 1</a:t>
            </a:r>
            <a:endParaRPr sz="1800" b="1">
              <a:solidFill>
                <a:srgbClr val="333333"/>
              </a:solidFill>
              <a:highlight>
                <a:srgbClr val="FBFBFB"/>
              </a:highlight>
              <a:latin typeface="Maven Pro"/>
              <a:ea typeface="Maven Pro"/>
              <a:cs typeface="Maven Pro"/>
              <a:sym typeface="Maven Pro"/>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89" name="Google Shape;889;p99"/>
          <p:cNvSpPr/>
          <p:nvPr/>
        </p:nvSpPr>
        <p:spPr>
          <a:xfrm>
            <a:off x="1008800" y="234450"/>
            <a:ext cx="8135100" cy="6108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99"/>
          <p:cNvSpPr/>
          <p:nvPr/>
        </p:nvSpPr>
        <p:spPr>
          <a:xfrm>
            <a:off x="333900" y="-10650"/>
            <a:ext cx="589800" cy="855900"/>
          </a:xfrm>
          <a:prstGeom prst="rect">
            <a:avLst/>
          </a:prstGeom>
          <a:solidFill>
            <a:srgbClr val="262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91" name="Google Shape;891;p99"/>
          <p:cNvCxnSpPr/>
          <p:nvPr/>
        </p:nvCxnSpPr>
        <p:spPr>
          <a:xfrm>
            <a:off x="1008800" y="0"/>
            <a:ext cx="0" cy="845400"/>
          </a:xfrm>
          <a:prstGeom prst="straightConnector1">
            <a:avLst/>
          </a:prstGeom>
          <a:noFill/>
          <a:ln w="28575" cap="flat" cmpd="sng">
            <a:solidFill>
              <a:srgbClr val="262262"/>
            </a:solidFill>
            <a:prstDash val="solid"/>
            <a:round/>
            <a:headEnd type="none" w="med" len="med"/>
            <a:tailEnd type="none" w="med" len="med"/>
          </a:ln>
        </p:spPr>
      </p:cxnSp>
      <p:sp>
        <p:nvSpPr>
          <p:cNvPr id="892" name="Google Shape;892;p99"/>
          <p:cNvSpPr txBox="1"/>
          <p:nvPr/>
        </p:nvSpPr>
        <p:spPr>
          <a:xfrm>
            <a:off x="987025" y="387725"/>
            <a:ext cx="5456700" cy="314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800">
                <a:latin typeface="Maven Pro"/>
                <a:ea typeface="Maven Pro"/>
                <a:cs typeface="Maven Pro"/>
                <a:sym typeface="Maven Pro"/>
              </a:rPr>
              <a:t>New Hires  </a:t>
            </a:r>
            <a:r>
              <a:rPr lang="en-GB" sz="1800">
                <a:solidFill>
                  <a:srgbClr val="1C3165"/>
                </a:solidFill>
                <a:latin typeface="Maven Pro"/>
                <a:ea typeface="Maven Pro"/>
                <a:cs typeface="Maven Pro"/>
                <a:sym typeface="Maven Pro"/>
              </a:rPr>
              <a:t> </a:t>
            </a:r>
            <a:endParaRPr sz="1800">
              <a:solidFill>
                <a:srgbClr val="1C3165"/>
              </a:solidFill>
              <a:latin typeface="Maven Pro"/>
              <a:ea typeface="Maven Pro"/>
              <a:cs typeface="Maven Pro"/>
              <a:sym typeface="Maven Pro"/>
            </a:endParaRPr>
          </a:p>
        </p:txBody>
      </p:sp>
      <p:sp>
        <p:nvSpPr>
          <p:cNvPr id="893" name="Google Shape;893;p99"/>
          <p:cNvSpPr/>
          <p:nvPr/>
        </p:nvSpPr>
        <p:spPr>
          <a:xfrm>
            <a:off x="0" y="5126075"/>
            <a:ext cx="9144000" cy="17400"/>
          </a:xfrm>
          <a:prstGeom prst="rect">
            <a:avLst/>
          </a:prstGeom>
          <a:solidFill>
            <a:srgbClr val="E91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9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47</a:t>
            </a:fld>
            <a:endParaRPr/>
          </a:p>
        </p:txBody>
      </p:sp>
      <p:pic>
        <p:nvPicPr>
          <p:cNvPr id="895" name="Google Shape;895;p99"/>
          <p:cNvPicPr preferRelativeResize="0"/>
          <p:nvPr/>
        </p:nvPicPr>
        <p:blipFill>
          <a:blip r:embed="rId3">
            <a:alphaModFix/>
          </a:blip>
          <a:stretch>
            <a:fillRect/>
          </a:stretch>
        </p:blipFill>
        <p:spPr>
          <a:xfrm>
            <a:off x="7310039" y="382500"/>
            <a:ext cx="1437961" cy="314700"/>
          </a:xfrm>
          <a:prstGeom prst="rect">
            <a:avLst/>
          </a:prstGeom>
          <a:noFill/>
          <a:ln>
            <a:noFill/>
          </a:ln>
        </p:spPr>
      </p:pic>
      <p:sp>
        <p:nvSpPr>
          <p:cNvPr id="896" name="Google Shape;896;p99"/>
          <p:cNvSpPr txBox="1"/>
          <p:nvPr/>
        </p:nvSpPr>
        <p:spPr>
          <a:xfrm>
            <a:off x="669175" y="1657000"/>
            <a:ext cx="7589700" cy="314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000">
              <a:solidFill>
                <a:srgbClr val="333333"/>
              </a:solidFill>
              <a:highlight>
                <a:srgbClr val="FBFBFB"/>
              </a:highlight>
              <a:latin typeface="Maven Pro"/>
              <a:ea typeface="Maven Pro"/>
              <a:cs typeface="Maven Pro"/>
              <a:sym typeface="Maven Pro"/>
            </a:endParaRPr>
          </a:p>
          <a:p>
            <a:pPr marL="0" lvl="0" indent="0" algn="l" rtl="0">
              <a:spcBef>
                <a:spcPts val="0"/>
              </a:spcBef>
              <a:spcAft>
                <a:spcPts val="0"/>
              </a:spcAft>
              <a:buNone/>
            </a:pPr>
            <a:endParaRPr sz="3000">
              <a:solidFill>
                <a:srgbClr val="333333"/>
              </a:solidFill>
              <a:highlight>
                <a:srgbClr val="FBFBFB"/>
              </a:highlight>
              <a:latin typeface="Maven Pro"/>
              <a:ea typeface="Maven Pro"/>
              <a:cs typeface="Maven Pro"/>
              <a:sym typeface="Maven Pro"/>
            </a:endParaRPr>
          </a:p>
          <a:p>
            <a:pPr marL="0" lvl="0" indent="0" algn="l" rtl="0">
              <a:spcBef>
                <a:spcPts val="0"/>
              </a:spcBef>
              <a:spcAft>
                <a:spcPts val="0"/>
              </a:spcAft>
              <a:buNone/>
            </a:pPr>
            <a:r>
              <a:rPr lang="en-GB" sz="3000">
                <a:solidFill>
                  <a:srgbClr val="333333"/>
                </a:solidFill>
                <a:highlight>
                  <a:srgbClr val="FBFBFB"/>
                </a:highlight>
                <a:latin typeface="Maven Pro"/>
                <a:ea typeface="Maven Pro"/>
                <a:cs typeface="Maven Pro"/>
                <a:sym typeface="Maven Pro"/>
              </a:rPr>
              <a:t>Do you remember what your first few days / weeks were like in your new organisation?    </a:t>
            </a:r>
            <a:endParaRPr sz="3000">
              <a:solidFill>
                <a:srgbClr val="333333"/>
              </a:solidFill>
              <a:highlight>
                <a:srgbClr val="FBFBFB"/>
              </a:highlight>
              <a:latin typeface="Maven Pro"/>
              <a:ea typeface="Maven Pro"/>
              <a:cs typeface="Maven Pro"/>
              <a:sym typeface="Maven Pro"/>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sp>
        <p:nvSpPr>
          <p:cNvPr id="901" name="Google Shape;901;p100"/>
          <p:cNvSpPr/>
          <p:nvPr/>
        </p:nvSpPr>
        <p:spPr>
          <a:xfrm>
            <a:off x="1008800" y="234450"/>
            <a:ext cx="8135100" cy="6108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00"/>
          <p:cNvSpPr/>
          <p:nvPr/>
        </p:nvSpPr>
        <p:spPr>
          <a:xfrm>
            <a:off x="333900" y="-10650"/>
            <a:ext cx="589800" cy="855900"/>
          </a:xfrm>
          <a:prstGeom prst="rect">
            <a:avLst/>
          </a:prstGeom>
          <a:solidFill>
            <a:srgbClr val="262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03" name="Google Shape;903;p100"/>
          <p:cNvCxnSpPr/>
          <p:nvPr/>
        </p:nvCxnSpPr>
        <p:spPr>
          <a:xfrm>
            <a:off x="1008800" y="0"/>
            <a:ext cx="0" cy="845400"/>
          </a:xfrm>
          <a:prstGeom prst="straightConnector1">
            <a:avLst/>
          </a:prstGeom>
          <a:noFill/>
          <a:ln w="28575" cap="flat" cmpd="sng">
            <a:solidFill>
              <a:srgbClr val="262262"/>
            </a:solidFill>
            <a:prstDash val="solid"/>
            <a:round/>
            <a:headEnd type="none" w="med" len="med"/>
            <a:tailEnd type="none" w="med" len="med"/>
          </a:ln>
        </p:spPr>
      </p:cxnSp>
      <p:sp>
        <p:nvSpPr>
          <p:cNvPr id="904" name="Google Shape;904;p100"/>
          <p:cNvSpPr txBox="1"/>
          <p:nvPr/>
        </p:nvSpPr>
        <p:spPr>
          <a:xfrm>
            <a:off x="987025" y="387725"/>
            <a:ext cx="5456700" cy="314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800">
                <a:latin typeface="Maven Pro"/>
                <a:ea typeface="Maven Pro"/>
                <a:cs typeface="Maven Pro"/>
                <a:sym typeface="Maven Pro"/>
              </a:rPr>
              <a:t>What new hires feel like - let us not forget  </a:t>
            </a:r>
            <a:r>
              <a:rPr lang="en-GB" sz="1800">
                <a:solidFill>
                  <a:srgbClr val="1C3165"/>
                </a:solidFill>
                <a:latin typeface="Maven Pro"/>
                <a:ea typeface="Maven Pro"/>
                <a:cs typeface="Maven Pro"/>
                <a:sym typeface="Maven Pro"/>
              </a:rPr>
              <a:t> </a:t>
            </a:r>
            <a:endParaRPr sz="1800">
              <a:solidFill>
                <a:srgbClr val="1C3165"/>
              </a:solidFill>
              <a:latin typeface="Maven Pro"/>
              <a:ea typeface="Maven Pro"/>
              <a:cs typeface="Maven Pro"/>
              <a:sym typeface="Maven Pro"/>
            </a:endParaRPr>
          </a:p>
        </p:txBody>
      </p:sp>
      <p:sp>
        <p:nvSpPr>
          <p:cNvPr id="905" name="Google Shape;905;p100"/>
          <p:cNvSpPr/>
          <p:nvPr/>
        </p:nvSpPr>
        <p:spPr>
          <a:xfrm>
            <a:off x="0" y="5126075"/>
            <a:ext cx="9144000" cy="17400"/>
          </a:xfrm>
          <a:prstGeom prst="rect">
            <a:avLst/>
          </a:prstGeom>
          <a:solidFill>
            <a:srgbClr val="E91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0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48</a:t>
            </a:fld>
            <a:endParaRPr/>
          </a:p>
        </p:txBody>
      </p:sp>
      <p:pic>
        <p:nvPicPr>
          <p:cNvPr id="907" name="Google Shape;907;p100"/>
          <p:cNvPicPr preferRelativeResize="0"/>
          <p:nvPr/>
        </p:nvPicPr>
        <p:blipFill>
          <a:blip r:embed="rId3">
            <a:alphaModFix/>
          </a:blip>
          <a:stretch>
            <a:fillRect/>
          </a:stretch>
        </p:blipFill>
        <p:spPr>
          <a:xfrm>
            <a:off x="7310039" y="382500"/>
            <a:ext cx="1437961" cy="314700"/>
          </a:xfrm>
          <a:prstGeom prst="rect">
            <a:avLst/>
          </a:prstGeom>
          <a:noFill/>
          <a:ln>
            <a:noFill/>
          </a:ln>
        </p:spPr>
      </p:pic>
      <p:pic>
        <p:nvPicPr>
          <p:cNvPr id="908" name="Google Shape;908;p100"/>
          <p:cNvPicPr preferRelativeResize="0"/>
          <p:nvPr/>
        </p:nvPicPr>
        <p:blipFill>
          <a:blip r:embed="rId4">
            <a:alphaModFix/>
          </a:blip>
          <a:stretch>
            <a:fillRect/>
          </a:stretch>
        </p:blipFill>
        <p:spPr>
          <a:xfrm>
            <a:off x="2168875" y="997650"/>
            <a:ext cx="4323999" cy="397602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sp>
        <p:nvSpPr>
          <p:cNvPr id="913" name="Google Shape;913;p101"/>
          <p:cNvSpPr/>
          <p:nvPr/>
        </p:nvSpPr>
        <p:spPr>
          <a:xfrm>
            <a:off x="1008800" y="234450"/>
            <a:ext cx="8135100" cy="610800"/>
          </a:xfrm>
          <a:prstGeom prst="rect">
            <a:avLst/>
          </a:prstGeom>
          <a:solidFill>
            <a:srgbClr val="EEEEEE"/>
          </a:solidFill>
          <a:ln>
            <a:noFill/>
          </a:ln>
        </p:spPr>
        <p:txBody>
          <a:bodyPr spcFirstLastPara="1" wrap="square" lIns="92300" tIns="92300" rIns="92300" bIns="92300" anchor="ctr" anchorCtr="0">
            <a:noAutofit/>
          </a:bodyPr>
          <a:lstStyle/>
          <a:p>
            <a:pPr marL="0" lvl="0" indent="0" algn="l" rtl="0">
              <a:spcBef>
                <a:spcPts val="0"/>
              </a:spcBef>
              <a:spcAft>
                <a:spcPts val="0"/>
              </a:spcAft>
              <a:buNone/>
            </a:pPr>
            <a:endParaRPr/>
          </a:p>
        </p:txBody>
      </p:sp>
      <p:sp>
        <p:nvSpPr>
          <p:cNvPr id="914" name="Google Shape;914;p101"/>
          <p:cNvSpPr txBox="1"/>
          <p:nvPr/>
        </p:nvSpPr>
        <p:spPr>
          <a:xfrm>
            <a:off x="1150900" y="382500"/>
            <a:ext cx="6006300" cy="314700"/>
          </a:xfrm>
          <a:prstGeom prst="rect">
            <a:avLst/>
          </a:prstGeom>
          <a:noFill/>
          <a:ln>
            <a:noFill/>
          </a:ln>
        </p:spPr>
        <p:txBody>
          <a:bodyPr spcFirstLastPara="1" wrap="square" lIns="92300" tIns="92300" rIns="92300" bIns="92300" anchor="ctr" anchorCtr="0">
            <a:noAutofit/>
          </a:bodyPr>
          <a:lstStyle/>
          <a:p>
            <a:pPr marL="0" lvl="0" indent="0" algn="l" rtl="0">
              <a:spcBef>
                <a:spcPts val="0"/>
              </a:spcBef>
              <a:spcAft>
                <a:spcPts val="0"/>
              </a:spcAft>
              <a:buNone/>
            </a:pPr>
            <a:r>
              <a:rPr lang="en-GB" sz="1800">
                <a:solidFill>
                  <a:srgbClr val="3E4649"/>
                </a:solidFill>
                <a:latin typeface="Montserrat"/>
                <a:ea typeface="Montserrat"/>
                <a:cs typeface="Montserrat"/>
                <a:sym typeface="Montserrat"/>
              </a:rPr>
              <a:t>First 3 months - critical     </a:t>
            </a:r>
            <a:endParaRPr sz="1800">
              <a:solidFill>
                <a:srgbClr val="3E4649"/>
              </a:solidFill>
              <a:latin typeface="Montserrat"/>
              <a:ea typeface="Montserrat"/>
              <a:cs typeface="Montserrat"/>
              <a:sym typeface="Montserrat"/>
            </a:endParaRPr>
          </a:p>
        </p:txBody>
      </p:sp>
      <p:sp>
        <p:nvSpPr>
          <p:cNvPr id="915" name="Google Shape;915;p101"/>
          <p:cNvSpPr txBox="1">
            <a:spLocks noGrp="1"/>
          </p:cNvSpPr>
          <p:nvPr>
            <p:ph type="sldNum" idx="12"/>
          </p:nvPr>
        </p:nvSpPr>
        <p:spPr>
          <a:xfrm>
            <a:off x="8472458" y="4663217"/>
            <a:ext cx="548700" cy="393600"/>
          </a:xfrm>
          <a:prstGeom prst="rect">
            <a:avLst/>
          </a:prstGeom>
        </p:spPr>
        <p:txBody>
          <a:bodyPr spcFirstLastPara="1" wrap="square" lIns="92300" tIns="92300" rIns="92300" bIns="92300" anchor="ctr" anchorCtr="0">
            <a:noAutofit/>
          </a:bodyPr>
          <a:lstStyle/>
          <a:p>
            <a:pPr marL="0" lvl="0" indent="0" algn="r" rtl="0">
              <a:spcBef>
                <a:spcPts val="0"/>
              </a:spcBef>
              <a:spcAft>
                <a:spcPts val="0"/>
              </a:spcAft>
              <a:buNone/>
            </a:pPr>
            <a:fld id="{00000000-1234-1234-1234-123412341234}" type="slidenum">
              <a:rPr lang="en-GB"/>
              <a:t>49</a:t>
            </a:fld>
            <a:endParaRPr/>
          </a:p>
        </p:txBody>
      </p:sp>
      <p:sp>
        <p:nvSpPr>
          <p:cNvPr id="916" name="Google Shape;916;p101"/>
          <p:cNvSpPr/>
          <p:nvPr/>
        </p:nvSpPr>
        <p:spPr>
          <a:xfrm>
            <a:off x="333900" y="-10650"/>
            <a:ext cx="589800" cy="855900"/>
          </a:xfrm>
          <a:prstGeom prst="rect">
            <a:avLst/>
          </a:prstGeom>
          <a:solidFill>
            <a:srgbClr val="262262"/>
          </a:solidFill>
          <a:ln>
            <a:noFill/>
          </a:ln>
        </p:spPr>
        <p:txBody>
          <a:bodyPr spcFirstLastPara="1" wrap="square" lIns="92300" tIns="92300" rIns="92300" bIns="92300" anchor="ctr" anchorCtr="0">
            <a:noAutofit/>
          </a:bodyPr>
          <a:lstStyle/>
          <a:p>
            <a:pPr marL="0" lvl="0" indent="0" algn="l" rtl="0">
              <a:spcBef>
                <a:spcPts val="0"/>
              </a:spcBef>
              <a:spcAft>
                <a:spcPts val="0"/>
              </a:spcAft>
              <a:buNone/>
            </a:pPr>
            <a:endParaRPr/>
          </a:p>
        </p:txBody>
      </p:sp>
      <p:cxnSp>
        <p:nvCxnSpPr>
          <p:cNvPr id="917" name="Google Shape;917;p101"/>
          <p:cNvCxnSpPr/>
          <p:nvPr/>
        </p:nvCxnSpPr>
        <p:spPr>
          <a:xfrm>
            <a:off x="1008800" y="0"/>
            <a:ext cx="0" cy="845400"/>
          </a:xfrm>
          <a:prstGeom prst="straightConnector1">
            <a:avLst/>
          </a:prstGeom>
          <a:noFill/>
          <a:ln w="28575" cap="flat" cmpd="sng">
            <a:solidFill>
              <a:srgbClr val="262262"/>
            </a:solidFill>
            <a:prstDash val="solid"/>
            <a:round/>
            <a:headEnd type="none" w="med" len="med"/>
            <a:tailEnd type="none" w="med" len="med"/>
          </a:ln>
        </p:spPr>
      </p:cxnSp>
      <p:sp>
        <p:nvSpPr>
          <p:cNvPr id="918" name="Google Shape;918;p101"/>
          <p:cNvSpPr/>
          <p:nvPr/>
        </p:nvSpPr>
        <p:spPr>
          <a:xfrm>
            <a:off x="0" y="5126075"/>
            <a:ext cx="9144000" cy="17400"/>
          </a:xfrm>
          <a:prstGeom prst="rect">
            <a:avLst/>
          </a:prstGeom>
          <a:solidFill>
            <a:srgbClr val="E9168C"/>
          </a:solidFill>
          <a:ln>
            <a:noFill/>
          </a:ln>
        </p:spPr>
        <p:txBody>
          <a:bodyPr spcFirstLastPara="1" wrap="square" lIns="92300" tIns="92300" rIns="92300" bIns="92300" anchor="ctr" anchorCtr="0">
            <a:noAutofit/>
          </a:bodyPr>
          <a:lstStyle/>
          <a:p>
            <a:pPr marL="0" lvl="0" indent="0" algn="l" rtl="0">
              <a:spcBef>
                <a:spcPts val="0"/>
              </a:spcBef>
              <a:spcAft>
                <a:spcPts val="0"/>
              </a:spcAft>
              <a:buNone/>
            </a:pPr>
            <a:endParaRPr/>
          </a:p>
        </p:txBody>
      </p:sp>
      <p:pic>
        <p:nvPicPr>
          <p:cNvPr id="919" name="Google Shape;919;p101"/>
          <p:cNvPicPr preferRelativeResize="0"/>
          <p:nvPr/>
        </p:nvPicPr>
        <p:blipFill>
          <a:blip r:embed="rId3">
            <a:alphaModFix/>
          </a:blip>
          <a:stretch>
            <a:fillRect/>
          </a:stretch>
        </p:blipFill>
        <p:spPr>
          <a:xfrm>
            <a:off x="7310039" y="382500"/>
            <a:ext cx="1168343" cy="255694"/>
          </a:xfrm>
          <a:prstGeom prst="rect">
            <a:avLst/>
          </a:prstGeom>
          <a:noFill/>
          <a:ln>
            <a:noFill/>
          </a:ln>
        </p:spPr>
      </p:pic>
      <p:sp>
        <p:nvSpPr>
          <p:cNvPr id="920" name="Google Shape;920;p101"/>
          <p:cNvSpPr txBox="1"/>
          <p:nvPr/>
        </p:nvSpPr>
        <p:spPr>
          <a:xfrm>
            <a:off x="2067658" y="3992784"/>
            <a:ext cx="5008800" cy="474900"/>
          </a:xfrm>
          <a:prstGeom prst="rect">
            <a:avLst/>
          </a:prstGeom>
          <a:noFill/>
          <a:ln>
            <a:noFill/>
          </a:ln>
        </p:spPr>
        <p:txBody>
          <a:bodyPr spcFirstLastPara="1" wrap="square" lIns="79125" tIns="79125" rIns="79125" bIns="79125" anchor="t" anchorCtr="0">
            <a:noAutofit/>
          </a:bodyPr>
          <a:lstStyle/>
          <a:p>
            <a:pPr marL="0" lvl="0" indent="0" algn="l" rtl="0">
              <a:spcBef>
                <a:spcPts val="0"/>
              </a:spcBef>
              <a:spcAft>
                <a:spcPts val="0"/>
              </a:spcAft>
              <a:buNone/>
            </a:pPr>
            <a:endParaRPr sz="1600"/>
          </a:p>
          <a:p>
            <a:pPr marL="0" lvl="0" indent="0" algn="l" rtl="0">
              <a:spcBef>
                <a:spcPts val="0"/>
              </a:spcBef>
              <a:spcAft>
                <a:spcPts val="0"/>
              </a:spcAft>
              <a:buNone/>
            </a:pPr>
            <a:endParaRPr sz="1600"/>
          </a:p>
          <a:p>
            <a:pPr marL="0" lvl="0" indent="0" algn="l" rtl="0">
              <a:spcBef>
                <a:spcPts val="0"/>
              </a:spcBef>
              <a:spcAft>
                <a:spcPts val="0"/>
              </a:spcAft>
              <a:buNone/>
            </a:pPr>
            <a:endParaRPr sz="1600"/>
          </a:p>
        </p:txBody>
      </p:sp>
      <p:sp>
        <p:nvSpPr>
          <p:cNvPr id="921" name="Google Shape;921;p101"/>
          <p:cNvSpPr txBox="1"/>
          <p:nvPr/>
        </p:nvSpPr>
        <p:spPr>
          <a:xfrm>
            <a:off x="473700" y="1119956"/>
            <a:ext cx="6602700" cy="464700"/>
          </a:xfrm>
          <a:prstGeom prst="rect">
            <a:avLst/>
          </a:prstGeom>
          <a:noFill/>
          <a:ln>
            <a:noFill/>
          </a:ln>
        </p:spPr>
        <p:txBody>
          <a:bodyPr spcFirstLastPara="1" wrap="square" lIns="79125" tIns="79125" rIns="79125" bIns="79125" anchor="t" anchorCtr="0">
            <a:noAutofit/>
          </a:bodyPr>
          <a:lstStyle/>
          <a:p>
            <a:pPr marL="0" lvl="0" indent="0" algn="l" rtl="0">
              <a:lnSpc>
                <a:spcPct val="115000"/>
              </a:lnSpc>
              <a:spcBef>
                <a:spcPts val="0"/>
              </a:spcBef>
              <a:spcAft>
                <a:spcPts val="0"/>
              </a:spcAft>
              <a:buNone/>
            </a:pPr>
            <a:r>
              <a:rPr lang="en-GB" sz="1600" dirty="0">
                <a:solidFill>
                  <a:srgbClr val="333333"/>
                </a:solidFill>
                <a:highlight>
                  <a:srgbClr val="FBFBFB"/>
                </a:highlight>
                <a:latin typeface="Maven Pro"/>
                <a:ea typeface="Maven Pro"/>
                <a:cs typeface="Maven Pro"/>
                <a:sym typeface="Maven Pro"/>
              </a:rPr>
              <a:t>If induction is not done correctly,  the first 3 months are the most dangerous, when your new hire may feel like this -</a:t>
            </a:r>
            <a:endParaRPr sz="1600" dirty="0">
              <a:solidFill>
                <a:srgbClr val="333333"/>
              </a:solidFill>
              <a:highlight>
                <a:srgbClr val="FBFBFB"/>
              </a:highlight>
              <a:latin typeface="Maven Pro"/>
              <a:ea typeface="Maven Pro"/>
              <a:cs typeface="Maven Pro"/>
              <a:sym typeface="Maven Pro"/>
            </a:endParaRPr>
          </a:p>
          <a:p>
            <a:pPr marL="0" lvl="0" indent="0" algn="l" rtl="0">
              <a:lnSpc>
                <a:spcPct val="115000"/>
              </a:lnSpc>
              <a:spcBef>
                <a:spcPts val="0"/>
              </a:spcBef>
              <a:spcAft>
                <a:spcPts val="0"/>
              </a:spcAft>
              <a:buNone/>
            </a:pPr>
            <a:endParaRPr sz="1600" dirty="0">
              <a:solidFill>
                <a:srgbClr val="333333"/>
              </a:solidFill>
              <a:highlight>
                <a:srgbClr val="FBFBFB"/>
              </a:highlight>
              <a:latin typeface="Maven Pro"/>
              <a:ea typeface="Maven Pro"/>
              <a:cs typeface="Maven Pro"/>
              <a:sym typeface="Maven Pro"/>
            </a:endParaRPr>
          </a:p>
          <a:p>
            <a:pPr marL="457200" lvl="0" indent="-330200" algn="l" rtl="0">
              <a:lnSpc>
                <a:spcPct val="115000"/>
              </a:lnSpc>
              <a:spcBef>
                <a:spcPts val="0"/>
              </a:spcBef>
              <a:spcAft>
                <a:spcPts val="0"/>
              </a:spcAft>
              <a:buClr>
                <a:srgbClr val="333333"/>
              </a:buClr>
              <a:buSzPts val="1600"/>
              <a:buFont typeface="Maven Pro"/>
              <a:buChar char="-"/>
            </a:pPr>
            <a:r>
              <a:rPr lang="en-GB" sz="1600" dirty="0">
                <a:solidFill>
                  <a:srgbClr val="333333"/>
                </a:solidFill>
                <a:highlight>
                  <a:srgbClr val="FBFBFB"/>
                </a:highlight>
                <a:latin typeface="Maven Pro"/>
                <a:ea typeface="Maven Pro"/>
                <a:cs typeface="Maven Pro"/>
                <a:sym typeface="Maven Pro"/>
              </a:rPr>
              <a:t>Working methods used in “my old company’’ don’t work here</a:t>
            </a:r>
            <a:endParaRPr sz="1600" dirty="0">
              <a:solidFill>
                <a:srgbClr val="333333"/>
              </a:solidFill>
              <a:highlight>
                <a:srgbClr val="FBFBFB"/>
              </a:highlight>
              <a:latin typeface="Maven Pro"/>
              <a:ea typeface="Maven Pro"/>
              <a:cs typeface="Maven Pro"/>
              <a:sym typeface="Maven Pro"/>
            </a:endParaRPr>
          </a:p>
          <a:p>
            <a:pPr marL="457200" lvl="0" indent="-330200" algn="l" rtl="0">
              <a:lnSpc>
                <a:spcPct val="115000"/>
              </a:lnSpc>
              <a:spcBef>
                <a:spcPts val="0"/>
              </a:spcBef>
              <a:spcAft>
                <a:spcPts val="0"/>
              </a:spcAft>
              <a:buClr>
                <a:srgbClr val="333333"/>
              </a:buClr>
              <a:buSzPts val="1600"/>
              <a:buFont typeface="Maven Pro"/>
              <a:buChar char="-"/>
            </a:pPr>
            <a:r>
              <a:rPr lang="en-GB" sz="1600" dirty="0">
                <a:solidFill>
                  <a:srgbClr val="333333"/>
                </a:solidFill>
                <a:highlight>
                  <a:srgbClr val="FBFBFB"/>
                </a:highlight>
                <a:latin typeface="Maven Pro"/>
                <a:ea typeface="Maven Pro"/>
                <a:cs typeface="Maven Pro"/>
                <a:sym typeface="Maven Pro"/>
              </a:rPr>
              <a:t>New companies systems are outdated and frustrating </a:t>
            </a:r>
            <a:endParaRPr sz="1600" dirty="0">
              <a:solidFill>
                <a:srgbClr val="333333"/>
              </a:solidFill>
              <a:highlight>
                <a:srgbClr val="FBFBFB"/>
              </a:highlight>
              <a:latin typeface="Maven Pro"/>
              <a:ea typeface="Maven Pro"/>
              <a:cs typeface="Maven Pro"/>
              <a:sym typeface="Maven Pro"/>
            </a:endParaRPr>
          </a:p>
          <a:p>
            <a:pPr marL="457200" lvl="0" indent="-330200" algn="l" rtl="0">
              <a:lnSpc>
                <a:spcPct val="115000"/>
              </a:lnSpc>
              <a:spcBef>
                <a:spcPts val="0"/>
              </a:spcBef>
              <a:spcAft>
                <a:spcPts val="0"/>
              </a:spcAft>
              <a:buClr>
                <a:srgbClr val="333333"/>
              </a:buClr>
              <a:buSzPts val="1600"/>
              <a:buFont typeface="Maven Pro"/>
              <a:buChar char="-"/>
            </a:pPr>
            <a:r>
              <a:rPr lang="en-GB" sz="1600" dirty="0">
                <a:solidFill>
                  <a:srgbClr val="333333"/>
                </a:solidFill>
                <a:highlight>
                  <a:srgbClr val="FBFBFB"/>
                </a:highlight>
                <a:latin typeface="Maven Pro"/>
                <a:ea typeface="Maven Pro"/>
                <a:cs typeface="Maven Pro"/>
                <a:sym typeface="Maven Pro"/>
              </a:rPr>
              <a:t>No emotional support - new people and different environment</a:t>
            </a:r>
            <a:endParaRPr sz="1600" dirty="0">
              <a:solidFill>
                <a:srgbClr val="333333"/>
              </a:solidFill>
              <a:highlight>
                <a:srgbClr val="FBFBFB"/>
              </a:highlight>
              <a:latin typeface="Maven Pro"/>
              <a:ea typeface="Maven Pro"/>
              <a:cs typeface="Maven Pro"/>
              <a:sym typeface="Maven Pro"/>
            </a:endParaRPr>
          </a:p>
          <a:p>
            <a:pPr marL="457200" lvl="0" indent="-330200" algn="l" rtl="0">
              <a:lnSpc>
                <a:spcPct val="115000"/>
              </a:lnSpc>
              <a:spcBef>
                <a:spcPts val="0"/>
              </a:spcBef>
              <a:spcAft>
                <a:spcPts val="0"/>
              </a:spcAft>
              <a:buClr>
                <a:srgbClr val="333333"/>
              </a:buClr>
              <a:buSzPts val="1600"/>
              <a:buFont typeface="Maven Pro"/>
              <a:buChar char="-"/>
            </a:pPr>
            <a:r>
              <a:rPr lang="en-GB" sz="1600" dirty="0">
                <a:solidFill>
                  <a:srgbClr val="333333"/>
                </a:solidFill>
                <a:highlight>
                  <a:srgbClr val="FBFBFB"/>
                </a:highlight>
                <a:latin typeface="Maven Pro"/>
                <a:ea typeface="Maven Pro"/>
                <a:cs typeface="Maven Pro"/>
                <a:sym typeface="Maven Pro"/>
              </a:rPr>
              <a:t>Leads to frustration, anger and depression</a:t>
            </a:r>
            <a:endParaRPr sz="1600" dirty="0">
              <a:solidFill>
                <a:srgbClr val="333333"/>
              </a:solidFill>
              <a:highlight>
                <a:srgbClr val="FBFBFB"/>
              </a:highlight>
              <a:latin typeface="Maven Pro"/>
              <a:ea typeface="Maven Pro"/>
              <a:cs typeface="Maven Pro"/>
              <a:sym typeface="Maven Pro"/>
            </a:endParaRPr>
          </a:p>
          <a:p>
            <a:pPr marL="457200" lvl="0" indent="-330200" algn="l" rtl="0">
              <a:lnSpc>
                <a:spcPct val="115000"/>
              </a:lnSpc>
              <a:spcBef>
                <a:spcPts val="0"/>
              </a:spcBef>
              <a:spcAft>
                <a:spcPts val="0"/>
              </a:spcAft>
              <a:buClr>
                <a:srgbClr val="333333"/>
              </a:buClr>
              <a:buSzPts val="1600"/>
              <a:buFont typeface="Maven Pro"/>
              <a:buChar char="-"/>
            </a:pPr>
            <a:r>
              <a:rPr lang="en-GB" sz="1600" dirty="0">
                <a:solidFill>
                  <a:srgbClr val="333333"/>
                </a:solidFill>
                <a:highlight>
                  <a:srgbClr val="FBFBFB"/>
                </a:highlight>
                <a:latin typeface="Maven Pro"/>
                <a:ea typeface="Maven Pro"/>
                <a:cs typeface="Maven Pro"/>
                <a:sym typeface="Maven Pro"/>
              </a:rPr>
              <a:t>Stress, Anxiety and confusion</a:t>
            </a:r>
            <a:endParaRPr sz="1600" dirty="0">
              <a:solidFill>
                <a:srgbClr val="333333"/>
              </a:solidFill>
              <a:highlight>
                <a:srgbClr val="FBFBFB"/>
              </a:highlight>
              <a:latin typeface="Maven Pro"/>
              <a:ea typeface="Maven Pro"/>
              <a:cs typeface="Maven Pro"/>
              <a:sym typeface="Maven Pro"/>
            </a:endParaRPr>
          </a:p>
          <a:p>
            <a:pPr marL="0" lvl="0" indent="0" algn="l" rtl="0">
              <a:lnSpc>
                <a:spcPct val="115000"/>
              </a:lnSpc>
              <a:spcBef>
                <a:spcPts val="0"/>
              </a:spcBef>
              <a:spcAft>
                <a:spcPts val="0"/>
              </a:spcAft>
              <a:buNone/>
            </a:pPr>
            <a:endParaRPr sz="1600" dirty="0">
              <a:solidFill>
                <a:srgbClr val="333333"/>
              </a:solidFill>
              <a:highlight>
                <a:srgbClr val="FBFBFB"/>
              </a:highlight>
              <a:latin typeface="Maven Pro"/>
              <a:ea typeface="Maven Pro"/>
              <a:cs typeface="Maven Pro"/>
              <a:sym typeface="Maven Pro"/>
            </a:endParaRPr>
          </a:p>
          <a:p>
            <a:pPr marL="457200" lvl="0" indent="-330200" algn="l" rtl="0">
              <a:lnSpc>
                <a:spcPct val="115000"/>
              </a:lnSpc>
              <a:spcBef>
                <a:spcPts val="0"/>
              </a:spcBef>
              <a:spcAft>
                <a:spcPts val="0"/>
              </a:spcAft>
              <a:buClr>
                <a:srgbClr val="333333"/>
              </a:buClr>
              <a:buSzPts val="1600"/>
              <a:buFont typeface="Maven Pro"/>
              <a:buChar char="-"/>
            </a:pPr>
            <a:r>
              <a:rPr lang="en-GB" sz="1600" dirty="0">
                <a:solidFill>
                  <a:srgbClr val="333333"/>
                </a:solidFill>
                <a:highlight>
                  <a:srgbClr val="FBFBFB"/>
                </a:highlight>
                <a:latin typeface="Maven Pro"/>
                <a:ea typeface="Maven Pro"/>
                <a:cs typeface="Maven Pro"/>
                <a:sym typeface="Maven Pro"/>
              </a:rPr>
              <a:t>They feel lost and out of place </a:t>
            </a:r>
            <a:endParaRPr sz="1600" dirty="0">
              <a:solidFill>
                <a:srgbClr val="333333"/>
              </a:solidFill>
              <a:highlight>
                <a:srgbClr val="FBFBFB"/>
              </a:highlight>
              <a:latin typeface="Maven Pro"/>
              <a:ea typeface="Maven Pro"/>
              <a:cs typeface="Maven Pro"/>
              <a:sym typeface="Maven Pro"/>
            </a:endParaRPr>
          </a:p>
          <a:p>
            <a:pPr marL="457200" lvl="0" indent="-330200" algn="l" rtl="0">
              <a:lnSpc>
                <a:spcPct val="115000"/>
              </a:lnSpc>
              <a:spcBef>
                <a:spcPts val="0"/>
              </a:spcBef>
              <a:spcAft>
                <a:spcPts val="0"/>
              </a:spcAft>
              <a:buClr>
                <a:srgbClr val="333333"/>
              </a:buClr>
              <a:buSzPts val="1600"/>
              <a:buFont typeface="Maven Pro"/>
              <a:buChar char="-"/>
            </a:pPr>
            <a:r>
              <a:rPr lang="en-GB" sz="1600" dirty="0">
                <a:solidFill>
                  <a:srgbClr val="333333"/>
                </a:solidFill>
                <a:highlight>
                  <a:srgbClr val="FBFBFB"/>
                </a:highlight>
                <a:latin typeface="Maven Pro"/>
                <a:ea typeface="Maven Pro"/>
                <a:cs typeface="Maven Pro"/>
                <a:sym typeface="Maven Pro"/>
              </a:rPr>
              <a:t>Begin to think “I have made a mistake…’’</a:t>
            </a:r>
            <a:endParaRPr sz="1600" dirty="0">
              <a:latin typeface="Maven Pro"/>
              <a:ea typeface="Maven Pro"/>
              <a:cs typeface="Maven Pro"/>
              <a:sym typeface="Maven Pro"/>
            </a:endParaRPr>
          </a:p>
        </p:txBody>
      </p:sp>
      <p:pic>
        <p:nvPicPr>
          <p:cNvPr id="922" name="Google Shape;922;p101"/>
          <p:cNvPicPr preferRelativeResize="0"/>
          <p:nvPr/>
        </p:nvPicPr>
        <p:blipFill>
          <a:blip r:embed="rId4">
            <a:alphaModFix/>
          </a:blip>
          <a:stretch>
            <a:fillRect/>
          </a:stretch>
        </p:blipFill>
        <p:spPr>
          <a:xfrm>
            <a:off x="5434700" y="2929321"/>
            <a:ext cx="3490325" cy="1733900"/>
          </a:xfrm>
          <a:prstGeom prst="rect">
            <a:avLst/>
          </a:prstGeom>
          <a:noFill/>
          <a:ln>
            <a:noFill/>
          </a:ln>
        </p:spPr>
      </p:pic>
      <p:pic>
        <p:nvPicPr>
          <p:cNvPr id="923" name="Google Shape;923;p101"/>
          <p:cNvPicPr preferRelativeResize="0"/>
          <p:nvPr/>
        </p:nvPicPr>
        <p:blipFill>
          <a:blip r:embed="rId5">
            <a:alphaModFix/>
          </a:blip>
          <a:stretch>
            <a:fillRect/>
          </a:stretch>
        </p:blipFill>
        <p:spPr>
          <a:xfrm>
            <a:off x="6979701" y="1068975"/>
            <a:ext cx="1829014" cy="12215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1">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1">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21">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2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55"/>
          <p:cNvSpPr/>
          <p:nvPr/>
        </p:nvSpPr>
        <p:spPr>
          <a:xfrm>
            <a:off x="1008800" y="234450"/>
            <a:ext cx="8135100" cy="6108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55"/>
          <p:cNvSpPr/>
          <p:nvPr/>
        </p:nvSpPr>
        <p:spPr>
          <a:xfrm>
            <a:off x="333900" y="-10650"/>
            <a:ext cx="589800" cy="855900"/>
          </a:xfrm>
          <a:prstGeom prst="rect">
            <a:avLst/>
          </a:prstGeom>
          <a:solidFill>
            <a:srgbClr val="262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69" name="Google Shape;269;p55"/>
          <p:cNvCxnSpPr/>
          <p:nvPr/>
        </p:nvCxnSpPr>
        <p:spPr>
          <a:xfrm>
            <a:off x="1008800" y="0"/>
            <a:ext cx="0" cy="845400"/>
          </a:xfrm>
          <a:prstGeom prst="straightConnector1">
            <a:avLst/>
          </a:prstGeom>
          <a:noFill/>
          <a:ln w="28575" cap="flat" cmpd="sng">
            <a:solidFill>
              <a:srgbClr val="0B5394"/>
            </a:solidFill>
            <a:prstDash val="solid"/>
            <a:round/>
            <a:headEnd type="none" w="med" len="med"/>
            <a:tailEnd type="none" w="med" len="med"/>
          </a:ln>
        </p:spPr>
      </p:cxnSp>
      <p:sp>
        <p:nvSpPr>
          <p:cNvPr id="270" name="Google Shape;270;p55"/>
          <p:cNvSpPr txBox="1"/>
          <p:nvPr/>
        </p:nvSpPr>
        <p:spPr>
          <a:xfrm>
            <a:off x="1150900" y="382500"/>
            <a:ext cx="5825400" cy="314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800">
                <a:latin typeface="Maven Pro"/>
                <a:ea typeface="Maven Pro"/>
                <a:cs typeface="Maven Pro"/>
                <a:sym typeface="Maven Pro"/>
              </a:rPr>
              <a:t>Ensuring the person you interviewed, is the person you hire </a:t>
            </a:r>
            <a:endParaRPr sz="1800">
              <a:latin typeface="Maven Pro"/>
              <a:ea typeface="Maven Pro"/>
              <a:cs typeface="Maven Pro"/>
              <a:sym typeface="Maven Pro"/>
            </a:endParaRPr>
          </a:p>
        </p:txBody>
      </p:sp>
      <p:sp>
        <p:nvSpPr>
          <p:cNvPr id="271" name="Google Shape;271;p55"/>
          <p:cNvSpPr/>
          <p:nvPr/>
        </p:nvSpPr>
        <p:spPr>
          <a:xfrm>
            <a:off x="0" y="5126075"/>
            <a:ext cx="9144000" cy="17400"/>
          </a:xfrm>
          <a:prstGeom prst="rect">
            <a:avLst/>
          </a:prstGeom>
          <a:solidFill>
            <a:srgbClr val="E91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2" name="Google Shape;272;p55"/>
          <p:cNvPicPr preferRelativeResize="0"/>
          <p:nvPr/>
        </p:nvPicPr>
        <p:blipFill>
          <a:blip r:embed="rId3">
            <a:alphaModFix/>
          </a:blip>
          <a:stretch>
            <a:fillRect/>
          </a:stretch>
        </p:blipFill>
        <p:spPr>
          <a:xfrm>
            <a:off x="7310039" y="382500"/>
            <a:ext cx="1437961" cy="314700"/>
          </a:xfrm>
          <a:prstGeom prst="rect">
            <a:avLst/>
          </a:prstGeom>
          <a:noFill/>
          <a:ln>
            <a:noFill/>
          </a:ln>
        </p:spPr>
      </p:pic>
      <p:sp>
        <p:nvSpPr>
          <p:cNvPr id="273" name="Google Shape;273;p55"/>
          <p:cNvSpPr txBox="1"/>
          <p:nvPr/>
        </p:nvSpPr>
        <p:spPr>
          <a:xfrm>
            <a:off x="105300" y="4811375"/>
            <a:ext cx="3918900" cy="31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800">
              <a:solidFill>
                <a:srgbClr val="CCCCCC"/>
              </a:solidFill>
              <a:latin typeface="Poppins"/>
              <a:ea typeface="Poppins"/>
              <a:cs typeface="Poppins"/>
              <a:sym typeface="Poppins"/>
            </a:endParaRPr>
          </a:p>
        </p:txBody>
      </p:sp>
      <p:sp>
        <p:nvSpPr>
          <p:cNvPr id="274" name="Google Shape;274;p55"/>
          <p:cNvSpPr txBox="1"/>
          <p:nvPr/>
        </p:nvSpPr>
        <p:spPr>
          <a:xfrm>
            <a:off x="202850" y="1610363"/>
            <a:ext cx="8635200" cy="3000000"/>
          </a:xfrm>
          <a:prstGeom prst="rect">
            <a:avLst/>
          </a:prstGeom>
          <a:noFill/>
          <a:ln>
            <a:noFill/>
          </a:ln>
        </p:spPr>
        <p:txBody>
          <a:bodyPr spcFirstLastPara="1" wrap="square" lIns="91425" tIns="91425" rIns="91425" bIns="91425" anchor="t" anchorCtr="0">
            <a:noAutofit/>
          </a:bodyPr>
          <a:lstStyle/>
          <a:p>
            <a:pPr marL="342900" lvl="0" indent="0" algn="l" rtl="0">
              <a:lnSpc>
                <a:spcPct val="200000"/>
              </a:lnSpc>
              <a:spcBef>
                <a:spcPts val="500"/>
              </a:spcBef>
              <a:spcAft>
                <a:spcPts val="0"/>
              </a:spcAft>
              <a:buNone/>
            </a:pPr>
            <a:endParaRPr sz="2400">
              <a:solidFill>
                <a:srgbClr val="404040"/>
              </a:solidFill>
              <a:latin typeface="Maven Pro"/>
              <a:ea typeface="Maven Pro"/>
              <a:cs typeface="Maven Pro"/>
              <a:sym typeface="Maven Pro"/>
            </a:endParaRPr>
          </a:p>
        </p:txBody>
      </p:sp>
      <p:pic>
        <p:nvPicPr>
          <p:cNvPr id="275" name="Google Shape;275;p55"/>
          <p:cNvPicPr preferRelativeResize="0"/>
          <p:nvPr/>
        </p:nvPicPr>
        <p:blipFill>
          <a:blip r:embed="rId4">
            <a:alphaModFix/>
          </a:blip>
          <a:stretch>
            <a:fillRect/>
          </a:stretch>
        </p:blipFill>
        <p:spPr>
          <a:xfrm>
            <a:off x="333900" y="1001695"/>
            <a:ext cx="3690300" cy="2082869"/>
          </a:xfrm>
          <a:prstGeom prst="rect">
            <a:avLst/>
          </a:prstGeom>
          <a:noFill/>
          <a:ln>
            <a:noFill/>
          </a:ln>
        </p:spPr>
      </p:pic>
      <p:sp>
        <p:nvSpPr>
          <p:cNvPr id="276" name="Google Shape;276;p55"/>
          <p:cNvSpPr txBox="1"/>
          <p:nvPr/>
        </p:nvSpPr>
        <p:spPr>
          <a:xfrm>
            <a:off x="551000" y="3240875"/>
            <a:ext cx="3690300" cy="48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solidFill>
                  <a:srgbClr val="404040"/>
                </a:solidFill>
                <a:latin typeface="Maven Pro"/>
                <a:ea typeface="Maven Pro"/>
                <a:cs typeface="Maven Pro"/>
                <a:sym typeface="Maven Pro"/>
              </a:rPr>
              <a:t>The first step in finding out </a:t>
            </a:r>
            <a:r>
              <a:rPr lang="en-GB" sz="2400">
                <a:solidFill>
                  <a:srgbClr val="404040"/>
                </a:solidFill>
                <a:latin typeface="Maven Pro"/>
                <a:ea typeface="Maven Pro"/>
                <a:cs typeface="Maven Pro"/>
                <a:sym typeface="Maven Pro"/>
              </a:rPr>
              <a:t>“who they are”</a:t>
            </a:r>
            <a:r>
              <a:rPr lang="en-GB" sz="1800">
                <a:solidFill>
                  <a:srgbClr val="404040"/>
                </a:solidFill>
                <a:latin typeface="Maven Pro"/>
                <a:ea typeface="Maven Pro"/>
                <a:cs typeface="Maven Pro"/>
                <a:sym typeface="Maven Pro"/>
              </a:rPr>
              <a:t> is the interview </a:t>
            </a:r>
            <a:endParaRPr sz="1800">
              <a:latin typeface="Maven Pro"/>
              <a:ea typeface="Maven Pro"/>
              <a:cs typeface="Maven Pro"/>
              <a:sym typeface="Maven Pro"/>
            </a:endParaRPr>
          </a:p>
        </p:txBody>
      </p:sp>
      <p:pic>
        <p:nvPicPr>
          <p:cNvPr id="277" name="Google Shape;277;p55"/>
          <p:cNvPicPr preferRelativeResize="0"/>
          <p:nvPr/>
        </p:nvPicPr>
        <p:blipFill>
          <a:blip r:embed="rId5">
            <a:alphaModFix/>
          </a:blip>
          <a:stretch>
            <a:fillRect/>
          </a:stretch>
        </p:blipFill>
        <p:spPr>
          <a:xfrm>
            <a:off x="4624275" y="946400"/>
            <a:ext cx="3771950" cy="2171900"/>
          </a:xfrm>
          <a:prstGeom prst="rect">
            <a:avLst/>
          </a:prstGeom>
          <a:noFill/>
          <a:ln>
            <a:noFill/>
          </a:ln>
        </p:spPr>
      </p:pic>
      <p:sp>
        <p:nvSpPr>
          <p:cNvPr id="278" name="Google Shape;278;p55"/>
          <p:cNvSpPr txBox="1"/>
          <p:nvPr/>
        </p:nvSpPr>
        <p:spPr>
          <a:xfrm>
            <a:off x="4945925" y="3284625"/>
            <a:ext cx="3450300" cy="48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solidFill>
                  <a:srgbClr val="404040"/>
                </a:solidFill>
                <a:latin typeface="Maven Pro"/>
                <a:ea typeface="Maven Pro"/>
                <a:cs typeface="Maven Pro"/>
                <a:sym typeface="Maven Pro"/>
              </a:rPr>
              <a:t>...Which most people are nervous about </a:t>
            </a:r>
            <a:endParaRPr sz="1800">
              <a:solidFill>
                <a:srgbClr val="404040"/>
              </a:solidFill>
              <a:latin typeface="Maven Pro"/>
              <a:ea typeface="Maven Pro"/>
              <a:cs typeface="Maven Pro"/>
              <a:sym typeface="Maven Pro"/>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Google Shape;928;p102"/>
          <p:cNvSpPr/>
          <p:nvPr/>
        </p:nvSpPr>
        <p:spPr>
          <a:xfrm>
            <a:off x="1008800" y="234450"/>
            <a:ext cx="8135100" cy="6108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02"/>
          <p:cNvSpPr/>
          <p:nvPr/>
        </p:nvSpPr>
        <p:spPr>
          <a:xfrm>
            <a:off x="333900" y="-10650"/>
            <a:ext cx="589800" cy="855900"/>
          </a:xfrm>
          <a:prstGeom prst="rect">
            <a:avLst/>
          </a:prstGeom>
          <a:solidFill>
            <a:srgbClr val="262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30" name="Google Shape;930;p102"/>
          <p:cNvCxnSpPr/>
          <p:nvPr/>
        </p:nvCxnSpPr>
        <p:spPr>
          <a:xfrm>
            <a:off x="1008800" y="0"/>
            <a:ext cx="0" cy="845400"/>
          </a:xfrm>
          <a:prstGeom prst="straightConnector1">
            <a:avLst/>
          </a:prstGeom>
          <a:noFill/>
          <a:ln w="28575" cap="flat" cmpd="sng">
            <a:solidFill>
              <a:srgbClr val="262262"/>
            </a:solidFill>
            <a:prstDash val="solid"/>
            <a:round/>
            <a:headEnd type="none" w="med" len="med"/>
            <a:tailEnd type="none" w="med" len="med"/>
          </a:ln>
        </p:spPr>
      </p:cxnSp>
      <p:sp>
        <p:nvSpPr>
          <p:cNvPr id="931" name="Google Shape;931;p102"/>
          <p:cNvSpPr txBox="1"/>
          <p:nvPr/>
        </p:nvSpPr>
        <p:spPr>
          <a:xfrm>
            <a:off x="987025" y="387725"/>
            <a:ext cx="5456700" cy="314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800">
                <a:latin typeface="Maven Pro"/>
                <a:ea typeface="Maven Pro"/>
                <a:cs typeface="Maven Pro"/>
                <a:sym typeface="Maven Pro"/>
              </a:rPr>
              <a:t>In conclusion</a:t>
            </a:r>
            <a:r>
              <a:rPr lang="en-GB" sz="1800">
                <a:solidFill>
                  <a:srgbClr val="1C3165"/>
                </a:solidFill>
                <a:latin typeface="Maven Pro"/>
                <a:ea typeface="Maven Pro"/>
                <a:cs typeface="Maven Pro"/>
                <a:sym typeface="Maven Pro"/>
              </a:rPr>
              <a:t> </a:t>
            </a:r>
            <a:endParaRPr sz="1800">
              <a:solidFill>
                <a:srgbClr val="1C3165"/>
              </a:solidFill>
              <a:latin typeface="Maven Pro"/>
              <a:ea typeface="Maven Pro"/>
              <a:cs typeface="Maven Pro"/>
              <a:sym typeface="Maven Pro"/>
            </a:endParaRPr>
          </a:p>
        </p:txBody>
      </p:sp>
      <p:sp>
        <p:nvSpPr>
          <p:cNvPr id="932" name="Google Shape;932;p102"/>
          <p:cNvSpPr/>
          <p:nvPr/>
        </p:nvSpPr>
        <p:spPr>
          <a:xfrm>
            <a:off x="0" y="5126075"/>
            <a:ext cx="9144000" cy="17400"/>
          </a:xfrm>
          <a:prstGeom prst="rect">
            <a:avLst/>
          </a:prstGeom>
          <a:solidFill>
            <a:srgbClr val="E91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0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50</a:t>
            </a:fld>
            <a:endParaRPr/>
          </a:p>
        </p:txBody>
      </p:sp>
      <p:pic>
        <p:nvPicPr>
          <p:cNvPr id="934" name="Google Shape;934;p102"/>
          <p:cNvPicPr preferRelativeResize="0"/>
          <p:nvPr/>
        </p:nvPicPr>
        <p:blipFill>
          <a:blip r:embed="rId3">
            <a:alphaModFix/>
          </a:blip>
          <a:stretch>
            <a:fillRect/>
          </a:stretch>
        </p:blipFill>
        <p:spPr>
          <a:xfrm>
            <a:off x="7310039" y="382500"/>
            <a:ext cx="1437961" cy="314700"/>
          </a:xfrm>
          <a:prstGeom prst="rect">
            <a:avLst/>
          </a:prstGeom>
          <a:noFill/>
          <a:ln>
            <a:noFill/>
          </a:ln>
        </p:spPr>
      </p:pic>
      <p:sp>
        <p:nvSpPr>
          <p:cNvPr id="935" name="Google Shape;935;p102"/>
          <p:cNvSpPr txBox="1"/>
          <p:nvPr/>
        </p:nvSpPr>
        <p:spPr>
          <a:xfrm>
            <a:off x="800475" y="1345475"/>
            <a:ext cx="7344000" cy="258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333333"/>
              </a:solidFill>
              <a:highlight>
                <a:srgbClr val="FBFBFB"/>
              </a:highlight>
              <a:latin typeface="Maven Pro"/>
              <a:ea typeface="Maven Pro"/>
              <a:cs typeface="Maven Pro"/>
              <a:sym typeface="Maven Pro"/>
            </a:endParaRPr>
          </a:p>
          <a:p>
            <a:pPr marL="0" lvl="0" indent="0" algn="l" rtl="0">
              <a:spcBef>
                <a:spcPts val="0"/>
              </a:spcBef>
              <a:spcAft>
                <a:spcPts val="0"/>
              </a:spcAft>
              <a:buNone/>
            </a:pPr>
            <a:endParaRPr sz="1800">
              <a:solidFill>
                <a:srgbClr val="333333"/>
              </a:solidFill>
              <a:highlight>
                <a:srgbClr val="FBFBFB"/>
              </a:highlight>
              <a:latin typeface="Maven Pro"/>
              <a:ea typeface="Maven Pro"/>
              <a:cs typeface="Maven Pro"/>
              <a:sym typeface="Maven Pro"/>
            </a:endParaRPr>
          </a:p>
          <a:p>
            <a:pPr marL="0" lvl="0" indent="0" algn="l" rtl="0">
              <a:spcBef>
                <a:spcPts val="0"/>
              </a:spcBef>
              <a:spcAft>
                <a:spcPts val="0"/>
              </a:spcAft>
              <a:buNone/>
            </a:pPr>
            <a:endParaRPr sz="1800">
              <a:solidFill>
                <a:srgbClr val="333333"/>
              </a:solidFill>
              <a:highlight>
                <a:srgbClr val="FBFBFB"/>
              </a:highlight>
              <a:latin typeface="Maven Pro"/>
              <a:ea typeface="Maven Pro"/>
              <a:cs typeface="Maven Pro"/>
              <a:sym typeface="Maven Pro"/>
            </a:endParaRPr>
          </a:p>
          <a:p>
            <a:pPr marL="0" lvl="0" indent="0" algn="l" rtl="0">
              <a:spcBef>
                <a:spcPts val="0"/>
              </a:spcBef>
              <a:spcAft>
                <a:spcPts val="0"/>
              </a:spcAft>
              <a:buNone/>
            </a:pPr>
            <a:endParaRPr sz="1800">
              <a:solidFill>
                <a:srgbClr val="333333"/>
              </a:solidFill>
              <a:highlight>
                <a:srgbClr val="FBFBFB"/>
              </a:highlight>
              <a:latin typeface="Maven Pro"/>
              <a:ea typeface="Maven Pro"/>
              <a:cs typeface="Maven Pro"/>
              <a:sym typeface="Maven Pro"/>
            </a:endParaRPr>
          </a:p>
          <a:p>
            <a:pPr marL="0" lvl="0" indent="0" algn="l" rtl="0">
              <a:spcBef>
                <a:spcPts val="0"/>
              </a:spcBef>
              <a:spcAft>
                <a:spcPts val="0"/>
              </a:spcAft>
              <a:buNone/>
            </a:pPr>
            <a:endParaRPr sz="1800">
              <a:solidFill>
                <a:srgbClr val="333333"/>
              </a:solidFill>
              <a:highlight>
                <a:srgbClr val="FBFBFB"/>
              </a:highlight>
              <a:latin typeface="Maven Pro"/>
              <a:ea typeface="Maven Pro"/>
              <a:cs typeface="Maven Pro"/>
              <a:sym typeface="Maven Pro"/>
            </a:endParaRPr>
          </a:p>
          <a:p>
            <a:pPr marL="0" lvl="0" indent="0" algn="l" rtl="0">
              <a:spcBef>
                <a:spcPts val="0"/>
              </a:spcBef>
              <a:spcAft>
                <a:spcPts val="0"/>
              </a:spcAft>
              <a:buNone/>
            </a:pPr>
            <a:r>
              <a:rPr lang="en-GB" sz="2400">
                <a:solidFill>
                  <a:srgbClr val="333333"/>
                </a:solidFill>
                <a:highlight>
                  <a:srgbClr val="FBFBFB"/>
                </a:highlight>
                <a:latin typeface="Maven Pro"/>
                <a:ea typeface="Maven Pro"/>
                <a:cs typeface="Maven Pro"/>
                <a:sym typeface="Maven Pro"/>
              </a:rPr>
              <a:t>Each process has its merit.</a:t>
            </a:r>
            <a:endParaRPr sz="2400">
              <a:solidFill>
                <a:srgbClr val="333333"/>
              </a:solidFill>
              <a:highlight>
                <a:srgbClr val="FBFBFB"/>
              </a:highlight>
              <a:latin typeface="Maven Pro"/>
              <a:ea typeface="Maven Pro"/>
              <a:cs typeface="Maven Pro"/>
              <a:sym typeface="Maven Pro"/>
            </a:endParaRPr>
          </a:p>
          <a:p>
            <a:pPr marL="0" lvl="0" indent="0" algn="l" rtl="0">
              <a:spcBef>
                <a:spcPts val="0"/>
              </a:spcBef>
              <a:spcAft>
                <a:spcPts val="0"/>
              </a:spcAft>
              <a:buNone/>
            </a:pPr>
            <a:endParaRPr sz="2400">
              <a:solidFill>
                <a:srgbClr val="333333"/>
              </a:solidFill>
              <a:highlight>
                <a:srgbClr val="FBFBFB"/>
              </a:highlight>
              <a:latin typeface="Maven Pro"/>
              <a:ea typeface="Maven Pro"/>
              <a:cs typeface="Maven Pro"/>
              <a:sym typeface="Maven Pro"/>
            </a:endParaRPr>
          </a:p>
          <a:p>
            <a:pPr marL="0" lvl="0" indent="0" algn="l" rtl="0">
              <a:spcBef>
                <a:spcPts val="0"/>
              </a:spcBef>
              <a:spcAft>
                <a:spcPts val="0"/>
              </a:spcAft>
              <a:buNone/>
            </a:pPr>
            <a:r>
              <a:rPr lang="en-GB" sz="2400">
                <a:solidFill>
                  <a:srgbClr val="333333"/>
                </a:solidFill>
                <a:highlight>
                  <a:srgbClr val="FBFBFB"/>
                </a:highlight>
                <a:latin typeface="Maven Pro"/>
                <a:ea typeface="Maven Pro"/>
                <a:cs typeface="Maven Pro"/>
                <a:sym typeface="Maven Pro"/>
              </a:rPr>
              <a:t>Each part of the process is equally important</a:t>
            </a:r>
            <a:endParaRPr sz="2400">
              <a:solidFill>
                <a:srgbClr val="333333"/>
              </a:solidFill>
              <a:highlight>
                <a:srgbClr val="FBFBFB"/>
              </a:highlight>
              <a:latin typeface="Maven Pro"/>
              <a:ea typeface="Maven Pro"/>
              <a:cs typeface="Maven Pro"/>
              <a:sym typeface="Maven Pro"/>
            </a:endParaRPr>
          </a:p>
          <a:p>
            <a:pPr marL="0" lvl="0" indent="0" algn="l" rtl="0">
              <a:spcBef>
                <a:spcPts val="0"/>
              </a:spcBef>
              <a:spcAft>
                <a:spcPts val="0"/>
              </a:spcAft>
              <a:buNone/>
            </a:pPr>
            <a:endParaRPr sz="1600">
              <a:solidFill>
                <a:srgbClr val="333333"/>
              </a:solidFill>
              <a:highlight>
                <a:srgbClr val="FBFBFB"/>
              </a:highlight>
              <a:latin typeface="Maven Pro"/>
              <a:ea typeface="Maven Pro"/>
              <a:cs typeface="Maven Pro"/>
              <a:sym typeface="Maven Pro"/>
            </a:endParaRPr>
          </a:p>
          <a:p>
            <a:pPr marL="0" lvl="0" indent="0" algn="l" rtl="0">
              <a:spcBef>
                <a:spcPts val="0"/>
              </a:spcBef>
              <a:spcAft>
                <a:spcPts val="0"/>
              </a:spcAft>
              <a:buNone/>
            </a:pPr>
            <a:endParaRPr sz="1600">
              <a:solidFill>
                <a:srgbClr val="333333"/>
              </a:solidFill>
              <a:highlight>
                <a:srgbClr val="FBFBFB"/>
              </a:highlight>
              <a:latin typeface="Maven Pro"/>
              <a:ea typeface="Maven Pro"/>
              <a:cs typeface="Maven Pro"/>
              <a:sym typeface="Maven Pro"/>
            </a:endParaRPr>
          </a:p>
          <a:p>
            <a:pPr marL="0" lvl="0" indent="0" algn="l" rtl="0">
              <a:spcBef>
                <a:spcPts val="0"/>
              </a:spcBef>
              <a:spcAft>
                <a:spcPts val="0"/>
              </a:spcAft>
              <a:buNone/>
            </a:pPr>
            <a:endParaRPr sz="1600">
              <a:solidFill>
                <a:srgbClr val="333333"/>
              </a:solidFill>
              <a:highlight>
                <a:srgbClr val="FBFBFB"/>
              </a:highlight>
              <a:latin typeface="Maven Pro"/>
              <a:ea typeface="Maven Pro"/>
              <a:cs typeface="Maven Pro"/>
              <a:sym typeface="Maven Pro"/>
            </a:endParaRPr>
          </a:p>
          <a:p>
            <a:pPr marL="0" lvl="0" indent="0" algn="l" rtl="0">
              <a:spcBef>
                <a:spcPts val="0"/>
              </a:spcBef>
              <a:spcAft>
                <a:spcPts val="0"/>
              </a:spcAft>
              <a:buNone/>
            </a:pPr>
            <a:endParaRPr sz="1600">
              <a:solidFill>
                <a:srgbClr val="333333"/>
              </a:solidFill>
              <a:highlight>
                <a:srgbClr val="FBFBFB"/>
              </a:highlight>
              <a:latin typeface="Maven Pro"/>
              <a:ea typeface="Maven Pro"/>
              <a:cs typeface="Maven Pro"/>
              <a:sym typeface="Maven Pro"/>
            </a:endParaRPr>
          </a:p>
          <a:p>
            <a:pPr marL="0" lvl="0" indent="0" algn="l" rtl="0">
              <a:spcBef>
                <a:spcPts val="0"/>
              </a:spcBef>
              <a:spcAft>
                <a:spcPts val="0"/>
              </a:spcAft>
              <a:buNone/>
            </a:pPr>
            <a:endParaRPr sz="1600">
              <a:solidFill>
                <a:srgbClr val="333333"/>
              </a:solidFill>
              <a:highlight>
                <a:srgbClr val="FBFBFB"/>
              </a:highlight>
              <a:latin typeface="Maven Pro"/>
              <a:ea typeface="Maven Pro"/>
              <a:cs typeface="Maven Pro"/>
              <a:sym typeface="Maven Pro"/>
            </a:endParaRPr>
          </a:p>
          <a:p>
            <a:pPr marL="0" lvl="0" indent="0" algn="l" rtl="0">
              <a:spcBef>
                <a:spcPts val="0"/>
              </a:spcBef>
              <a:spcAft>
                <a:spcPts val="0"/>
              </a:spcAft>
              <a:buNone/>
            </a:pPr>
            <a:endParaRPr sz="1600">
              <a:solidFill>
                <a:srgbClr val="333333"/>
              </a:solidFill>
              <a:highlight>
                <a:srgbClr val="FBFBFB"/>
              </a:highlight>
              <a:latin typeface="Maven Pro"/>
              <a:ea typeface="Maven Pro"/>
              <a:cs typeface="Maven Pro"/>
              <a:sym typeface="Maven Pro"/>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sp>
        <p:nvSpPr>
          <p:cNvPr id="940" name="Google Shape;940;p103"/>
          <p:cNvSpPr/>
          <p:nvPr/>
        </p:nvSpPr>
        <p:spPr>
          <a:xfrm>
            <a:off x="1008800" y="234450"/>
            <a:ext cx="8135100" cy="6108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03"/>
          <p:cNvSpPr/>
          <p:nvPr/>
        </p:nvSpPr>
        <p:spPr>
          <a:xfrm>
            <a:off x="333900" y="-10650"/>
            <a:ext cx="589800" cy="855900"/>
          </a:xfrm>
          <a:prstGeom prst="rect">
            <a:avLst/>
          </a:prstGeom>
          <a:solidFill>
            <a:srgbClr val="262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42" name="Google Shape;942;p103"/>
          <p:cNvCxnSpPr/>
          <p:nvPr/>
        </p:nvCxnSpPr>
        <p:spPr>
          <a:xfrm>
            <a:off x="1008800" y="0"/>
            <a:ext cx="0" cy="845400"/>
          </a:xfrm>
          <a:prstGeom prst="straightConnector1">
            <a:avLst/>
          </a:prstGeom>
          <a:noFill/>
          <a:ln w="28575" cap="flat" cmpd="sng">
            <a:solidFill>
              <a:srgbClr val="0B5394"/>
            </a:solidFill>
            <a:prstDash val="solid"/>
            <a:round/>
            <a:headEnd type="none" w="med" len="med"/>
            <a:tailEnd type="none" w="med" len="med"/>
          </a:ln>
        </p:spPr>
      </p:cxnSp>
      <p:sp>
        <p:nvSpPr>
          <p:cNvPr id="943" name="Google Shape;943;p103"/>
          <p:cNvSpPr txBox="1"/>
          <p:nvPr/>
        </p:nvSpPr>
        <p:spPr>
          <a:xfrm>
            <a:off x="1150900" y="382500"/>
            <a:ext cx="5825400" cy="314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800">
                <a:latin typeface="Maven Pro"/>
                <a:ea typeface="Maven Pro"/>
                <a:cs typeface="Maven Pro"/>
                <a:sym typeface="Maven Pro"/>
              </a:rPr>
              <a:t>Ensuring the person you interviewed, is the person you hire </a:t>
            </a:r>
            <a:endParaRPr sz="1800">
              <a:latin typeface="Maven Pro"/>
              <a:ea typeface="Maven Pro"/>
              <a:cs typeface="Maven Pro"/>
              <a:sym typeface="Maven Pro"/>
            </a:endParaRPr>
          </a:p>
        </p:txBody>
      </p:sp>
      <p:sp>
        <p:nvSpPr>
          <p:cNvPr id="944" name="Google Shape;944;p103"/>
          <p:cNvSpPr/>
          <p:nvPr/>
        </p:nvSpPr>
        <p:spPr>
          <a:xfrm>
            <a:off x="0" y="5126075"/>
            <a:ext cx="9144000" cy="17400"/>
          </a:xfrm>
          <a:prstGeom prst="rect">
            <a:avLst/>
          </a:prstGeom>
          <a:solidFill>
            <a:srgbClr val="E91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45" name="Google Shape;945;p103"/>
          <p:cNvPicPr preferRelativeResize="0"/>
          <p:nvPr/>
        </p:nvPicPr>
        <p:blipFill>
          <a:blip r:embed="rId3">
            <a:alphaModFix/>
          </a:blip>
          <a:stretch>
            <a:fillRect/>
          </a:stretch>
        </p:blipFill>
        <p:spPr>
          <a:xfrm>
            <a:off x="7310039" y="382500"/>
            <a:ext cx="1437961" cy="314700"/>
          </a:xfrm>
          <a:prstGeom prst="rect">
            <a:avLst/>
          </a:prstGeom>
          <a:noFill/>
          <a:ln>
            <a:noFill/>
          </a:ln>
        </p:spPr>
      </p:pic>
      <p:sp>
        <p:nvSpPr>
          <p:cNvPr id="946" name="Google Shape;946;p103"/>
          <p:cNvSpPr txBox="1"/>
          <p:nvPr/>
        </p:nvSpPr>
        <p:spPr>
          <a:xfrm>
            <a:off x="105300" y="4811375"/>
            <a:ext cx="3918900" cy="31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800">
              <a:solidFill>
                <a:srgbClr val="CCCCCC"/>
              </a:solidFill>
              <a:latin typeface="Poppins"/>
              <a:ea typeface="Poppins"/>
              <a:cs typeface="Poppins"/>
              <a:sym typeface="Poppins"/>
            </a:endParaRPr>
          </a:p>
        </p:txBody>
      </p:sp>
      <p:sp>
        <p:nvSpPr>
          <p:cNvPr id="947" name="Google Shape;947;p103"/>
          <p:cNvSpPr txBox="1"/>
          <p:nvPr/>
        </p:nvSpPr>
        <p:spPr>
          <a:xfrm>
            <a:off x="195600" y="1581395"/>
            <a:ext cx="8635200" cy="1686300"/>
          </a:xfrm>
          <a:prstGeom prst="rect">
            <a:avLst/>
          </a:prstGeom>
          <a:noFill/>
          <a:ln>
            <a:noFill/>
          </a:ln>
        </p:spPr>
        <p:txBody>
          <a:bodyPr spcFirstLastPara="1" wrap="square" lIns="91425" tIns="91425" rIns="91425" bIns="91425" anchor="t" anchorCtr="0">
            <a:noAutofit/>
          </a:bodyPr>
          <a:lstStyle/>
          <a:p>
            <a:pPr marL="342900" lvl="0" indent="0" algn="l" rtl="0">
              <a:lnSpc>
                <a:spcPct val="200000"/>
              </a:lnSpc>
              <a:spcBef>
                <a:spcPts val="500"/>
              </a:spcBef>
              <a:spcAft>
                <a:spcPts val="0"/>
              </a:spcAft>
              <a:buNone/>
            </a:pPr>
            <a:endParaRPr sz="2100">
              <a:solidFill>
                <a:srgbClr val="083050"/>
              </a:solidFill>
              <a:latin typeface="Maven Pro"/>
              <a:ea typeface="Maven Pro"/>
              <a:cs typeface="Maven Pro"/>
              <a:sym typeface="Maven Pro"/>
            </a:endParaRPr>
          </a:p>
        </p:txBody>
      </p:sp>
      <p:sp>
        <p:nvSpPr>
          <p:cNvPr id="948" name="Google Shape;948;p103"/>
          <p:cNvSpPr txBox="1"/>
          <p:nvPr/>
        </p:nvSpPr>
        <p:spPr>
          <a:xfrm>
            <a:off x="5541975" y="1694975"/>
            <a:ext cx="3206100" cy="48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a:latin typeface="Maven Pro"/>
                <a:ea typeface="Maven Pro"/>
                <a:cs typeface="Maven Pro"/>
                <a:sym typeface="Maven Pro"/>
              </a:rPr>
              <a:t>You interviewed this </a:t>
            </a:r>
            <a:endParaRPr sz="2400">
              <a:latin typeface="Maven Pro"/>
              <a:ea typeface="Maven Pro"/>
              <a:cs typeface="Maven Pro"/>
              <a:sym typeface="Maven Pro"/>
            </a:endParaRPr>
          </a:p>
        </p:txBody>
      </p:sp>
      <p:sp>
        <p:nvSpPr>
          <p:cNvPr id="949" name="Google Shape;949;p103"/>
          <p:cNvSpPr txBox="1"/>
          <p:nvPr/>
        </p:nvSpPr>
        <p:spPr>
          <a:xfrm>
            <a:off x="2729900" y="4291300"/>
            <a:ext cx="1833000" cy="48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latin typeface="Maven Pro"/>
                <a:ea typeface="Maven Pro"/>
                <a:cs typeface="Maven Pro"/>
                <a:sym typeface="Maven Pro"/>
              </a:rPr>
              <a:t> </a:t>
            </a:r>
            <a:r>
              <a:rPr lang="en-GB"/>
              <a:t> </a:t>
            </a:r>
            <a:endParaRPr/>
          </a:p>
        </p:txBody>
      </p:sp>
      <p:sp>
        <p:nvSpPr>
          <p:cNvPr id="950" name="Google Shape;950;p103"/>
          <p:cNvSpPr/>
          <p:nvPr/>
        </p:nvSpPr>
        <p:spPr>
          <a:xfrm>
            <a:off x="4758425" y="1764575"/>
            <a:ext cx="695400" cy="347700"/>
          </a:xfrm>
          <a:prstGeom prst="leftArrow">
            <a:avLst>
              <a:gd name="adj1" fmla="val 5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03"/>
          <p:cNvSpPr/>
          <p:nvPr/>
        </p:nvSpPr>
        <p:spPr>
          <a:xfrm>
            <a:off x="3777575" y="3953300"/>
            <a:ext cx="695400" cy="347700"/>
          </a:xfrm>
          <a:prstGeom prst="rightArrow">
            <a:avLst>
              <a:gd name="adj1" fmla="val 5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03"/>
          <p:cNvSpPr txBox="1"/>
          <p:nvPr/>
        </p:nvSpPr>
        <p:spPr>
          <a:xfrm>
            <a:off x="246800" y="3851450"/>
            <a:ext cx="3619500" cy="85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dirty="0">
                <a:latin typeface="Maven Pro"/>
                <a:ea typeface="Maven Pro"/>
                <a:cs typeface="Maven Pro"/>
                <a:sym typeface="Maven Pro"/>
              </a:rPr>
              <a:t>Follow the areas that impact, to ensure you get this!</a:t>
            </a:r>
            <a:endParaRPr sz="1800" dirty="0">
              <a:latin typeface="Maven Pro"/>
              <a:ea typeface="Maven Pro"/>
              <a:cs typeface="Maven Pro"/>
              <a:sym typeface="Maven Pro"/>
            </a:endParaRPr>
          </a:p>
        </p:txBody>
      </p:sp>
      <p:pic>
        <p:nvPicPr>
          <p:cNvPr id="953" name="Google Shape;953;p103"/>
          <p:cNvPicPr preferRelativeResize="0"/>
          <p:nvPr/>
        </p:nvPicPr>
        <p:blipFill rotWithShape="1">
          <a:blip r:embed="rId4">
            <a:alphaModFix/>
          </a:blip>
          <a:srcRect t="24161"/>
          <a:stretch/>
        </p:blipFill>
        <p:spPr>
          <a:xfrm flipH="1">
            <a:off x="609776" y="1188862"/>
            <a:ext cx="3953112" cy="1686300"/>
          </a:xfrm>
          <a:prstGeom prst="rect">
            <a:avLst/>
          </a:prstGeom>
          <a:noFill/>
          <a:ln>
            <a:noFill/>
          </a:ln>
        </p:spPr>
      </p:pic>
      <p:pic>
        <p:nvPicPr>
          <p:cNvPr id="954" name="Google Shape;954;p103"/>
          <p:cNvPicPr preferRelativeResize="0"/>
          <p:nvPr/>
        </p:nvPicPr>
        <p:blipFill rotWithShape="1">
          <a:blip r:embed="rId4">
            <a:alphaModFix/>
          </a:blip>
          <a:srcRect t="24161"/>
          <a:stretch/>
        </p:blipFill>
        <p:spPr>
          <a:xfrm flipH="1">
            <a:off x="4500776" y="3366825"/>
            <a:ext cx="4124124" cy="17592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1" grpId="0" animBg="1"/>
      <p:bldP spid="95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56"/>
          <p:cNvSpPr/>
          <p:nvPr/>
        </p:nvSpPr>
        <p:spPr>
          <a:xfrm>
            <a:off x="1008800" y="234450"/>
            <a:ext cx="8135100" cy="6108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56"/>
          <p:cNvSpPr/>
          <p:nvPr/>
        </p:nvSpPr>
        <p:spPr>
          <a:xfrm>
            <a:off x="333900" y="-10650"/>
            <a:ext cx="589800" cy="855900"/>
          </a:xfrm>
          <a:prstGeom prst="rect">
            <a:avLst/>
          </a:prstGeom>
          <a:solidFill>
            <a:srgbClr val="262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85" name="Google Shape;285;p56"/>
          <p:cNvCxnSpPr/>
          <p:nvPr/>
        </p:nvCxnSpPr>
        <p:spPr>
          <a:xfrm>
            <a:off x="1008800" y="0"/>
            <a:ext cx="0" cy="845400"/>
          </a:xfrm>
          <a:prstGeom prst="straightConnector1">
            <a:avLst/>
          </a:prstGeom>
          <a:noFill/>
          <a:ln w="28575" cap="flat" cmpd="sng">
            <a:solidFill>
              <a:srgbClr val="0B5394"/>
            </a:solidFill>
            <a:prstDash val="solid"/>
            <a:round/>
            <a:headEnd type="none" w="med" len="med"/>
            <a:tailEnd type="none" w="med" len="med"/>
          </a:ln>
        </p:spPr>
      </p:cxnSp>
      <p:sp>
        <p:nvSpPr>
          <p:cNvPr id="286" name="Google Shape;286;p56"/>
          <p:cNvSpPr txBox="1"/>
          <p:nvPr/>
        </p:nvSpPr>
        <p:spPr>
          <a:xfrm>
            <a:off x="1150900" y="382500"/>
            <a:ext cx="5825400" cy="314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800">
                <a:latin typeface="Maven Pro"/>
                <a:ea typeface="Maven Pro"/>
                <a:cs typeface="Maven Pro"/>
                <a:sym typeface="Maven Pro"/>
              </a:rPr>
              <a:t>Ensuring the person you hired, is the person you interviewed </a:t>
            </a:r>
            <a:endParaRPr sz="1800">
              <a:latin typeface="Maven Pro"/>
              <a:ea typeface="Maven Pro"/>
              <a:cs typeface="Maven Pro"/>
              <a:sym typeface="Maven Pro"/>
            </a:endParaRPr>
          </a:p>
        </p:txBody>
      </p:sp>
      <p:sp>
        <p:nvSpPr>
          <p:cNvPr id="287" name="Google Shape;287;p56"/>
          <p:cNvSpPr/>
          <p:nvPr/>
        </p:nvSpPr>
        <p:spPr>
          <a:xfrm>
            <a:off x="0" y="5126075"/>
            <a:ext cx="9144000" cy="17400"/>
          </a:xfrm>
          <a:prstGeom prst="rect">
            <a:avLst/>
          </a:prstGeom>
          <a:solidFill>
            <a:srgbClr val="E91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8" name="Google Shape;288;p56"/>
          <p:cNvPicPr preferRelativeResize="0"/>
          <p:nvPr/>
        </p:nvPicPr>
        <p:blipFill>
          <a:blip r:embed="rId3">
            <a:alphaModFix/>
          </a:blip>
          <a:stretch>
            <a:fillRect/>
          </a:stretch>
        </p:blipFill>
        <p:spPr>
          <a:xfrm>
            <a:off x="7310039" y="382500"/>
            <a:ext cx="1437961" cy="314700"/>
          </a:xfrm>
          <a:prstGeom prst="rect">
            <a:avLst/>
          </a:prstGeom>
          <a:noFill/>
          <a:ln>
            <a:noFill/>
          </a:ln>
        </p:spPr>
      </p:pic>
      <p:sp>
        <p:nvSpPr>
          <p:cNvPr id="289" name="Google Shape;289;p56"/>
          <p:cNvSpPr txBox="1"/>
          <p:nvPr/>
        </p:nvSpPr>
        <p:spPr>
          <a:xfrm>
            <a:off x="105300" y="4811375"/>
            <a:ext cx="3918900" cy="31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800">
              <a:solidFill>
                <a:srgbClr val="CCCCCC"/>
              </a:solidFill>
              <a:latin typeface="Poppins"/>
              <a:ea typeface="Poppins"/>
              <a:cs typeface="Poppins"/>
              <a:sym typeface="Poppins"/>
            </a:endParaRPr>
          </a:p>
        </p:txBody>
      </p:sp>
      <p:sp>
        <p:nvSpPr>
          <p:cNvPr id="290" name="Google Shape;290;p56"/>
          <p:cNvSpPr/>
          <p:nvPr/>
        </p:nvSpPr>
        <p:spPr>
          <a:xfrm>
            <a:off x="553100" y="2285994"/>
            <a:ext cx="7780200" cy="571500"/>
          </a:xfrm>
          <a:prstGeom prst="roundRect">
            <a:avLst>
              <a:gd name="adj" fmla="val 16667"/>
            </a:avLst>
          </a:prstGeom>
          <a:noFill/>
          <a:ln w="38100" cap="flat" cmpd="sng">
            <a:solidFill>
              <a:srgbClr val="F4A445"/>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lnSpc>
                <a:spcPct val="200000"/>
              </a:lnSpc>
              <a:spcBef>
                <a:spcPts val="500"/>
              </a:spcBef>
              <a:spcAft>
                <a:spcPts val="0"/>
              </a:spcAft>
              <a:buNone/>
            </a:pPr>
            <a:r>
              <a:rPr lang="en-GB" sz="2100">
                <a:solidFill>
                  <a:srgbClr val="083050"/>
                </a:solidFill>
                <a:latin typeface="Maven Pro"/>
                <a:ea typeface="Maven Pro"/>
                <a:cs typeface="Maven Pro"/>
                <a:sym typeface="Maven Pro"/>
              </a:rPr>
              <a:t>The Interview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57"/>
          <p:cNvSpPr/>
          <p:nvPr/>
        </p:nvSpPr>
        <p:spPr>
          <a:xfrm>
            <a:off x="1008800" y="234450"/>
            <a:ext cx="8135100" cy="6108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57"/>
          <p:cNvSpPr/>
          <p:nvPr/>
        </p:nvSpPr>
        <p:spPr>
          <a:xfrm>
            <a:off x="333900" y="-10650"/>
            <a:ext cx="589800" cy="855900"/>
          </a:xfrm>
          <a:prstGeom prst="rect">
            <a:avLst/>
          </a:prstGeom>
          <a:solidFill>
            <a:srgbClr val="262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97" name="Google Shape;297;p57"/>
          <p:cNvCxnSpPr/>
          <p:nvPr/>
        </p:nvCxnSpPr>
        <p:spPr>
          <a:xfrm>
            <a:off x="1008800" y="0"/>
            <a:ext cx="0" cy="845400"/>
          </a:xfrm>
          <a:prstGeom prst="straightConnector1">
            <a:avLst/>
          </a:prstGeom>
          <a:noFill/>
          <a:ln w="28575" cap="flat" cmpd="sng">
            <a:solidFill>
              <a:srgbClr val="0B5394"/>
            </a:solidFill>
            <a:prstDash val="solid"/>
            <a:round/>
            <a:headEnd type="none" w="med" len="med"/>
            <a:tailEnd type="none" w="med" len="med"/>
          </a:ln>
        </p:spPr>
      </p:cxnSp>
      <p:sp>
        <p:nvSpPr>
          <p:cNvPr id="298" name="Google Shape;298;p57"/>
          <p:cNvSpPr txBox="1"/>
          <p:nvPr/>
        </p:nvSpPr>
        <p:spPr>
          <a:xfrm>
            <a:off x="1150900" y="382500"/>
            <a:ext cx="5825400" cy="314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800">
                <a:latin typeface="Maven Pro"/>
                <a:ea typeface="Maven Pro"/>
                <a:cs typeface="Maven Pro"/>
                <a:sym typeface="Maven Pro"/>
              </a:rPr>
              <a:t>Origins of interviewing  </a:t>
            </a:r>
            <a:endParaRPr sz="1800">
              <a:latin typeface="Maven Pro"/>
              <a:ea typeface="Maven Pro"/>
              <a:cs typeface="Maven Pro"/>
              <a:sym typeface="Maven Pro"/>
            </a:endParaRPr>
          </a:p>
        </p:txBody>
      </p:sp>
      <p:sp>
        <p:nvSpPr>
          <p:cNvPr id="299" name="Google Shape;299;p57"/>
          <p:cNvSpPr/>
          <p:nvPr/>
        </p:nvSpPr>
        <p:spPr>
          <a:xfrm>
            <a:off x="0" y="5126075"/>
            <a:ext cx="9144000" cy="17400"/>
          </a:xfrm>
          <a:prstGeom prst="rect">
            <a:avLst/>
          </a:prstGeom>
          <a:solidFill>
            <a:srgbClr val="E91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0" name="Google Shape;300;p57"/>
          <p:cNvPicPr preferRelativeResize="0"/>
          <p:nvPr/>
        </p:nvPicPr>
        <p:blipFill>
          <a:blip r:embed="rId4">
            <a:alphaModFix/>
          </a:blip>
          <a:stretch>
            <a:fillRect/>
          </a:stretch>
        </p:blipFill>
        <p:spPr>
          <a:xfrm>
            <a:off x="7310039" y="382500"/>
            <a:ext cx="1437961" cy="314700"/>
          </a:xfrm>
          <a:prstGeom prst="rect">
            <a:avLst/>
          </a:prstGeom>
          <a:noFill/>
          <a:ln>
            <a:noFill/>
          </a:ln>
        </p:spPr>
      </p:pic>
      <p:sp>
        <p:nvSpPr>
          <p:cNvPr id="301" name="Google Shape;301;p57"/>
          <p:cNvSpPr txBox="1"/>
          <p:nvPr/>
        </p:nvSpPr>
        <p:spPr>
          <a:xfrm>
            <a:off x="105300" y="4811375"/>
            <a:ext cx="3918900" cy="31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800">
              <a:solidFill>
                <a:srgbClr val="CCCCCC"/>
              </a:solidFill>
              <a:latin typeface="Poppins"/>
              <a:ea typeface="Poppins"/>
              <a:cs typeface="Poppins"/>
              <a:sym typeface="Poppins"/>
            </a:endParaRPr>
          </a:p>
        </p:txBody>
      </p:sp>
      <p:pic>
        <p:nvPicPr>
          <p:cNvPr id="3" name="Online Media 2" title="The Origin of Job Interviews - The Armstrong and Miller Show - Series 2 Episode 6 Preview - BBC One">
            <a:hlinkClick r:id="" action="ppaction://media"/>
            <a:extLst>
              <a:ext uri="{FF2B5EF4-FFF2-40B4-BE49-F238E27FC236}">
                <a16:creationId xmlns:a16="http://schemas.microsoft.com/office/drawing/2014/main" id="{3ADDA5E9-35B1-4DD1-8718-C0039F9A15B2}"/>
              </a:ext>
            </a:extLst>
          </p:cNvPr>
          <p:cNvPicPr>
            <a:picLocks noRot="1" noChangeAspect="1"/>
          </p:cNvPicPr>
          <p:nvPr>
            <a:videoFile r:link="rId1"/>
          </p:nvPr>
        </p:nvPicPr>
        <p:blipFill>
          <a:blip r:embed="rId5"/>
          <a:stretch>
            <a:fillRect/>
          </a:stretch>
        </p:blipFill>
        <p:spPr>
          <a:xfrm>
            <a:off x="1548540" y="964510"/>
            <a:ext cx="6559137" cy="3689515"/>
          </a:xfrm>
          <a:prstGeom prst="rect">
            <a:avLst/>
          </a:prstGeom>
        </p:spPr>
      </p:pic>
    </p:spTree>
    <p:extLst>
      <p:ext uri="{BB962C8B-B14F-4D97-AF65-F5344CB8AC3E}">
        <p14:creationId xmlns:p14="http://schemas.microsoft.com/office/powerpoint/2010/main" val="19365855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58"/>
          <p:cNvSpPr/>
          <p:nvPr/>
        </p:nvSpPr>
        <p:spPr>
          <a:xfrm>
            <a:off x="1008800" y="234450"/>
            <a:ext cx="8135100" cy="6108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58"/>
          <p:cNvSpPr/>
          <p:nvPr/>
        </p:nvSpPr>
        <p:spPr>
          <a:xfrm>
            <a:off x="333900" y="-10650"/>
            <a:ext cx="589800" cy="855900"/>
          </a:xfrm>
          <a:prstGeom prst="rect">
            <a:avLst/>
          </a:prstGeom>
          <a:solidFill>
            <a:srgbClr val="262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09" name="Google Shape;309;p58"/>
          <p:cNvCxnSpPr/>
          <p:nvPr/>
        </p:nvCxnSpPr>
        <p:spPr>
          <a:xfrm>
            <a:off x="1008800" y="0"/>
            <a:ext cx="0" cy="845400"/>
          </a:xfrm>
          <a:prstGeom prst="straightConnector1">
            <a:avLst/>
          </a:prstGeom>
          <a:noFill/>
          <a:ln w="28575" cap="flat" cmpd="sng">
            <a:solidFill>
              <a:srgbClr val="0B5394"/>
            </a:solidFill>
            <a:prstDash val="solid"/>
            <a:round/>
            <a:headEnd type="none" w="med" len="med"/>
            <a:tailEnd type="none" w="med" len="med"/>
          </a:ln>
        </p:spPr>
      </p:cxnSp>
      <p:sp>
        <p:nvSpPr>
          <p:cNvPr id="310" name="Google Shape;310;p58"/>
          <p:cNvSpPr txBox="1"/>
          <p:nvPr/>
        </p:nvSpPr>
        <p:spPr>
          <a:xfrm>
            <a:off x="1150900" y="382500"/>
            <a:ext cx="5825400" cy="314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800">
                <a:latin typeface="Maven Pro"/>
                <a:ea typeface="Maven Pro"/>
                <a:cs typeface="Maven Pro"/>
                <a:sym typeface="Maven Pro"/>
              </a:rPr>
              <a:t>Interviewing - Complexity in which we work  </a:t>
            </a:r>
            <a:endParaRPr sz="1800">
              <a:latin typeface="Maven Pro"/>
              <a:ea typeface="Maven Pro"/>
              <a:cs typeface="Maven Pro"/>
              <a:sym typeface="Maven Pro"/>
            </a:endParaRPr>
          </a:p>
        </p:txBody>
      </p:sp>
      <p:sp>
        <p:nvSpPr>
          <p:cNvPr id="311" name="Google Shape;311;p58"/>
          <p:cNvSpPr/>
          <p:nvPr/>
        </p:nvSpPr>
        <p:spPr>
          <a:xfrm>
            <a:off x="0" y="5126075"/>
            <a:ext cx="9144000" cy="17400"/>
          </a:xfrm>
          <a:prstGeom prst="rect">
            <a:avLst/>
          </a:prstGeom>
          <a:solidFill>
            <a:srgbClr val="E91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2" name="Google Shape;312;p58"/>
          <p:cNvPicPr preferRelativeResize="0"/>
          <p:nvPr/>
        </p:nvPicPr>
        <p:blipFill>
          <a:blip r:embed="rId3">
            <a:alphaModFix/>
          </a:blip>
          <a:stretch>
            <a:fillRect/>
          </a:stretch>
        </p:blipFill>
        <p:spPr>
          <a:xfrm>
            <a:off x="7310039" y="382500"/>
            <a:ext cx="1437961" cy="314700"/>
          </a:xfrm>
          <a:prstGeom prst="rect">
            <a:avLst/>
          </a:prstGeom>
          <a:noFill/>
          <a:ln>
            <a:noFill/>
          </a:ln>
        </p:spPr>
      </p:pic>
      <p:sp>
        <p:nvSpPr>
          <p:cNvPr id="313" name="Google Shape;313;p58"/>
          <p:cNvSpPr txBox="1"/>
          <p:nvPr/>
        </p:nvSpPr>
        <p:spPr>
          <a:xfrm>
            <a:off x="105300" y="4811375"/>
            <a:ext cx="3918900" cy="31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800">
              <a:solidFill>
                <a:srgbClr val="CCCCCC"/>
              </a:solidFill>
              <a:latin typeface="Poppins"/>
              <a:ea typeface="Poppins"/>
              <a:cs typeface="Poppins"/>
              <a:sym typeface="Poppins"/>
            </a:endParaRPr>
          </a:p>
        </p:txBody>
      </p:sp>
      <p:sp>
        <p:nvSpPr>
          <p:cNvPr id="314" name="Google Shape;314;p58"/>
          <p:cNvSpPr txBox="1"/>
          <p:nvPr/>
        </p:nvSpPr>
        <p:spPr>
          <a:xfrm>
            <a:off x="195600" y="1581388"/>
            <a:ext cx="8635200" cy="3000000"/>
          </a:xfrm>
          <a:prstGeom prst="rect">
            <a:avLst/>
          </a:prstGeom>
          <a:noFill/>
          <a:ln>
            <a:noFill/>
          </a:ln>
        </p:spPr>
        <p:txBody>
          <a:bodyPr spcFirstLastPara="1" wrap="square" lIns="91425" tIns="91425" rIns="91425" bIns="91425" anchor="t" anchorCtr="0">
            <a:noAutofit/>
          </a:bodyPr>
          <a:lstStyle/>
          <a:p>
            <a:pPr marL="342900" lvl="0" indent="0" algn="l" rtl="0">
              <a:lnSpc>
                <a:spcPct val="200000"/>
              </a:lnSpc>
              <a:spcBef>
                <a:spcPts val="500"/>
              </a:spcBef>
              <a:spcAft>
                <a:spcPts val="0"/>
              </a:spcAft>
              <a:buNone/>
            </a:pPr>
            <a:endParaRPr sz="2100">
              <a:solidFill>
                <a:srgbClr val="083050"/>
              </a:solidFill>
              <a:latin typeface="Maven Pro"/>
              <a:ea typeface="Maven Pro"/>
              <a:cs typeface="Maven Pro"/>
              <a:sym typeface="Maven Pro"/>
            </a:endParaRPr>
          </a:p>
        </p:txBody>
      </p:sp>
      <p:pic>
        <p:nvPicPr>
          <p:cNvPr id="315" name="Google Shape;315;p58"/>
          <p:cNvPicPr preferRelativeResize="0"/>
          <p:nvPr/>
        </p:nvPicPr>
        <p:blipFill>
          <a:blip r:embed="rId4">
            <a:alphaModFix/>
          </a:blip>
          <a:stretch>
            <a:fillRect/>
          </a:stretch>
        </p:blipFill>
        <p:spPr>
          <a:xfrm>
            <a:off x="6254113" y="3209863"/>
            <a:ext cx="1533525" cy="1419225"/>
          </a:xfrm>
          <a:prstGeom prst="rect">
            <a:avLst/>
          </a:prstGeom>
          <a:noFill/>
          <a:ln>
            <a:noFill/>
          </a:ln>
        </p:spPr>
      </p:pic>
      <p:pic>
        <p:nvPicPr>
          <p:cNvPr id="316" name="Google Shape;316;p58"/>
          <p:cNvPicPr preferRelativeResize="0"/>
          <p:nvPr/>
        </p:nvPicPr>
        <p:blipFill>
          <a:blip r:embed="rId5">
            <a:alphaModFix/>
          </a:blip>
          <a:stretch>
            <a:fillRect/>
          </a:stretch>
        </p:blipFill>
        <p:spPr>
          <a:xfrm>
            <a:off x="333900" y="986010"/>
            <a:ext cx="5880186" cy="368461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59"/>
          <p:cNvSpPr/>
          <p:nvPr/>
        </p:nvSpPr>
        <p:spPr>
          <a:xfrm>
            <a:off x="1008800" y="234450"/>
            <a:ext cx="8135100" cy="6108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59"/>
          <p:cNvSpPr/>
          <p:nvPr/>
        </p:nvSpPr>
        <p:spPr>
          <a:xfrm>
            <a:off x="333900" y="-10650"/>
            <a:ext cx="589800" cy="855900"/>
          </a:xfrm>
          <a:prstGeom prst="rect">
            <a:avLst/>
          </a:prstGeom>
          <a:solidFill>
            <a:srgbClr val="262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23" name="Google Shape;323;p59"/>
          <p:cNvCxnSpPr/>
          <p:nvPr/>
        </p:nvCxnSpPr>
        <p:spPr>
          <a:xfrm>
            <a:off x="1008800" y="0"/>
            <a:ext cx="0" cy="845400"/>
          </a:xfrm>
          <a:prstGeom prst="straightConnector1">
            <a:avLst/>
          </a:prstGeom>
          <a:noFill/>
          <a:ln w="28575" cap="flat" cmpd="sng">
            <a:solidFill>
              <a:srgbClr val="0B5394"/>
            </a:solidFill>
            <a:prstDash val="solid"/>
            <a:round/>
            <a:headEnd type="none" w="med" len="med"/>
            <a:tailEnd type="none" w="med" len="med"/>
          </a:ln>
        </p:spPr>
      </p:cxnSp>
      <p:sp>
        <p:nvSpPr>
          <p:cNvPr id="324" name="Google Shape;324;p59"/>
          <p:cNvSpPr txBox="1"/>
          <p:nvPr/>
        </p:nvSpPr>
        <p:spPr>
          <a:xfrm>
            <a:off x="1150900" y="382500"/>
            <a:ext cx="4092000" cy="314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800">
                <a:latin typeface="Maven Pro"/>
                <a:ea typeface="Maven Pro"/>
                <a:cs typeface="Maven Pro"/>
                <a:sym typeface="Maven Pro"/>
              </a:rPr>
              <a:t>Candidates are like consumers  </a:t>
            </a:r>
            <a:endParaRPr sz="1800">
              <a:latin typeface="Maven Pro"/>
              <a:ea typeface="Maven Pro"/>
              <a:cs typeface="Maven Pro"/>
              <a:sym typeface="Maven Pro"/>
            </a:endParaRPr>
          </a:p>
        </p:txBody>
      </p:sp>
      <p:sp>
        <p:nvSpPr>
          <p:cNvPr id="325" name="Google Shape;325;p59"/>
          <p:cNvSpPr/>
          <p:nvPr/>
        </p:nvSpPr>
        <p:spPr>
          <a:xfrm>
            <a:off x="0" y="5126075"/>
            <a:ext cx="9144000" cy="17400"/>
          </a:xfrm>
          <a:prstGeom prst="rect">
            <a:avLst/>
          </a:prstGeom>
          <a:solidFill>
            <a:srgbClr val="E91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6" name="Google Shape;326;p59"/>
          <p:cNvPicPr preferRelativeResize="0"/>
          <p:nvPr/>
        </p:nvPicPr>
        <p:blipFill>
          <a:blip r:embed="rId3">
            <a:alphaModFix/>
          </a:blip>
          <a:stretch>
            <a:fillRect/>
          </a:stretch>
        </p:blipFill>
        <p:spPr>
          <a:xfrm>
            <a:off x="7310039" y="382500"/>
            <a:ext cx="1437961" cy="314700"/>
          </a:xfrm>
          <a:prstGeom prst="rect">
            <a:avLst/>
          </a:prstGeom>
          <a:noFill/>
          <a:ln>
            <a:noFill/>
          </a:ln>
        </p:spPr>
      </p:pic>
      <p:sp>
        <p:nvSpPr>
          <p:cNvPr id="327" name="Google Shape;327;p59"/>
          <p:cNvSpPr txBox="1"/>
          <p:nvPr/>
        </p:nvSpPr>
        <p:spPr>
          <a:xfrm>
            <a:off x="105300" y="4811375"/>
            <a:ext cx="3918900" cy="31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800">
              <a:solidFill>
                <a:srgbClr val="CCCCCC"/>
              </a:solidFill>
              <a:latin typeface="Poppins"/>
              <a:ea typeface="Poppins"/>
              <a:cs typeface="Poppins"/>
              <a:sym typeface="Poppins"/>
            </a:endParaRPr>
          </a:p>
        </p:txBody>
      </p:sp>
      <p:pic>
        <p:nvPicPr>
          <p:cNvPr id="328" name="Google Shape;328;p59"/>
          <p:cNvPicPr preferRelativeResize="0"/>
          <p:nvPr/>
        </p:nvPicPr>
        <p:blipFill>
          <a:blip r:embed="rId4">
            <a:alphaModFix/>
          </a:blip>
          <a:stretch>
            <a:fillRect/>
          </a:stretch>
        </p:blipFill>
        <p:spPr>
          <a:xfrm>
            <a:off x="4962675" y="986275"/>
            <a:ext cx="3991375" cy="1963450"/>
          </a:xfrm>
          <a:prstGeom prst="rect">
            <a:avLst/>
          </a:prstGeom>
          <a:noFill/>
          <a:ln>
            <a:noFill/>
          </a:ln>
        </p:spPr>
      </p:pic>
      <p:pic>
        <p:nvPicPr>
          <p:cNvPr id="329" name="Google Shape;329;p59"/>
          <p:cNvPicPr preferRelativeResize="0"/>
          <p:nvPr/>
        </p:nvPicPr>
        <p:blipFill>
          <a:blip r:embed="rId5">
            <a:alphaModFix/>
          </a:blip>
          <a:stretch>
            <a:fillRect/>
          </a:stretch>
        </p:blipFill>
        <p:spPr>
          <a:xfrm>
            <a:off x="5563950" y="3003825"/>
            <a:ext cx="2956083" cy="1963450"/>
          </a:xfrm>
          <a:prstGeom prst="rect">
            <a:avLst/>
          </a:prstGeom>
          <a:noFill/>
          <a:ln>
            <a:noFill/>
          </a:ln>
        </p:spPr>
      </p:pic>
      <p:pic>
        <p:nvPicPr>
          <p:cNvPr id="330" name="Google Shape;330;p59"/>
          <p:cNvPicPr preferRelativeResize="0"/>
          <p:nvPr/>
        </p:nvPicPr>
        <p:blipFill>
          <a:blip r:embed="rId6">
            <a:alphaModFix/>
          </a:blip>
          <a:stretch>
            <a:fillRect/>
          </a:stretch>
        </p:blipFill>
        <p:spPr>
          <a:xfrm>
            <a:off x="224850" y="1088200"/>
            <a:ext cx="4614375" cy="1094225"/>
          </a:xfrm>
          <a:prstGeom prst="rect">
            <a:avLst/>
          </a:prstGeom>
          <a:noFill/>
          <a:ln>
            <a:noFill/>
          </a:ln>
        </p:spPr>
      </p:pic>
      <p:pic>
        <p:nvPicPr>
          <p:cNvPr id="331" name="Google Shape;331;p59"/>
          <p:cNvPicPr preferRelativeResize="0"/>
          <p:nvPr/>
        </p:nvPicPr>
        <p:blipFill>
          <a:blip r:embed="rId7">
            <a:alphaModFix/>
          </a:blip>
          <a:stretch>
            <a:fillRect/>
          </a:stretch>
        </p:blipFill>
        <p:spPr>
          <a:xfrm>
            <a:off x="333898" y="2342150"/>
            <a:ext cx="4505324" cy="1228725"/>
          </a:xfrm>
          <a:prstGeom prst="rect">
            <a:avLst/>
          </a:prstGeom>
          <a:noFill/>
          <a:ln>
            <a:noFill/>
          </a:ln>
        </p:spPr>
      </p:pic>
      <p:pic>
        <p:nvPicPr>
          <p:cNvPr id="332" name="Google Shape;332;p59"/>
          <p:cNvPicPr preferRelativeResize="0"/>
          <p:nvPr/>
        </p:nvPicPr>
        <p:blipFill>
          <a:blip r:embed="rId8">
            <a:alphaModFix/>
          </a:blip>
          <a:stretch>
            <a:fillRect/>
          </a:stretch>
        </p:blipFill>
        <p:spPr>
          <a:xfrm>
            <a:off x="310825" y="3855902"/>
            <a:ext cx="4651850" cy="99024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493</TotalTime>
  <Words>2478</Words>
  <Application>Microsoft Office PowerPoint</Application>
  <PresentationFormat>On-screen Show (16:9)</PresentationFormat>
  <Paragraphs>398</Paragraphs>
  <Slides>51</Slides>
  <Notes>51</Notes>
  <HiddenSlides>0</HiddenSlides>
  <MMClips>1</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51</vt:i4>
      </vt:variant>
    </vt:vector>
  </HeadingPairs>
  <TitlesOfParts>
    <vt:vector size="60" baseType="lpstr">
      <vt:lpstr>Montserrat</vt:lpstr>
      <vt:lpstr>Poppins</vt:lpstr>
      <vt:lpstr>Maven Pro Medium</vt:lpstr>
      <vt:lpstr>Arial</vt:lpstr>
      <vt:lpstr>Maven Pro</vt:lpstr>
      <vt:lpstr>Simple Light</vt:lpstr>
      <vt:lpstr>Simple Light</vt:lpstr>
      <vt:lpstr>Simple Light</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Heather</dc:creator>
  <cp:lastModifiedBy>Heather O'Shea</cp:lastModifiedBy>
  <cp:revision>6</cp:revision>
  <dcterms:modified xsi:type="dcterms:W3CDTF">2019-04-10T15:19:20Z</dcterms:modified>
</cp:coreProperties>
</file>